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272" r:id="rId3"/>
    <p:sldId id="738" r:id="rId4"/>
    <p:sldId id="701" r:id="rId5"/>
    <p:sldId id="702" r:id="rId6"/>
    <p:sldId id="703" r:id="rId7"/>
    <p:sldId id="704" r:id="rId8"/>
    <p:sldId id="705" r:id="rId9"/>
    <p:sldId id="706" r:id="rId10"/>
    <p:sldId id="708" r:id="rId11"/>
    <p:sldId id="709" r:id="rId12"/>
    <p:sldId id="710" r:id="rId13"/>
    <p:sldId id="712" r:id="rId14"/>
    <p:sldId id="713" r:id="rId15"/>
    <p:sldId id="711" r:id="rId16"/>
    <p:sldId id="663" r:id="rId17"/>
    <p:sldId id="664" r:id="rId18"/>
    <p:sldId id="665" r:id="rId19"/>
    <p:sldId id="667" r:id="rId20"/>
    <p:sldId id="670" r:id="rId21"/>
    <p:sldId id="672" r:id="rId22"/>
    <p:sldId id="673" r:id="rId23"/>
    <p:sldId id="675" r:id="rId24"/>
    <p:sldId id="692" r:id="rId25"/>
    <p:sldId id="693" r:id="rId26"/>
    <p:sldId id="694" r:id="rId27"/>
    <p:sldId id="695" r:id="rId28"/>
    <p:sldId id="696" r:id="rId29"/>
    <p:sldId id="697" r:id="rId30"/>
    <p:sldId id="698" r:id="rId31"/>
    <p:sldId id="699" r:id="rId32"/>
    <p:sldId id="715" r:id="rId33"/>
    <p:sldId id="730" r:id="rId34"/>
    <p:sldId id="731" r:id="rId35"/>
    <p:sldId id="716" r:id="rId36"/>
    <p:sldId id="720" r:id="rId37"/>
    <p:sldId id="722" r:id="rId38"/>
    <p:sldId id="723" r:id="rId39"/>
    <p:sldId id="724" r:id="rId40"/>
    <p:sldId id="725" r:id="rId41"/>
    <p:sldId id="726" r:id="rId42"/>
    <p:sldId id="727" r:id="rId43"/>
    <p:sldId id="728" r:id="rId44"/>
    <p:sldId id="737" r:id="rId45"/>
    <p:sldId id="739" r:id="rId46"/>
    <p:sldId id="740" r:id="rId47"/>
    <p:sldId id="741" r:id="rId48"/>
    <p:sldId id="742" r:id="rId49"/>
    <p:sldId id="743" r:id="rId50"/>
    <p:sldId id="744" r:id="rId51"/>
    <p:sldId id="745" r:id="rId52"/>
    <p:sldId id="746" r:id="rId53"/>
    <p:sldId id="747" r:id="rId54"/>
    <p:sldId id="748" r:id="rId55"/>
    <p:sldId id="749" r:id="rId56"/>
    <p:sldId id="750" r:id="rId57"/>
    <p:sldId id="773" r:id="rId58"/>
    <p:sldId id="676" r:id="rId59"/>
    <p:sldId id="677" r:id="rId60"/>
    <p:sldId id="678" r:id="rId61"/>
    <p:sldId id="679" r:id="rId62"/>
    <p:sldId id="680" r:id="rId63"/>
    <p:sldId id="682" r:id="rId64"/>
    <p:sldId id="683" r:id="rId65"/>
    <p:sldId id="684" r:id="rId66"/>
    <p:sldId id="685" r:id="rId67"/>
    <p:sldId id="686" r:id="rId68"/>
    <p:sldId id="687" r:id="rId69"/>
    <p:sldId id="688" r:id="rId70"/>
    <p:sldId id="689" r:id="rId71"/>
    <p:sldId id="690" r:id="rId72"/>
    <p:sldId id="691" r:id="rId73"/>
    <p:sldId id="753" r:id="rId74"/>
    <p:sldId id="754" r:id="rId75"/>
    <p:sldId id="755" r:id="rId76"/>
    <p:sldId id="756" r:id="rId78"/>
    <p:sldId id="757" r:id="rId79"/>
    <p:sldId id="758" r:id="rId80"/>
    <p:sldId id="759" r:id="rId81"/>
    <p:sldId id="760" r:id="rId82"/>
    <p:sldId id="761" r:id="rId83"/>
    <p:sldId id="762" r:id="rId84"/>
    <p:sldId id="801" r:id="rId85"/>
    <p:sldId id="802" r:id="rId86"/>
    <p:sldId id="803" r:id="rId87"/>
    <p:sldId id="804" r:id="rId88"/>
    <p:sldId id="805" r:id="rId89"/>
    <p:sldId id="806" r:id="rId90"/>
    <p:sldId id="807" r:id="rId91"/>
    <p:sldId id="808" r:id="rId92"/>
    <p:sldId id="809" r:id="rId93"/>
    <p:sldId id="810" r:id="rId94"/>
    <p:sldId id="811" r:id="rId95"/>
    <p:sldId id="812" r:id="rId96"/>
    <p:sldId id="813" r:id="rId97"/>
    <p:sldId id="814" r:id="rId98"/>
    <p:sldId id="815" r:id="rId99"/>
    <p:sldId id="816" r:id="rId100"/>
    <p:sldId id="817" r:id="rId101"/>
    <p:sldId id="818" r:id="rId102"/>
    <p:sldId id="819" r:id="rId103"/>
    <p:sldId id="820" r:id="rId104"/>
    <p:sldId id="821" r:id="rId105"/>
    <p:sldId id="822" r:id="rId106"/>
    <p:sldId id="823" r:id="rId107"/>
    <p:sldId id="824" r:id="rId108"/>
    <p:sldId id="825" r:id="rId109"/>
    <p:sldId id="826" r:id="rId110"/>
    <p:sldId id="827" r:id="rId111"/>
    <p:sldId id="828" r:id="rId112"/>
    <p:sldId id="829" r:id="rId113"/>
    <p:sldId id="830" r:id="rId114"/>
    <p:sldId id="831" r:id="rId115"/>
    <p:sldId id="832" r:id="rId116"/>
    <p:sldId id="833" r:id="rId117"/>
    <p:sldId id="495" r:id="rId118"/>
    <p:sldId id="496" r:id="rId119"/>
    <p:sldId id="497" r:id="rId120"/>
    <p:sldId id="261" r:id="rId121"/>
    <p:sldId id="518" r:id="rId122"/>
    <p:sldId id="519" r:id="rId123"/>
    <p:sldId id="500" r:id="rId124"/>
    <p:sldId id="267" r:id="rId125"/>
    <p:sldId id="268" r:id="rId126"/>
    <p:sldId id="269" r:id="rId127"/>
    <p:sldId id="270" r:id="rId128"/>
    <p:sldId id="271" r:id="rId129"/>
    <p:sldId id="275" r:id="rId130"/>
    <p:sldId id="283" r:id="rId131"/>
    <p:sldId id="472" r:id="rId132"/>
    <p:sldId id="302" r:id="rId133"/>
    <p:sldId id="295" r:id="rId134"/>
    <p:sldId id="299" r:id="rId135"/>
    <p:sldId id="305" r:id="rId136"/>
    <p:sldId id="520" r:id="rId137"/>
    <p:sldId id="501" r:id="rId138"/>
    <p:sldId id="453" r:id="rId139"/>
    <p:sldId id="470" r:id="rId140"/>
    <p:sldId id="763" r:id="rId141"/>
    <p:sldId id="764" r:id="rId142"/>
    <p:sldId id="765" r:id="rId143"/>
    <p:sldId id="766" r:id="rId144"/>
    <p:sldId id="767" r:id="rId145"/>
    <p:sldId id="768" r:id="rId146"/>
    <p:sldId id="769" r:id="rId147"/>
    <p:sldId id="770" r:id="rId148"/>
    <p:sldId id="771" r:id="rId149"/>
    <p:sldId id="772" r:id="rId150"/>
    <p:sldId id="419" r:id="rId151"/>
    <p:sldId id="260" r:id="rId152"/>
    <p:sldId id="415" r:id="rId153"/>
    <p:sldId id="446" r:id="rId154"/>
    <p:sldId id="259" r:id="rId155"/>
    <p:sldId id="416" r:id="rId156"/>
    <p:sldId id="514" r:id="rId157"/>
    <p:sldId id="505" r:id="rId158"/>
    <p:sldId id="294" r:id="rId159"/>
    <p:sldId id="515" r:id="rId160"/>
    <p:sldId id="516" r:id="rId161"/>
    <p:sldId id="517" r:id="rId162"/>
    <p:sldId id="282" r:id="rId163"/>
    <p:sldId id="447" r:id="rId164"/>
    <p:sldId id="263" r:id="rId165"/>
    <p:sldId id="347" r:id="rId166"/>
    <p:sldId id="866" r:id="rId167"/>
    <p:sldId id="443" r:id="rId168"/>
    <p:sldId id="344" r:id="rId169"/>
    <p:sldId id="301" r:id="rId170"/>
    <p:sldId id="524" r:id="rId171"/>
    <p:sldId id="307" r:id="rId172"/>
    <p:sldId id="308" r:id="rId173"/>
    <p:sldId id="309" r:id="rId174"/>
    <p:sldId id="310" r:id="rId175"/>
    <p:sldId id="304" r:id="rId176"/>
    <p:sldId id="489" r:id="rId177"/>
    <p:sldId id="306" r:id="rId178"/>
    <p:sldId id="339" r:id="rId179"/>
    <p:sldId id="427" r:id="rId180"/>
    <p:sldId id="357" r:id="rId181"/>
    <p:sldId id="348" r:id="rId182"/>
    <p:sldId id="349" r:id="rId183"/>
    <p:sldId id="350" r:id="rId184"/>
    <p:sldId id="867" r:id="rId185"/>
    <p:sldId id="487" r:id="rId186"/>
    <p:sldId id="834" r:id="rId187"/>
    <p:sldId id="835" r:id="rId188"/>
    <p:sldId id="836" r:id="rId189"/>
    <p:sldId id="837" r:id="rId190"/>
    <p:sldId id="838" r:id="rId191"/>
    <p:sldId id="839" r:id="rId192"/>
    <p:sldId id="840" r:id="rId193"/>
    <p:sldId id="841" r:id="rId194"/>
    <p:sldId id="842" r:id="rId195"/>
    <p:sldId id="843" r:id="rId196"/>
    <p:sldId id="844" r:id="rId197"/>
    <p:sldId id="845" r:id="rId198"/>
    <p:sldId id="846" r:id="rId199"/>
    <p:sldId id="847" r:id="rId200"/>
    <p:sldId id="848" r:id="rId201"/>
    <p:sldId id="849" r:id="rId202"/>
    <p:sldId id="850" r:id="rId203"/>
    <p:sldId id="313" r:id="rId204"/>
    <p:sldId id="316" r:id="rId205"/>
    <p:sldId id="448" r:id="rId206"/>
    <p:sldId id="317" r:id="rId207"/>
    <p:sldId id="526" r:id="rId208"/>
    <p:sldId id="335" r:id="rId209"/>
    <p:sldId id="336" r:id="rId210"/>
    <p:sldId id="527" r:id="rId211"/>
    <p:sldId id="525" r:id="rId212"/>
    <p:sldId id="346" r:id="rId213"/>
    <p:sldId id="528" r:id="rId214"/>
    <p:sldId id="277" r:id="rId215"/>
    <p:sldId id="278" r:id="rId216"/>
    <p:sldId id="529" r:id="rId217"/>
    <p:sldId id="530" r:id="rId218"/>
    <p:sldId id="531" r:id="rId219"/>
    <p:sldId id="321" r:id="rId220"/>
    <p:sldId id="532" r:id="rId221"/>
    <p:sldId id="322" r:id="rId222"/>
    <p:sldId id="323" r:id="rId223"/>
    <p:sldId id="324" r:id="rId224"/>
    <p:sldId id="326" r:id="rId225"/>
    <p:sldId id="298" r:id="rId226"/>
    <p:sldId id="297" r:id="rId227"/>
    <p:sldId id="296" r:id="rId228"/>
    <p:sldId id="414" r:id="rId229"/>
    <p:sldId id="288" r:id="rId230"/>
    <p:sldId id="538" r:id="rId231"/>
    <p:sldId id="542" r:id="rId232"/>
    <p:sldId id="543" r:id="rId233"/>
    <p:sldId id="544" r:id="rId234"/>
    <p:sldId id="545" r:id="rId235"/>
    <p:sldId id="539" r:id="rId236"/>
    <p:sldId id="540" r:id="rId237"/>
    <p:sldId id="273" r:id="rId238"/>
    <p:sldId id="541" r:id="rId239"/>
    <p:sldId id="471" r:id="rId240"/>
    <p:sldId id="851" r:id="rId241"/>
    <p:sldId id="400" r:id="rId242"/>
    <p:sldId id="393" r:id="rId243"/>
    <p:sldId id="391" r:id="rId244"/>
    <p:sldId id="392" r:id="rId245"/>
    <p:sldId id="381" r:id="rId246"/>
    <p:sldId id="382" r:id="rId247"/>
    <p:sldId id="377" r:id="rId248"/>
    <p:sldId id="378" r:id="rId249"/>
    <p:sldId id="379" r:id="rId250"/>
    <p:sldId id="403" r:id="rId251"/>
    <p:sldId id="376" r:id="rId252"/>
    <p:sldId id="460" r:id="rId253"/>
    <p:sldId id="537" r:id="rId254"/>
    <p:sldId id="461" r:id="rId255"/>
    <p:sldId id="462" r:id="rId256"/>
    <p:sldId id="535" r:id="rId257"/>
    <p:sldId id="534" r:id="rId258"/>
    <p:sldId id="536" r:id="rId259"/>
    <p:sldId id="463" r:id="rId260"/>
    <p:sldId id="337" r:id="rId261"/>
    <p:sldId id="338" r:id="rId262"/>
    <p:sldId id="384" r:id="rId263"/>
    <p:sldId id="385" r:id="rId264"/>
    <p:sldId id="386" r:id="rId265"/>
    <p:sldId id="863" r:id="rId266"/>
    <p:sldId id="864" r:id="rId267"/>
    <p:sldId id="367" r:id="rId268"/>
    <p:sldId id="284" r:id="rId269"/>
    <p:sldId id="409" r:id="rId270"/>
    <p:sldId id="503" r:id="rId271"/>
    <p:sldId id="371" r:id="rId272"/>
    <p:sldId id="507" r:id="rId273"/>
    <p:sldId id="508" r:id="rId274"/>
    <p:sldId id="509" r:id="rId275"/>
    <p:sldId id="862" r:id="rId276"/>
    <p:sldId id="387" r:id="rId277"/>
    <p:sldId id="513" r:id="rId278"/>
    <p:sldId id="861" r:id="rId279"/>
    <p:sldId id="398" r:id="rId280"/>
    <p:sldId id="404" r:id="rId281"/>
    <p:sldId id="860" r:id="rId282"/>
    <p:sldId id="510" r:id="rId283"/>
    <p:sldId id="498" r:id="rId284"/>
    <p:sldId id="499" r:id="rId285"/>
    <p:sldId id="859" r:id="rId286"/>
    <p:sldId id="858" r:id="rId287"/>
    <p:sldId id="857" r:id="rId288"/>
    <p:sldId id="504" r:id="rId289"/>
    <p:sldId id="533" r:id="rId290"/>
    <p:sldId id="852" r:id="rId291"/>
    <p:sldId id="853" r:id="rId292"/>
    <p:sldId id="854" r:id="rId293"/>
    <p:sldId id="855" r:id="rId294"/>
    <p:sldId id="856" r:id="rId29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0E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78" autoAdjust="0"/>
    <p:restoredTop sz="94660"/>
  </p:normalViewPr>
  <p:slideViewPr>
    <p:cSldViewPr snapToGrid="0">
      <p:cViewPr varScale="1">
        <p:scale>
          <a:sx n="114" d="100"/>
          <a:sy n="114" d="100"/>
        </p:scale>
        <p:origin x="63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notesMaster" Target="notesMasters/notesMaster1.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8" Type="http://schemas.openxmlformats.org/officeDocument/2006/relationships/tableStyles" Target="tableStyles.xml"/><Relationship Id="rId297" Type="http://schemas.openxmlformats.org/officeDocument/2006/relationships/viewProps" Target="viewProps.xml"/><Relationship Id="rId296" Type="http://schemas.openxmlformats.org/officeDocument/2006/relationships/presProps" Target="presProps.xml"/><Relationship Id="rId295" Type="http://schemas.openxmlformats.org/officeDocument/2006/relationships/slide" Target="slides/slide292.xml"/><Relationship Id="rId294" Type="http://schemas.openxmlformats.org/officeDocument/2006/relationships/slide" Target="slides/slide291.xml"/><Relationship Id="rId293" Type="http://schemas.openxmlformats.org/officeDocument/2006/relationships/slide" Target="slides/slide290.xml"/><Relationship Id="rId292" Type="http://schemas.openxmlformats.org/officeDocument/2006/relationships/slide" Target="slides/slide289.xml"/><Relationship Id="rId291" Type="http://schemas.openxmlformats.org/officeDocument/2006/relationships/slide" Target="slides/slide288.xml"/><Relationship Id="rId290" Type="http://schemas.openxmlformats.org/officeDocument/2006/relationships/slide" Target="slides/slide287.xml"/><Relationship Id="rId29" Type="http://schemas.openxmlformats.org/officeDocument/2006/relationships/slide" Target="slides/slide27.xml"/><Relationship Id="rId289" Type="http://schemas.openxmlformats.org/officeDocument/2006/relationships/slide" Target="slides/slide286.xml"/><Relationship Id="rId288" Type="http://schemas.openxmlformats.org/officeDocument/2006/relationships/slide" Target="slides/slide285.xml"/><Relationship Id="rId287" Type="http://schemas.openxmlformats.org/officeDocument/2006/relationships/slide" Target="slides/slide284.xml"/><Relationship Id="rId286" Type="http://schemas.openxmlformats.org/officeDocument/2006/relationships/slide" Target="slides/slide283.xml"/><Relationship Id="rId285" Type="http://schemas.openxmlformats.org/officeDocument/2006/relationships/slide" Target="slides/slide282.xml"/><Relationship Id="rId284" Type="http://schemas.openxmlformats.org/officeDocument/2006/relationships/slide" Target="slides/slide281.xml"/><Relationship Id="rId283" Type="http://schemas.openxmlformats.org/officeDocument/2006/relationships/slide" Target="slides/slide280.xml"/><Relationship Id="rId282" Type="http://schemas.openxmlformats.org/officeDocument/2006/relationships/slide" Target="slides/slide279.xml"/><Relationship Id="rId281" Type="http://schemas.openxmlformats.org/officeDocument/2006/relationships/slide" Target="slides/slide278.xml"/><Relationship Id="rId280" Type="http://schemas.openxmlformats.org/officeDocument/2006/relationships/slide" Target="slides/slide277.xml"/><Relationship Id="rId28" Type="http://schemas.openxmlformats.org/officeDocument/2006/relationships/slide" Target="slides/slide26.xml"/><Relationship Id="rId279" Type="http://schemas.openxmlformats.org/officeDocument/2006/relationships/slide" Target="slides/slide276.xml"/><Relationship Id="rId278" Type="http://schemas.openxmlformats.org/officeDocument/2006/relationships/slide" Target="slides/slide275.xml"/><Relationship Id="rId277" Type="http://schemas.openxmlformats.org/officeDocument/2006/relationships/slide" Target="slides/slide274.xml"/><Relationship Id="rId276" Type="http://schemas.openxmlformats.org/officeDocument/2006/relationships/slide" Target="slides/slide273.xml"/><Relationship Id="rId275" Type="http://schemas.openxmlformats.org/officeDocument/2006/relationships/slide" Target="slides/slide272.xml"/><Relationship Id="rId274" Type="http://schemas.openxmlformats.org/officeDocument/2006/relationships/slide" Target="slides/slide271.xml"/><Relationship Id="rId273" Type="http://schemas.openxmlformats.org/officeDocument/2006/relationships/slide" Target="slides/slide270.xml"/><Relationship Id="rId272" Type="http://schemas.openxmlformats.org/officeDocument/2006/relationships/slide" Target="slides/slide269.xml"/><Relationship Id="rId271" Type="http://schemas.openxmlformats.org/officeDocument/2006/relationships/slide" Target="slides/slide268.xml"/><Relationship Id="rId270" Type="http://schemas.openxmlformats.org/officeDocument/2006/relationships/slide" Target="slides/slide267.xml"/><Relationship Id="rId27" Type="http://schemas.openxmlformats.org/officeDocument/2006/relationships/slide" Target="slides/slide25.xml"/><Relationship Id="rId269" Type="http://schemas.openxmlformats.org/officeDocument/2006/relationships/slide" Target="slides/slide266.xml"/><Relationship Id="rId268" Type="http://schemas.openxmlformats.org/officeDocument/2006/relationships/slide" Target="slides/slide265.xml"/><Relationship Id="rId267" Type="http://schemas.openxmlformats.org/officeDocument/2006/relationships/slide" Target="slides/slide264.xml"/><Relationship Id="rId266" Type="http://schemas.openxmlformats.org/officeDocument/2006/relationships/slide" Target="slides/slide263.xml"/><Relationship Id="rId265" Type="http://schemas.openxmlformats.org/officeDocument/2006/relationships/slide" Target="slides/slide262.xml"/><Relationship Id="rId264" Type="http://schemas.openxmlformats.org/officeDocument/2006/relationships/slide" Target="slides/slide261.xml"/><Relationship Id="rId263" Type="http://schemas.openxmlformats.org/officeDocument/2006/relationships/slide" Target="slides/slide260.xml"/><Relationship Id="rId262" Type="http://schemas.openxmlformats.org/officeDocument/2006/relationships/slide" Target="slides/slide259.xml"/><Relationship Id="rId261" Type="http://schemas.openxmlformats.org/officeDocument/2006/relationships/slide" Target="slides/slide258.xml"/><Relationship Id="rId260" Type="http://schemas.openxmlformats.org/officeDocument/2006/relationships/slide" Target="slides/slide257.xml"/><Relationship Id="rId26" Type="http://schemas.openxmlformats.org/officeDocument/2006/relationships/slide" Target="slides/slide24.xml"/><Relationship Id="rId259" Type="http://schemas.openxmlformats.org/officeDocument/2006/relationships/slide" Target="slides/slide256.xml"/><Relationship Id="rId258" Type="http://schemas.openxmlformats.org/officeDocument/2006/relationships/slide" Target="slides/slide255.xml"/><Relationship Id="rId257" Type="http://schemas.openxmlformats.org/officeDocument/2006/relationships/slide" Target="slides/slide254.xml"/><Relationship Id="rId256" Type="http://schemas.openxmlformats.org/officeDocument/2006/relationships/slide" Target="slides/slide253.xml"/><Relationship Id="rId255" Type="http://schemas.openxmlformats.org/officeDocument/2006/relationships/slide" Target="slides/slide252.xml"/><Relationship Id="rId254" Type="http://schemas.openxmlformats.org/officeDocument/2006/relationships/slide" Target="slides/slide251.xml"/><Relationship Id="rId253" Type="http://schemas.openxmlformats.org/officeDocument/2006/relationships/slide" Target="slides/slide250.xml"/><Relationship Id="rId252" Type="http://schemas.openxmlformats.org/officeDocument/2006/relationships/slide" Target="slides/slide249.xml"/><Relationship Id="rId251" Type="http://schemas.openxmlformats.org/officeDocument/2006/relationships/slide" Target="slides/slide248.xml"/><Relationship Id="rId250" Type="http://schemas.openxmlformats.org/officeDocument/2006/relationships/slide" Target="slides/slide247.xml"/><Relationship Id="rId25" Type="http://schemas.openxmlformats.org/officeDocument/2006/relationships/slide" Target="slides/slide23.xml"/><Relationship Id="rId249" Type="http://schemas.openxmlformats.org/officeDocument/2006/relationships/slide" Target="slides/slide246.xml"/><Relationship Id="rId248" Type="http://schemas.openxmlformats.org/officeDocument/2006/relationships/slide" Target="slides/slide245.xml"/><Relationship Id="rId247" Type="http://schemas.openxmlformats.org/officeDocument/2006/relationships/slide" Target="slides/slide244.xml"/><Relationship Id="rId246" Type="http://schemas.openxmlformats.org/officeDocument/2006/relationships/slide" Target="slides/slide243.xml"/><Relationship Id="rId245" Type="http://schemas.openxmlformats.org/officeDocument/2006/relationships/slide" Target="slides/slide242.xml"/><Relationship Id="rId244" Type="http://schemas.openxmlformats.org/officeDocument/2006/relationships/slide" Target="slides/slide241.xml"/><Relationship Id="rId243" Type="http://schemas.openxmlformats.org/officeDocument/2006/relationships/slide" Target="slides/slide240.xml"/><Relationship Id="rId242" Type="http://schemas.openxmlformats.org/officeDocument/2006/relationships/slide" Target="slides/slide239.xml"/><Relationship Id="rId241" Type="http://schemas.openxmlformats.org/officeDocument/2006/relationships/slide" Target="slides/slide238.xml"/><Relationship Id="rId240" Type="http://schemas.openxmlformats.org/officeDocument/2006/relationships/slide" Target="slides/slide237.xml"/><Relationship Id="rId24" Type="http://schemas.openxmlformats.org/officeDocument/2006/relationships/slide" Target="slides/slide22.xml"/><Relationship Id="rId239" Type="http://schemas.openxmlformats.org/officeDocument/2006/relationships/slide" Target="slides/slide236.xml"/><Relationship Id="rId238" Type="http://schemas.openxmlformats.org/officeDocument/2006/relationships/slide" Target="slides/slide235.xml"/><Relationship Id="rId237" Type="http://schemas.openxmlformats.org/officeDocument/2006/relationships/slide" Target="slides/slide234.xml"/><Relationship Id="rId236" Type="http://schemas.openxmlformats.org/officeDocument/2006/relationships/slide" Target="slides/slide233.xml"/><Relationship Id="rId235" Type="http://schemas.openxmlformats.org/officeDocument/2006/relationships/slide" Target="slides/slide232.xml"/><Relationship Id="rId234" Type="http://schemas.openxmlformats.org/officeDocument/2006/relationships/slide" Target="slides/slide231.xml"/><Relationship Id="rId233" Type="http://schemas.openxmlformats.org/officeDocument/2006/relationships/slide" Target="slides/slide230.xml"/><Relationship Id="rId232" Type="http://schemas.openxmlformats.org/officeDocument/2006/relationships/slide" Target="slides/slide229.xml"/><Relationship Id="rId231" Type="http://schemas.openxmlformats.org/officeDocument/2006/relationships/slide" Target="slides/slide228.xml"/><Relationship Id="rId230" Type="http://schemas.openxmlformats.org/officeDocument/2006/relationships/slide" Target="slides/slide227.xml"/><Relationship Id="rId23" Type="http://schemas.openxmlformats.org/officeDocument/2006/relationships/slide" Target="slides/slide21.xml"/><Relationship Id="rId229" Type="http://schemas.openxmlformats.org/officeDocument/2006/relationships/slide" Target="slides/slide226.xml"/><Relationship Id="rId228" Type="http://schemas.openxmlformats.org/officeDocument/2006/relationships/slide" Target="slides/slide225.xml"/><Relationship Id="rId227" Type="http://schemas.openxmlformats.org/officeDocument/2006/relationships/slide" Target="slides/slide224.xml"/><Relationship Id="rId226" Type="http://schemas.openxmlformats.org/officeDocument/2006/relationships/slide" Target="slides/slide223.xml"/><Relationship Id="rId225" Type="http://schemas.openxmlformats.org/officeDocument/2006/relationships/slide" Target="slides/slide222.xml"/><Relationship Id="rId224" Type="http://schemas.openxmlformats.org/officeDocument/2006/relationships/slide" Target="slides/slide221.xml"/><Relationship Id="rId223" Type="http://schemas.openxmlformats.org/officeDocument/2006/relationships/slide" Target="slides/slide220.xml"/><Relationship Id="rId222" Type="http://schemas.openxmlformats.org/officeDocument/2006/relationships/slide" Target="slides/slide219.xml"/><Relationship Id="rId221" Type="http://schemas.openxmlformats.org/officeDocument/2006/relationships/slide" Target="slides/slide218.xml"/><Relationship Id="rId220" Type="http://schemas.openxmlformats.org/officeDocument/2006/relationships/slide" Target="slides/slide217.xml"/><Relationship Id="rId22" Type="http://schemas.openxmlformats.org/officeDocument/2006/relationships/slide" Target="slides/slide20.xml"/><Relationship Id="rId219" Type="http://schemas.openxmlformats.org/officeDocument/2006/relationships/slide" Target="slides/slide216.xml"/><Relationship Id="rId218" Type="http://schemas.openxmlformats.org/officeDocument/2006/relationships/slide" Target="slides/slide215.xml"/><Relationship Id="rId217" Type="http://schemas.openxmlformats.org/officeDocument/2006/relationships/slide" Target="slides/slide214.xml"/><Relationship Id="rId216" Type="http://schemas.openxmlformats.org/officeDocument/2006/relationships/slide" Target="slides/slide213.xml"/><Relationship Id="rId215" Type="http://schemas.openxmlformats.org/officeDocument/2006/relationships/slide" Target="slides/slide212.xml"/><Relationship Id="rId214" Type="http://schemas.openxmlformats.org/officeDocument/2006/relationships/slide" Target="slides/slide211.xml"/><Relationship Id="rId213" Type="http://schemas.openxmlformats.org/officeDocument/2006/relationships/slide" Target="slides/slide210.xml"/><Relationship Id="rId212" Type="http://schemas.openxmlformats.org/officeDocument/2006/relationships/slide" Target="slides/slide209.xml"/><Relationship Id="rId211" Type="http://schemas.openxmlformats.org/officeDocument/2006/relationships/slide" Target="slides/slide208.xml"/><Relationship Id="rId210" Type="http://schemas.openxmlformats.org/officeDocument/2006/relationships/slide" Target="slides/slide207.xml"/><Relationship Id="rId21" Type="http://schemas.openxmlformats.org/officeDocument/2006/relationships/slide" Target="slides/slide19.xml"/><Relationship Id="rId209" Type="http://schemas.openxmlformats.org/officeDocument/2006/relationships/slide" Target="slides/slide206.xml"/><Relationship Id="rId208" Type="http://schemas.openxmlformats.org/officeDocument/2006/relationships/slide" Target="slides/slide205.xml"/><Relationship Id="rId207" Type="http://schemas.openxmlformats.org/officeDocument/2006/relationships/slide" Target="slides/slide204.xml"/><Relationship Id="rId206" Type="http://schemas.openxmlformats.org/officeDocument/2006/relationships/slide" Target="slides/slide203.xml"/><Relationship Id="rId205" Type="http://schemas.openxmlformats.org/officeDocument/2006/relationships/slide" Target="slides/slide202.xml"/><Relationship Id="rId204" Type="http://schemas.openxmlformats.org/officeDocument/2006/relationships/slide" Target="slides/slide201.xml"/><Relationship Id="rId203" Type="http://schemas.openxmlformats.org/officeDocument/2006/relationships/slide" Target="slides/slide200.xml"/><Relationship Id="rId202" Type="http://schemas.openxmlformats.org/officeDocument/2006/relationships/slide" Target="slides/slide199.xml"/><Relationship Id="rId201" Type="http://schemas.openxmlformats.org/officeDocument/2006/relationships/slide" Target="slides/slide198.xml"/><Relationship Id="rId200" Type="http://schemas.openxmlformats.org/officeDocument/2006/relationships/slide" Target="slides/slide197.xml"/><Relationship Id="rId20" Type="http://schemas.openxmlformats.org/officeDocument/2006/relationships/slide" Target="slides/slide18.xml"/><Relationship Id="rId2" Type="http://schemas.openxmlformats.org/officeDocument/2006/relationships/theme" Target="theme/theme1.xml"/><Relationship Id="rId199" Type="http://schemas.openxmlformats.org/officeDocument/2006/relationships/slide" Target="slides/slide196.xml"/><Relationship Id="rId198" Type="http://schemas.openxmlformats.org/officeDocument/2006/relationships/slide" Target="slides/slide195.xml"/><Relationship Id="rId197" Type="http://schemas.openxmlformats.org/officeDocument/2006/relationships/slide" Target="slides/slide194.xml"/><Relationship Id="rId196" Type="http://schemas.openxmlformats.org/officeDocument/2006/relationships/slide" Target="slides/slide193.xml"/><Relationship Id="rId195" Type="http://schemas.openxmlformats.org/officeDocument/2006/relationships/slide" Target="slides/slide192.xml"/><Relationship Id="rId194" Type="http://schemas.openxmlformats.org/officeDocument/2006/relationships/slide" Target="slides/slide191.xml"/><Relationship Id="rId193" Type="http://schemas.openxmlformats.org/officeDocument/2006/relationships/slide" Target="slides/slide190.xml"/><Relationship Id="rId192" Type="http://schemas.openxmlformats.org/officeDocument/2006/relationships/slide" Target="slides/slide189.xml"/><Relationship Id="rId191" Type="http://schemas.openxmlformats.org/officeDocument/2006/relationships/slide" Target="slides/slide188.xml"/><Relationship Id="rId190" Type="http://schemas.openxmlformats.org/officeDocument/2006/relationships/slide" Target="slides/slide187.xml"/><Relationship Id="rId19" Type="http://schemas.openxmlformats.org/officeDocument/2006/relationships/slide" Target="slides/slide17.xml"/><Relationship Id="rId189" Type="http://schemas.openxmlformats.org/officeDocument/2006/relationships/slide" Target="slides/slide186.xml"/><Relationship Id="rId188" Type="http://schemas.openxmlformats.org/officeDocument/2006/relationships/slide" Target="slides/slide185.xml"/><Relationship Id="rId187" Type="http://schemas.openxmlformats.org/officeDocument/2006/relationships/slide" Target="slides/slide184.xml"/><Relationship Id="rId186" Type="http://schemas.openxmlformats.org/officeDocument/2006/relationships/slide" Target="slides/slide183.xml"/><Relationship Id="rId185" Type="http://schemas.openxmlformats.org/officeDocument/2006/relationships/slide" Target="slides/slide182.xml"/><Relationship Id="rId184" Type="http://schemas.openxmlformats.org/officeDocument/2006/relationships/slide" Target="slides/slide181.xml"/><Relationship Id="rId183" Type="http://schemas.openxmlformats.org/officeDocument/2006/relationships/slide" Target="slides/slide180.xml"/><Relationship Id="rId182" Type="http://schemas.openxmlformats.org/officeDocument/2006/relationships/slide" Target="slides/slide179.xml"/><Relationship Id="rId181" Type="http://schemas.openxmlformats.org/officeDocument/2006/relationships/slide" Target="slides/slide178.xml"/><Relationship Id="rId180" Type="http://schemas.openxmlformats.org/officeDocument/2006/relationships/slide" Target="slides/slide177.xml"/><Relationship Id="rId18" Type="http://schemas.openxmlformats.org/officeDocument/2006/relationships/slide" Target="slides/slide16.xml"/><Relationship Id="rId179" Type="http://schemas.openxmlformats.org/officeDocument/2006/relationships/slide" Target="slides/slide176.xml"/><Relationship Id="rId178" Type="http://schemas.openxmlformats.org/officeDocument/2006/relationships/slide" Target="slides/slide175.xml"/><Relationship Id="rId177" Type="http://schemas.openxmlformats.org/officeDocument/2006/relationships/slide" Target="slides/slide174.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5.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4.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3.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2.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1.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10.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CBC21-ED27-4BE4-8098-974CB4C20DF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6D60C-5BEF-4100-85C8-16387DD93B6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ChangeArrowheads="1" noTextEdit="1"/>
          </p:cNvSpPr>
          <p:nvPr>
            <p:ph type="sldImg"/>
          </p:nvPr>
        </p:nvSpPr>
        <p:spPr/>
      </p:sp>
      <p:sp>
        <p:nvSpPr>
          <p:cNvPr id="29699" name="备注占位符 2"/>
          <p:cNvSpPr>
            <a:spLocks noGrp="1" noChangeArrowheads="1"/>
          </p:cNvSpPr>
          <p:nvPr>
            <p:ph type="body" idx="1"/>
          </p:nvPr>
        </p:nvSpPr>
        <p:spPr>
          <a:noFill/>
        </p:spPr>
        <p:txBody>
          <a:bodyPr/>
          <a:lstStyle/>
          <a:p>
            <a:pPr eaLnBrk="1" hangingPunct="1"/>
            <a:endParaRPr kumimoji="1" lang="zh-CN" altLang="en-US"/>
          </a:p>
        </p:txBody>
      </p:sp>
      <p:sp>
        <p:nvSpPr>
          <p:cNvPr id="29700"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E39D0FC-30AA-4F8F-BD2A-1FC7DE05BD51}" type="slidenum">
              <a:rPr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1D0C5FF-DB36-424F-8ACA-F2408FDA36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2640E4-2FE0-4360-8202-BF9CA373B25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1D0C5FF-DB36-424F-8ACA-F2408FDA36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2640E4-2FE0-4360-8202-BF9CA373B25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1D0C5FF-DB36-424F-8ACA-F2408FDA36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2640E4-2FE0-4360-8202-BF9CA373B25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108" name="标题文本"/>
          <p:cNvSpPr txBox="1">
            <a:spLocks noGrp="1"/>
          </p:cNvSpPr>
          <p:nvPr>
            <p:ph type="title" hasCustomPrompt="1"/>
          </p:nvPr>
        </p:nvSpPr>
        <p:spPr>
          <a:xfrm>
            <a:off x="844550" y="177800"/>
            <a:ext cx="10502900" cy="1143000"/>
          </a:xfrm>
          <a:prstGeom prst="rect">
            <a:avLst/>
          </a:prstGeom>
        </p:spPr>
        <p:txBody>
          <a:bodyPr lIns="25400" tIns="25400" rIns="25400" bIns="25400"/>
          <a:lstStyle>
            <a:lvl1pPr algn="ctr" defTabSz="412750">
              <a:lnSpc>
                <a:spcPct val="100000"/>
              </a:lnSpc>
              <a:defRPr sz="5600">
                <a:latin typeface="Helvetica Neue Medium"/>
                <a:ea typeface="Helvetica Neue Medium"/>
                <a:cs typeface="Helvetica Neue Medium"/>
                <a:sym typeface="Helvetica Neue Medium"/>
              </a:defRPr>
            </a:lvl1pPr>
          </a:lstStyle>
          <a:p>
            <a:r>
              <a:t>标题文本</a:t>
            </a:r>
          </a:p>
        </p:txBody>
      </p:sp>
      <p:sp>
        <p:nvSpPr>
          <p:cNvPr id="109" name="正文级别 1…"/>
          <p:cNvSpPr txBox="1">
            <a:spLocks noGrp="1"/>
          </p:cNvSpPr>
          <p:nvPr>
            <p:ph type="body" idx="1" hasCustomPrompt="1"/>
          </p:nvPr>
        </p:nvSpPr>
        <p:spPr>
          <a:xfrm>
            <a:off x="844550" y="1574800"/>
            <a:ext cx="10502900" cy="4648200"/>
          </a:xfrm>
          <a:prstGeom prst="rect">
            <a:avLst/>
          </a:prstGeom>
        </p:spPr>
        <p:txBody>
          <a:bodyPr lIns="25400" tIns="25400" rIns="25400" bIns="25400" anchor="ctr"/>
          <a:lstStyle>
            <a:lvl1pPr marL="317500" indent="-317500" defTabSz="412750">
              <a:lnSpc>
                <a:spcPct val="100000"/>
              </a:lnSpc>
              <a:spcBef>
                <a:spcPts val="2900"/>
              </a:spcBef>
              <a:buSzPct val="125000"/>
              <a:buFontTx/>
              <a:defRPr sz="2400">
                <a:latin typeface="Helvetica Neue"/>
                <a:ea typeface="Helvetica Neue"/>
                <a:cs typeface="Helvetica Neue"/>
                <a:sym typeface="Helvetica Neue"/>
              </a:defRPr>
            </a:lvl1pPr>
            <a:lvl2pPr marL="952500" indent="-317500" defTabSz="412750">
              <a:lnSpc>
                <a:spcPct val="100000"/>
              </a:lnSpc>
              <a:spcBef>
                <a:spcPts val="2900"/>
              </a:spcBef>
              <a:buSzPct val="125000"/>
              <a:buFontTx/>
              <a:defRPr sz="2400">
                <a:latin typeface="Helvetica Neue"/>
                <a:ea typeface="Helvetica Neue"/>
                <a:cs typeface="Helvetica Neue"/>
                <a:sym typeface="Helvetica Neue"/>
              </a:defRPr>
            </a:lvl2pPr>
            <a:lvl3pPr marL="1587500" indent="-317500" defTabSz="412750">
              <a:lnSpc>
                <a:spcPct val="100000"/>
              </a:lnSpc>
              <a:spcBef>
                <a:spcPts val="2900"/>
              </a:spcBef>
              <a:buSzPct val="125000"/>
              <a:buFontTx/>
              <a:defRPr sz="2400">
                <a:latin typeface="Helvetica Neue"/>
                <a:ea typeface="Helvetica Neue"/>
                <a:cs typeface="Helvetica Neue"/>
                <a:sym typeface="Helvetica Neue"/>
              </a:defRPr>
            </a:lvl3pPr>
            <a:lvl4pPr marL="2222500" indent="-317500" defTabSz="412750">
              <a:lnSpc>
                <a:spcPct val="100000"/>
              </a:lnSpc>
              <a:spcBef>
                <a:spcPts val="2900"/>
              </a:spcBef>
              <a:buSzPct val="125000"/>
              <a:buFontTx/>
              <a:defRPr sz="2400">
                <a:latin typeface="Helvetica Neue"/>
                <a:ea typeface="Helvetica Neue"/>
                <a:cs typeface="Helvetica Neue"/>
                <a:sym typeface="Helvetica Neue"/>
              </a:defRPr>
            </a:lvl4pPr>
            <a:lvl5pPr marL="2857500" indent="-317500" defTabSz="412750">
              <a:lnSpc>
                <a:spcPct val="100000"/>
              </a:lnSpc>
              <a:spcBef>
                <a:spcPts val="2900"/>
              </a:spcBef>
              <a:buSzPct val="125000"/>
              <a:buFontTx/>
              <a:defRPr sz="2400">
                <a:latin typeface="Helvetica Neue"/>
                <a:ea typeface="Helvetica Neue"/>
                <a:cs typeface="Helvetica Neue"/>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110" name="幻灯片编号"/>
          <p:cNvSpPr txBox="1">
            <a:spLocks noGrp="1"/>
          </p:cNvSpPr>
          <p:nvPr>
            <p:ph type="sldNum" sz="quarter" idx="2"/>
          </p:nvPr>
        </p:nvSpPr>
        <p:spPr>
          <a:xfrm>
            <a:off x="5976340" y="6540500"/>
            <a:ext cx="232970" cy="236880"/>
          </a:xfrm>
          <a:prstGeom prst="rect">
            <a:avLst/>
          </a:prstGeom>
        </p:spPr>
        <p:txBody>
          <a:bodyPr lIns="25400" tIns="25400" rIns="25400" bIns="25400" anchor="t"/>
          <a:lstStyle>
            <a:lvl1pPr algn="ctr" defTabSz="412750">
              <a:defRPr>
                <a:solidFill>
                  <a:srgbClr val="000000"/>
                </a:solidFill>
                <a:latin typeface="Helvetica Neue Light"/>
                <a:ea typeface="Helvetica Neue Light"/>
                <a:cs typeface="Helvetica Neue Light"/>
                <a:sym typeface="Helvetica Neue Light"/>
              </a:defRPr>
            </a:lvl1p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1D0C5FF-DB36-424F-8ACA-F2408FDA36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2640E4-2FE0-4360-8202-BF9CA373B25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E1D0C5FF-DB36-424F-8ACA-F2408FDA36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2640E4-2FE0-4360-8202-BF9CA373B25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1D0C5FF-DB36-424F-8ACA-F2408FDA36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2640E4-2FE0-4360-8202-BF9CA373B25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1D0C5FF-DB36-424F-8ACA-F2408FDA363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12640E4-2FE0-4360-8202-BF9CA373B25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1D0C5FF-DB36-424F-8ACA-F2408FDA36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12640E4-2FE0-4360-8202-BF9CA373B25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1D0C5FF-DB36-424F-8ACA-F2408FDA363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12640E4-2FE0-4360-8202-BF9CA373B25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1D0C5FF-DB36-424F-8ACA-F2408FDA36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2640E4-2FE0-4360-8202-BF9CA373B25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1D0C5FF-DB36-424F-8ACA-F2408FDA36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2640E4-2FE0-4360-8202-BF9CA373B25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0C5FF-DB36-424F-8ACA-F2408FDA363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2640E4-2FE0-4360-8202-BF9CA373B25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jpe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0.jpe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1.jpe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2.jpe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3.jpe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4.jpeg"/></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5.jpe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6.jpe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7.jpe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8.jpe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1.jpeg"/></Relationships>
</file>

<file path=ppt/slides/_rels/slide1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image" Target="../media/image150.jpeg"/></Relationships>
</file>

<file path=ppt/slides/_rels/slide1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image" Target="../media/image155.png"/></Relationships>
</file>

<file path=ppt/slides/_rels/slide1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image" Target="../media/image158.png"/></Relationships>
</file>

<file path=ppt/slides/_rels/slide1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4.png"/><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image" Target="../media/image161.jpeg"/></Relationships>
</file>

<file path=ppt/slides/_rels/slide1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8.jpeg"/><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image" Target="../media/image165.jpe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9.jpe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0.jpe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1.jpe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2.jpe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2.jpeg"/></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4.jpeg"/></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5.jpeg"/></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6.jpe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7.jpeg"/></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8.jpeg"/></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9.jpeg"/></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0.jpeg"/></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1.jpeg"/></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2.jpeg"/></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jpeg"/></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4.jpeg"/></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5.png"/></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6.jpeg"/></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7.jpeg"/></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8.jpeg"/></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9.jpeg"/></Relationships>
</file>

<file path=ppt/slides/_rels/slide13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image" Target="../media/image190.png"/></Relationships>
</file>

<file path=ppt/slides/_rels/slide13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02.png"/><Relationship Id="rId6" Type="http://schemas.openxmlformats.org/officeDocument/2006/relationships/image" Target="../media/image201.png"/><Relationship Id="rId5" Type="http://schemas.openxmlformats.org/officeDocument/2006/relationships/image" Target="../media/image200.jpeg"/><Relationship Id="rId4" Type="http://schemas.openxmlformats.org/officeDocument/2006/relationships/image" Target="../media/image199.png"/><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image" Target="../media/image196.png"/></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3.jpeg"/></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4.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5.jpeg"/></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6.jpeg"/></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7.jpeg"/></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8.jpeg"/></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9.jpe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0.jpeg"/></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1.jpeg"/></Relationships>
</file>

<file path=ppt/slides/_rels/slide14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14.jpeg"/><Relationship Id="rId5" Type="http://schemas.openxmlformats.org/officeDocument/2006/relationships/tags" Target="../tags/tag3.xml"/><Relationship Id="rId4" Type="http://schemas.openxmlformats.org/officeDocument/2006/relationships/image" Target="../media/image213.jpeg"/><Relationship Id="rId3" Type="http://schemas.openxmlformats.org/officeDocument/2006/relationships/tags" Target="../tags/tag2.xml"/><Relationship Id="rId2" Type="http://schemas.openxmlformats.org/officeDocument/2006/relationships/image" Target="../media/image212.jpeg"/><Relationship Id="rId1" Type="http://schemas.openxmlformats.org/officeDocument/2006/relationships/tags" Target="../tags/tag1.xml"/></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5.jpeg"/></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6.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7.jpeg"/></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8.jpeg"/></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9.jpeg"/></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0.jpeg"/></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1.jpeg"/></Relationships>
</file>

<file path=ppt/slides/_rels/slide1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2.jpeg"/></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3.jpeg"/></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4.jpeg"/></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5.jpeg"/></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6.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7.jpeg"/></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8.jpeg"/></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9.jpeg"/></Relationships>
</file>

<file path=ppt/slides/_rels/slide16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image" Target="../media/image235.png"/><Relationship Id="rId5" Type="http://schemas.openxmlformats.org/officeDocument/2006/relationships/image" Target="../media/image234.jpeg"/><Relationship Id="rId4" Type="http://schemas.openxmlformats.org/officeDocument/2006/relationships/image" Target="../media/image233.jpeg"/><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image" Target="../media/image230.png"/></Relationships>
</file>

<file path=ppt/slides/_rels/slide16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9.jpeg"/><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image" Target="../media/image236.png"/></Relationships>
</file>

<file path=ppt/slides/_rels/slide165.xml.rels><?xml version="1.0" encoding="UTF-8" standalone="yes"?>
<Relationships xmlns="http://schemas.openxmlformats.org/package/2006/relationships"><Relationship Id="rId9" Type="http://schemas.openxmlformats.org/officeDocument/2006/relationships/image" Target="../media/image248.jpeg"/><Relationship Id="rId8" Type="http://schemas.openxmlformats.org/officeDocument/2006/relationships/image" Target="../media/image247.jpeg"/><Relationship Id="rId7" Type="http://schemas.openxmlformats.org/officeDocument/2006/relationships/image" Target="../media/image246.jpeg"/><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 Id="rId3" Type="http://schemas.openxmlformats.org/officeDocument/2006/relationships/image" Target="../media/image242.jpeg"/><Relationship Id="rId2" Type="http://schemas.openxmlformats.org/officeDocument/2006/relationships/image" Target="../media/image241.jpeg"/><Relationship Id="rId15" Type="http://schemas.openxmlformats.org/officeDocument/2006/relationships/notesSlide" Target="../notesSlides/notesSlide4.xml"/><Relationship Id="rId14" Type="http://schemas.openxmlformats.org/officeDocument/2006/relationships/slideLayout" Target="../slideLayouts/slideLayout1.xml"/><Relationship Id="rId13" Type="http://schemas.openxmlformats.org/officeDocument/2006/relationships/image" Target="../media/image252.png"/><Relationship Id="rId12" Type="http://schemas.openxmlformats.org/officeDocument/2006/relationships/image" Target="../media/image251.jpeg"/><Relationship Id="rId11" Type="http://schemas.openxmlformats.org/officeDocument/2006/relationships/image" Target="../media/image250.jpeg"/><Relationship Id="rId10" Type="http://schemas.openxmlformats.org/officeDocument/2006/relationships/image" Target="../media/image249.jpeg"/><Relationship Id="rId1" Type="http://schemas.openxmlformats.org/officeDocument/2006/relationships/image" Target="../media/image240.jpeg"/></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3.jpeg"/></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4.jpeg"/></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5.jpeg"/></Relationships>
</file>

<file path=ppt/slides/_rels/slide1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7.jpeg"/></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8.jpeg"/></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9.jpeg"/></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0.jpeg"/></Relationships>
</file>

<file path=ppt/slides/_rels/slide17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1.jpeg"/></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2.jpeg"/></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3.jpeg"/></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4.jpeg"/></Relationships>
</file>

<file path=ppt/slides/_rels/slide17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5.jpeg"/></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7.png"/><Relationship Id="rId1" Type="http://schemas.openxmlformats.org/officeDocument/2006/relationships/image" Target="../media/image26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9.png"/><Relationship Id="rId1" Type="http://schemas.openxmlformats.org/officeDocument/2006/relationships/image" Target="../media/image268.jpeg"/></Relationships>
</file>

<file path=ppt/slides/_rels/slide18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3.jpeg"/><Relationship Id="rId3" Type="http://schemas.openxmlformats.org/officeDocument/2006/relationships/image" Target="../media/image272.jpeg"/><Relationship Id="rId2" Type="http://schemas.openxmlformats.org/officeDocument/2006/relationships/image" Target="../media/image271.jpeg"/><Relationship Id="rId1" Type="http://schemas.openxmlformats.org/officeDocument/2006/relationships/image" Target="../media/image270.jpeg"/></Relationships>
</file>

<file path=ppt/slides/_rels/slide18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7.png"/><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image" Target="../media/image274.png"/></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9.jpeg"/><Relationship Id="rId1" Type="http://schemas.openxmlformats.org/officeDocument/2006/relationships/image" Target="../media/image278.png"/></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0.jpeg"/></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1.jpeg"/></Relationships>
</file>

<file path=ppt/slides/_rels/slide1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2.jpeg"/></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3.jpeg"/></Relationships>
</file>

<file path=ppt/slides/_rels/slide1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4.jpeg"/></Relationships>
</file>

<file path=ppt/slides/_rels/slide1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5.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6.jpeg"/></Relationships>
</file>

<file path=ppt/slides/_rels/slide1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7.jpeg"/></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8.jpeg"/></Relationships>
</file>

<file path=ppt/slides/_rels/slide19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92.png"/><Relationship Id="rId3" Type="http://schemas.openxmlformats.org/officeDocument/2006/relationships/image" Target="../media/image291.png"/><Relationship Id="rId2" Type="http://schemas.openxmlformats.org/officeDocument/2006/relationships/image" Target="../media/image290.jpeg"/><Relationship Id="rId1" Type="http://schemas.openxmlformats.org/officeDocument/2006/relationships/image" Target="../media/image289.jpeg"/></Relationships>
</file>

<file path=ppt/slides/_rels/slide19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97.png"/><Relationship Id="rId4" Type="http://schemas.openxmlformats.org/officeDocument/2006/relationships/image" Target="../media/image296.png"/><Relationship Id="rId3" Type="http://schemas.openxmlformats.org/officeDocument/2006/relationships/image" Target="../media/image295.png"/><Relationship Id="rId2" Type="http://schemas.openxmlformats.org/officeDocument/2006/relationships/image" Target="../media/image294.jpeg"/><Relationship Id="rId1" Type="http://schemas.openxmlformats.org/officeDocument/2006/relationships/image" Target="../media/image293.jpeg"/></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8.jpeg"/></Relationships>
</file>

<file path=ppt/slides/_rels/slide1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9.jpeg"/></Relationships>
</file>

<file path=ppt/slides/_rels/slide1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0.jpeg"/></Relationships>
</file>

<file path=ppt/slides/_rels/slide1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1.jpeg"/></Relationships>
</file>

<file path=ppt/slides/_rels/slide19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05.jpeg"/><Relationship Id="rId3" Type="http://schemas.openxmlformats.org/officeDocument/2006/relationships/image" Target="../media/image304.jpeg"/><Relationship Id="rId2" Type="http://schemas.openxmlformats.org/officeDocument/2006/relationships/image" Target="../media/image303.png"/><Relationship Id="rId1" Type="http://schemas.openxmlformats.org/officeDocument/2006/relationships/image" Target="../media/image30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20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image" Target="../media/image309.jpeg"/><Relationship Id="rId3" Type="http://schemas.openxmlformats.org/officeDocument/2006/relationships/image" Target="../media/image308.png"/><Relationship Id="rId2" Type="http://schemas.openxmlformats.org/officeDocument/2006/relationships/image" Target="../media/image307.jpeg"/><Relationship Id="rId1" Type="http://schemas.openxmlformats.org/officeDocument/2006/relationships/image" Target="../media/image306.png"/></Relationships>
</file>

<file path=ppt/slides/_rels/slide2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2.jpeg"/></Relationships>
</file>

<file path=ppt/slides/_rels/slide2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3.jpeg"/></Relationships>
</file>

<file path=ppt/slides/_rels/slide20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4.jpeg"/></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5.jpeg"/></Relationships>
</file>

<file path=ppt/slides/_rels/slide2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6.jpeg"/></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7.jpeg"/></Relationships>
</file>

<file path=ppt/slides/_rels/slide2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8.jpeg"/></Relationships>
</file>

<file path=ppt/slides/_rels/slide2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9.jpeg"/></Relationships>
</file>

<file path=ppt/slides/_rels/slide2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0.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2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1.jpeg"/></Relationships>
</file>

<file path=ppt/slides/_rels/slide2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2.jpeg"/></Relationships>
</file>

<file path=ppt/slides/_rels/slide2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3.jpeg"/></Relationships>
</file>

<file path=ppt/slides/_rels/slide2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4.jpeg"/></Relationships>
</file>

<file path=ppt/slides/_rels/slide2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5.jpeg"/></Relationships>
</file>

<file path=ppt/slides/_rels/slide2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6.jpeg"/></Relationships>
</file>

<file path=ppt/slides/_rels/slide2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7.jpeg"/></Relationships>
</file>

<file path=ppt/slides/_rels/slide2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8.jpeg"/></Relationships>
</file>

<file path=ppt/slides/_rels/slide2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9.jpeg"/></Relationships>
</file>

<file path=ppt/slides/_rels/slide2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0.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2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1.jpeg"/></Relationships>
</file>

<file path=ppt/slides/_rels/slide2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2.jpeg"/></Relationships>
</file>

<file path=ppt/slides/_rels/slide2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3.jpeg"/></Relationships>
</file>

<file path=ppt/slides/_rels/slide223.xml.rels><?xml version="1.0" encoding="UTF-8" standalone="yes"?>
<Relationships xmlns="http://schemas.openxmlformats.org/package/2006/relationships"><Relationship Id="rId9" Type="http://schemas.openxmlformats.org/officeDocument/2006/relationships/image" Target="../media/image342.jpeg"/><Relationship Id="rId8" Type="http://schemas.openxmlformats.org/officeDocument/2006/relationships/image" Target="../media/image341.jpeg"/><Relationship Id="rId7" Type="http://schemas.openxmlformats.org/officeDocument/2006/relationships/image" Target="../media/image340.jpeg"/><Relationship Id="rId6" Type="http://schemas.openxmlformats.org/officeDocument/2006/relationships/image" Target="../media/image339.jpeg"/><Relationship Id="rId5" Type="http://schemas.openxmlformats.org/officeDocument/2006/relationships/image" Target="../media/image338.jpeg"/><Relationship Id="rId4" Type="http://schemas.openxmlformats.org/officeDocument/2006/relationships/image" Target="../media/image337.jpeg"/><Relationship Id="rId3" Type="http://schemas.openxmlformats.org/officeDocument/2006/relationships/image" Target="../media/image336.jpeg"/><Relationship Id="rId2" Type="http://schemas.openxmlformats.org/officeDocument/2006/relationships/image" Target="../media/image335.jpeg"/><Relationship Id="rId10" Type="http://schemas.openxmlformats.org/officeDocument/2006/relationships/slideLayout" Target="../slideLayouts/slideLayout2.xml"/><Relationship Id="rId1" Type="http://schemas.openxmlformats.org/officeDocument/2006/relationships/image" Target="../media/image334.jpeg"/></Relationships>
</file>

<file path=ppt/slides/_rels/slide2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50.jpeg"/><Relationship Id="rId7" Type="http://schemas.openxmlformats.org/officeDocument/2006/relationships/image" Target="../media/image349.jpeg"/><Relationship Id="rId6" Type="http://schemas.openxmlformats.org/officeDocument/2006/relationships/image" Target="../media/image348.jpeg"/><Relationship Id="rId5" Type="http://schemas.openxmlformats.org/officeDocument/2006/relationships/image" Target="../media/image347.png"/><Relationship Id="rId4" Type="http://schemas.openxmlformats.org/officeDocument/2006/relationships/image" Target="../media/image346.png"/><Relationship Id="rId3" Type="http://schemas.openxmlformats.org/officeDocument/2006/relationships/image" Target="../media/image345.jpeg"/><Relationship Id="rId2" Type="http://schemas.openxmlformats.org/officeDocument/2006/relationships/image" Target="../media/image344.jpeg"/><Relationship Id="rId1" Type="http://schemas.openxmlformats.org/officeDocument/2006/relationships/image" Target="../media/image343.jpeg"/></Relationships>
</file>

<file path=ppt/slides/_rels/slide2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56.png"/><Relationship Id="rId5" Type="http://schemas.openxmlformats.org/officeDocument/2006/relationships/image" Target="../media/image355.jpeg"/><Relationship Id="rId4" Type="http://schemas.openxmlformats.org/officeDocument/2006/relationships/image" Target="../media/image354.jpeg"/><Relationship Id="rId3" Type="http://schemas.openxmlformats.org/officeDocument/2006/relationships/image" Target="../media/image353.jpeg"/><Relationship Id="rId2" Type="http://schemas.openxmlformats.org/officeDocument/2006/relationships/image" Target="../media/image352.jpeg"/><Relationship Id="rId1" Type="http://schemas.openxmlformats.org/officeDocument/2006/relationships/image" Target="../media/image351.jpeg"/></Relationships>
</file>

<file path=ppt/slides/_rels/slide2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7.png"/></Relationships>
</file>

<file path=ppt/slides/_rels/slide2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8.jpeg"/></Relationships>
</file>

<file path=ppt/slides/_rels/slide2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9.png"/></Relationships>
</file>

<file path=ppt/slides/_rels/slide2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8.jpeg"/></Relationships>
</file>

<file path=ppt/slides/_rels/slide2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1.png"/></Relationships>
</file>

<file path=ppt/slides/_rels/slide2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2.png"/></Relationships>
</file>

<file path=ppt/slides/_rels/slide2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3.png"/></Relationships>
</file>

<file path=ppt/slides/_rels/slide2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4.png"/></Relationships>
</file>

<file path=ppt/slides/_rels/slide2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5.png"/></Relationships>
</file>

<file path=ppt/slides/_rels/slide2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6.png"/></Relationships>
</file>

<file path=ppt/slides/_rels/slide2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7.png"/></Relationships>
</file>

<file path=ppt/slides/_rels/slide237.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openxmlformats.org/officeDocument/2006/relationships/image" Target="../media/image374.jpeg"/><Relationship Id="rId6" Type="http://schemas.openxmlformats.org/officeDocument/2006/relationships/image" Target="../media/image373.jpeg"/><Relationship Id="rId5" Type="http://schemas.openxmlformats.org/officeDocument/2006/relationships/image" Target="../media/image372.jpeg"/><Relationship Id="rId4" Type="http://schemas.openxmlformats.org/officeDocument/2006/relationships/image" Target="../media/image371.jpeg"/><Relationship Id="rId3" Type="http://schemas.openxmlformats.org/officeDocument/2006/relationships/image" Target="../media/image370.jpeg"/><Relationship Id="rId2" Type="http://schemas.openxmlformats.org/officeDocument/2006/relationships/image" Target="../media/image369.jpeg"/><Relationship Id="rId1" Type="http://schemas.openxmlformats.org/officeDocument/2006/relationships/image" Target="../media/image368.jpeg"/></Relationships>
</file>

<file path=ppt/slides/_rels/slide23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77.jpeg"/><Relationship Id="rId3" Type="http://schemas.openxmlformats.org/officeDocument/2006/relationships/image" Target="../media/image376.jpeg"/><Relationship Id="rId2" Type="http://schemas.openxmlformats.org/officeDocument/2006/relationships/hyperlink" Target="http://www.urbanforest.com.cn/" TargetMode="External"/><Relationship Id="rId1" Type="http://schemas.openxmlformats.org/officeDocument/2006/relationships/image" Target="../media/image375.png"/></Relationships>
</file>

<file path=ppt/slides/_rels/slide2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8.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9.jpeg"/></Relationships>
</file>

<file path=ppt/slides/_rels/slide2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9.jpeg"/></Relationships>
</file>

<file path=ppt/slides/_rels/slide2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0.jpeg"/></Relationships>
</file>

<file path=ppt/slides/_rels/slide2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1.jpeg"/></Relationships>
</file>

<file path=ppt/slides/_rels/slide24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85.jpeg"/><Relationship Id="rId3" Type="http://schemas.openxmlformats.org/officeDocument/2006/relationships/image" Target="../media/image384.jpeg"/><Relationship Id="rId2" Type="http://schemas.openxmlformats.org/officeDocument/2006/relationships/image" Target="../media/image383.jpeg"/><Relationship Id="rId1" Type="http://schemas.openxmlformats.org/officeDocument/2006/relationships/image" Target="../media/image382.jpeg"/></Relationships>
</file>

<file path=ppt/slides/_rels/slide2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7.jpeg"/><Relationship Id="rId1" Type="http://schemas.openxmlformats.org/officeDocument/2006/relationships/image" Target="../media/image386.jpeg"/></Relationships>
</file>

<file path=ppt/slides/_rels/slide2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0.jpeg"/><Relationship Id="rId2" Type="http://schemas.openxmlformats.org/officeDocument/2006/relationships/image" Target="../media/image389.jpeg"/><Relationship Id="rId1" Type="http://schemas.openxmlformats.org/officeDocument/2006/relationships/image" Target="../media/image388.jpeg"/></Relationships>
</file>

<file path=ppt/slides/_rels/slide2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2.jpeg"/><Relationship Id="rId1" Type="http://schemas.openxmlformats.org/officeDocument/2006/relationships/image" Target="../media/image391.jpeg"/></Relationships>
</file>

<file path=ppt/slides/_rels/slide24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96.jpeg"/><Relationship Id="rId3" Type="http://schemas.openxmlformats.org/officeDocument/2006/relationships/image" Target="../media/image395.jpeg"/><Relationship Id="rId2" Type="http://schemas.openxmlformats.org/officeDocument/2006/relationships/image" Target="../media/image394.jpeg"/><Relationship Id="rId1" Type="http://schemas.openxmlformats.org/officeDocument/2006/relationships/image" Target="../media/image393.jpeg"/></Relationships>
</file>

<file path=ppt/slides/_rels/slide2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8.jpeg"/><Relationship Id="rId1" Type="http://schemas.openxmlformats.org/officeDocument/2006/relationships/image" Target="../media/image397.jpeg"/></Relationships>
</file>

<file path=ppt/slides/_rels/slide2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1.jpeg"/><Relationship Id="rId2" Type="http://schemas.openxmlformats.org/officeDocument/2006/relationships/image" Target="../media/image400.jpeg"/><Relationship Id="rId1" Type="http://schemas.openxmlformats.org/officeDocument/2006/relationships/image" Target="../media/image399.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0.jpeg"/></Relationships>
</file>

<file path=ppt/slides/_rels/slide25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06.png"/><Relationship Id="rId4" Type="http://schemas.openxmlformats.org/officeDocument/2006/relationships/image" Target="../media/image405.jpeg"/><Relationship Id="rId3" Type="http://schemas.openxmlformats.org/officeDocument/2006/relationships/image" Target="../media/image404.jpeg"/><Relationship Id="rId2" Type="http://schemas.openxmlformats.org/officeDocument/2006/relationships/image" Target="../media/image403.jpeg"/><Relationship Id="rId1" Type="http://schemas.openxmlformats.org/officeDocument/2006/relationships/image" Target="../media/image402.jpeg"/></Relationships>
</file>

<file path=ppt/slides/_rels/slide25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11.jpeg"/><Relationship Id="rId4" Type="http://schemas.openxmlformats.org/officeDocument/2006/relationships/image" Target="../media/image410.png"/><Relationship Id="rId3" Type="http://schemas.openxmlformats.org/officeDocument/2006/relationships/image" Target="../media/image409.png"/><Relationship Id="rId2" Type="http://schemas.openxmlformats.org/officeDocument/2006/relationships/image" Target="../media/image408.png"/><Relationship Id="rId1" Type="http://schemas.openxmlformats.org/officeDocument/2006/relationships/image" Target="../media/image407.png"/></Relationships>
</file>

<file path=ppt/slides/_rels/slide2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3.jpeg"/><Relationship Id="rId1" Type="http://schemas.openxmlformats.org/officeDocument/2006/relationships/image" Target="../media/image412.jpeg"/></Relationships>
</file>

<file path=ppt/slides/_rels/slide2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6.jpeg"/><Relationship Id="rId2" Type="http://schemas.openxmlformats.org/officeDocument/2006/relationships/image" Target="../media/image415.jpeg"/><Relationship Id="rId1" Type="http://schemas.openxmlformats.org/officeDocument/2006/relationships/image" Target="../media/image414.jpeg"/></Relationships>
</file>

<file path=ppt/slides/_rels/slide25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9.jpeg"/><Relationship Id="rId2" Type="http://schemas.openxmlformats.org/officeDocument/2006/relationships/image" Target="../media/image418.png"/><Relationship Id="rId1" Type="http://schemas.openxmlformats.org/officeDocument/2006/relationships/image" Target="../media/image417.jpeg"/></Relationships>
</file>

<file path=ppt/slides/_rels/slide2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0.png"/></Relationships>
</file>

<file path=ppt/slides/_rels/slide25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24.png"/><Relationship Id="rId3" Type="http://schemas.openxmlformats.org/officeDocument/2006/relationships/image" Target="../media/image423.png"/><Relationship Id="rId2" Type="http://schemas.openxmlformats.org/officeDocument/2006/relationships/image" Target="../media/image422.png"/><Relationship Id="rId1" Type="http://schemas.openxmlformats.org/officeDocument/2006/relationships/image" Target="../media/image421.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425.jpeg"/></Relationships>
</file>

<file path=ppt/slides/_rels/slide2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6.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1.jpeg"/></Relationships>
</file>

<file path=ppt/slides/_rels/slide2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9.jpeg"/><Relationship Id="rId2" Type="http://schemas.openxmlformats.org/officeDocument/2006/relationships/image" Target="../media/image428.png"/><Relationship Id="rId1" Type="http://schemas.openxmlformats.org/officeDocument/2006/relationships/image" Target="../media/image427.png"/></Relationships>
</file>

<file path=ppt/slides/_rels/slide26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2.jpeg"/><Relationship Id="rId2" Type="http://schemas.openxmlformats.org/officeDocument/2006/relationships/image" Target="../media/image431.png"/><Relationship Id="rId1" Type="http://schemas.openxmlformats.org/officeDocument/2006/relationships/image" Target="../media/image430.png"/></Relationships>
</file>

<file path=ppt/slides/_rels/slide26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5.png"/><Relationship Id="rId2" Type="http://schemas.openxmlformats.org/officeDocument/2006/relationships/image" Target="../media/image434.jpeg"/><Relationship Id="rId1" Type="http://schemas.openxmlformats.org/officeDocument/2006/relationships/image" Target="../media/image433.png"/></Relationships>
</file>

<file path=ppt/slides/_rels/slide2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6.png"/><Relationship Id="rId1" Type="http://schemas.openxmlformats.org/officeDocument/2006/relationships/tags" Target="../tags/tag4.xml"/></Relationships>
</file>

<file path=ppt/slides/_rels/slide2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8.png"/><Relationship Id="rId1" Type="http://schemas.openxmlformats.org/officeDocument/2006/relationships/image" Target="../media/image437.png"/></Relationships>
</file>

<file path=ppt/slides/_rels/slide2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0.jpeg"/><Relationship Id="rId1" Type="http://schemas.openxmlformats.org/officeDocument/2006/relationships/image" Target="../media/image439.jpeg"/></Relationships>
</file>

<file path=ppt/slides/_rels/slide2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2.jpeg"/><Relationship Id="rId1" Type="http://schemas.openxmlformats.org/officeDocument/2006/relationships/image" Target="../media/image441.jpeg"/></Relationships>
</file>

<file path=ppt/slides/_rels/slide26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5.jpeg"/><Relationship Id="rId2" Type="http://schemas.openxmlformats.org/officeDocument/2006/relationships/image" Target="../media/image444.jpeg"/><Relationship Id="rId1" Type="http://schemas.openxmlformats.org/officeDocument/2006/relationships/image" Target="../media/image443.jpeg"/></Relationships>
</file>

<file path=ppt/slides/_rels/slide26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51.jpeg"/><Relationship Id="rId5" Type="http://schemas.openxmlformats.org/officeDocument/2006/relationships/image" Target="../media/image450.jpeg"/><Relationship Id="rId4" Type="http://schemas.openxmlformats.org/officeDocument/2006/relationships/image" Target="../media/image449.jpeg"/><Relationship Id="rId3" Type="http://schemas.openxmlformats.org/officeDocument/2006/relationships/image" Target="../media/image448.jpeg"/><Relationship Id="rId2" Type="http://schemas.openxmlformats.org/officeDocument/2006/relationships/image" Target="../media/image447.jpeg"/><Relationship Id="rId1" Type="http://schemas.openxmlformats.org/officeDocument/2006/relationships/image" Target="../media/image446.jpeg"/></Relationships>
</file>

<file path=ppt/slides/_rels/slide26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54.png"/><Relationship Id="rId2" Type="http://schemas.openxmlformats.org/officeDocument/2006/relationships/image" Target="../media/image453.png"/><Relationship Id="rId1" Type="http://schemas.openxmlformats.org/officeDocument/2006/relationships/image" Target="../media/image452.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2.jpeg"/></Relationships>
</file>

<file path=ppt/slides/_rels/slide27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57.png"/><Relationship Id="rId2" Type="http://schemas.openxmlformats.org/officeDocument/2006/relationships/image" Target="../media/image456.jpeg"/><Relationship Id="rId1" Type="http://schemas.openxmlformats.org/officeDocument/2006/relationships/image" Target="../media/image455.jpeg"/></Relationships>
</file>

<file path=ppt/slides/_rels/slide2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9.jpeg"/><Relationship Id="rId1" Type="http://schemas.openxmlformats.org/officeDocument/2006/relationships/image" Target="../media/image458.jpeg"/></Relationships>
</file>

<file path=ppt/slides/_rels/slide2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1.png"/><Relationship Id="rId1" Type="http://schemas.openxmlformats.org/officeDocument/2006/relationships/image" Target="../media/image460.png"/></Relationships>
</file>

<file path=ppt/slides/_rels/slide2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3.png"/><Relationship Id="rId1" Type="http://schemas.openxmlformats.org/officeDocument/2006/relationships/image" Target="../media/image462.jpeg"/></Relationships>
</file>

<file path=ppt/slides/_rels/slide2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5.jpeg"/><Relationship Id="rId1" Type="http://schemas.openxmlformats.org/officeDocument/2006/relationships/image" Target="../media/image464.png"/></Relationships>
</file>

<file path=ppt/slides/_rels/slide27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69.jpeg"/><Relationship Id="rId3" Type="http://schemas.openxmlformats.org/officeDocument/2006/relationships/image" Target="../media/image468.png"/><Relationship Id="rId2" Type="http://schemas.openxmlformats.org/officeDocument/2006/relationships/image" Target="../media/image467.jpeg"/><Relationship Id="rId1" Type="http://schemas.openxmlformats.org/officeDocument/2006/relationships/image" Target="../media/image466.png"/></Relationships>
</file>

<file path=ppt/slides/_rels/slide2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0.png"/></Relationships>
</file>

<file path=ppt/slides/_rels/slide2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1.png"/></Relationships>
</file>

<file path=ppt/slides/_rels/slide2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2.jpeg"/></Relationships>
</file>

<file path=ppt/slides/_rels/slide2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3.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3.jpeg"/></Relationships>
</file>

<file path=ppt/slides/_rels/slide2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5.jpeg"/><Relationship Id="rId1" Type="http://schemas.openxmlformats.org/officeDocument/2006/relationships/image" Target="../media/image474.jpeg"/></Relationships>
</file>

<file path=ppt/slides/_rels/slide2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7.jpeg"/><Relationship Id="rId1" Type="http://schemas.openxmlformats.org/officeDocument/2006/relationships/image" Target="../media/image476.jpeg"/></Relationships>
</file>

<file path=ppt/slides/_rels/slide2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8.jpeg"/></Relationships>
</file>

<file path=ppt/slides/_rels/slide2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9.jpeg"/></Relationships>
</file>

<file path=ppt/slides/_rels/slide2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1.jpeg"/><Relationship Id="rId1" Type="http://schemas.openxmlformats.org/officeDocument/2006/relationships/image" Target="../media/image480.png"/></Relationships>
</file>

<file path=ppt/slides/_rels/slide285.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485.png"/><Relationship Id="rId3" Type="http://schemas.openxmlformats.org/officeDocument/2006/relationships/image" Target="../media/image484.png"/><Relationship Id="rId2" Type="http://schemas.openxmlformats.org/officeDocument/2006/relationships/image" Target="../media/image483.png"/><Relationship Id="rId1" Type="http://schemas.openxmlformats.org/officeDocument/2006/relationships/image" Target="../media/image482.png"/></Relationships>
</file>

<file path=ppt/slides/_rels/slide28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90.jpeg"/><Relationship Id="rId4" Type="http://schemas.openxmlformats.org/officeDocument/2006/relationships/image" Target="../media/image489.png"/><Relationship Id="rId3" Type="http://schemas.openxmlformats.org/officeDocument/2006/relationships/image" Target="../media/image488.png"/><Relationship Id="rId2" Type="http://schemas.openxmlformats.org/officeDocument/2006/relationships/image" Target="../media/image487.jpeg"/><Relationship Id="rId1" Type="http://schemas.openxmlformats.org/officeDocument/2006/relationships/image" Target="../media/image486.png"/></Relationships>
</file>

<file path=ppt/slides/_rels/slide28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3.png"/><Relationship Id="rId2" Type="http://schemas.openxmlformats.org/officeDocument/2006/relationships/image" Target="../media/image492.jpeg"/><Relationship Id="rId1" Type="http://schemas.openxmlformats.org/officeDocument/2006/relationships/image" Target="../media/image491.jpeg"/></Relationships>
</file>

<file path=ppt/slides/_rels/slide28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6.png"/><Relationship Id="rId2" Type="http://schemas.openxmlformats.org/officeDocument/2006/relationships/image" Target="../media/image495.png"/><Relationship Id="rId1" Type="http://schemas.openxmlformats.org/officeDocument/2006/relationships/image" Target="../media/image494.png"/></Relationships>
</file>

<file path=ppt/slides/_rels/slide2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7.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4.jpeg"/></Relationships>
</file>

<file path=ppt/slides/_rels/slide2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9.png"/><Relationship Id="rId1" Type="http://schemas.openxmlformats.org/officeDocument/2006/relationships/image" Target="../media/image498.png"/></Relationships>
</file>

<file path=ppt/slides/_rels/slide2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0.jpeg"/></Relationships>
</file>

<file path=ppt/slides/_rels/slide29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77.jpeg"/><Relationship Id="rId3" Type="http://schemas.openxmlformats.org/officeDocument/2006/relationships/image" Target="../media/image376.jpeg"/><Relationship Id="rId2" Type="http://schemas.openxmlformats.org/officeDocument/2006/relationships/hyperlink" Target="http://www.urbanforest.com.cn/" TargetMode="External"/><Relationship Id="rId1" Type="http://schemas.openxmlformats.org/officeDocument/2006/relationships/image" Target="../media/image37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4.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7.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8.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0.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1.jpe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6.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7.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8.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0.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3.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4.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5.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6.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7.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8.jpe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6.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jpeg"/></Relationships>
</file>

<file path=ppt/slides/_rels/slide6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7.jpeg"/><Relationship Id="rId7" Type="http://schemas.openxmlformats.org/officeDocument/2006/relationships/image" Target="../media/image86.jpeg"/><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8.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9.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2.jpeg"/><Relationship Id="rId1" Type="http://schemas.openxmlformats.org/officeDocument/2006/relationships/image" Target="../media/image9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3.jpeg"/></Relationships>
</file>

<file path=ppt/slides/_rels/slide7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7.jpeg"/><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image" Target="../media/image94.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8.jpe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9.jpeg"/></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101.png"/><Relationship Id="rId1" Type="http://schemas.openxmlformats.org/officeDocument/2006/relationships/image" Target="../media/image100.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2.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3.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4.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5.jpe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8.jpeg"/></Relationships>
</file>

<file path=ppt/slides/_rels/slide80.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113.jpeg"/><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jpeg"/><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image" Target="../media/image107.jpeg"/></Relationships>
</file>

<file path=ppt/slides/_rels/slide81.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2.xml"/><Relationship Id="rId7" Type="http://schemas.openxmlformats.org/officeDocument/2006/relationships/image" Target="../media/image120.png"/><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image" Target="../media/image114.jpe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1.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2.jpe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3.jpe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4.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5.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6.jpe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8.jpeg"/><Relationship Id="rId1" Type="http://schemas.openxmlformats.org/officeDocument/2006/relationships/image" Target="../media/image127.jpe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0.jpe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1.jpe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2.jpe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3.jpe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4.jpe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5.jpe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6.jpe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7.jpe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8.jpe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202" name="幻灯片副标题"/>
          <p:cNvSpPr txBox="1"/>
          <p:nvPr>
            <p:ph type="body" sz="quarter" idx="1"/>
          </p:nvPr>
        </p:nvSpPr>
        <p:spPr>
          <a:xfrm>
            <a:off x="603250" y="1186480"/>
            <a:ext cx="10985500" cy="467390"/>
          </a:xfrm>
          <a:prstGeom prst="rect">
            <a:avLst/>
          </a:prstGeom>
        </p:spPr>
        <p:txBody>
          <a:bodyPr/>
          <a:lstStyle/>
          <a:p/>
        </p:txBody>
      </p:sp>
      <p:sp>
        <p:nvSpPr>
          <p:cNvPr id="203" name="幻灯片项目符号文本"/>
          <p:cNvSpPr txBox="1"/>
          <p:nvPr>
            <p:ph type="body" idx="13"/>
          </p:nvPr>
        </p:nvSpPr>
        <p:spPr>
          <a:prstGeom prst="rect">
            <a:avLst/>
          </a:prstGeom>
        </p:spPr>
        <p:txBody>
          <a:bodyPr/>
          <a:lstStyle/>
          <a:p/>
        </p:txBody>
      </p:sp>
      <p:pic>
        <p:nvPicPr>
          <p:cNvPr id="204" name="树充气颈枕-11.jpg" descr="树充气颈枕-11.jpg"/>
          <p:cNvPicPr>
            <a:picLocks noChangeAspect="1"/>
          </p:cNvPicPr>
          <p:nvPr/>
        </p:nvPicPr>
        <p:blipFill>
          <a:blip r:embed="rId1"/>
          <a:stretch>
            <a:fillRect/>
          </a:stretch>
        </p:blipFill>
        <p:spPr>
          <a:xfrm>
            <a:off x="3175" y="0"/>
            <a:ext cx="12185650" cy="6858000"/>
          </a:xfrm>
          <a:prstGeom prst="rect">
            <a:avLst/>
          </a:prstGeom>
          <a:ln w="12700">
            <a:miter lim="400000"/>
            <a:headEnd/>
            <a:tailEnd/>
          </a:ln>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标题"/>
          <p:cNvSpPr txBox="1">
            <a:spLocks noGrp="1"/>
          </p:cNvSpPr>
          <p:nvPr>
            <p:ph type="ctrTitle"/>
          </p:nvPr>
        </p:nvSpPr>
        <p:spPr>
          <a:prstGeom prst="rect">
            <a:avLst/>
          </a:prstGeom>
        </p:spPr>
        <p:txBody>
          <a:bodyPr/>
          <a:lstStyle/>
          <a:p/>
        </p:txBody>
      </p:sp>
      <p:sp>
        <p:nvSpPr>
          <p:cNvPr id="232" name="正文"/>
          <p:cNvSpPr txBox="1">
            <a:spLocks noGrp="1"/>
          </p:cNvSpPr>
          <p:nvPr>
            <p:ph type="subTitle" sz="quarter" idx="1"/>
          </p:nvPr>
        </p:nvSpPr>
        <p:spPr>
          <a:prstGeom prst="rect">
            <a:avLst/>
          </a:prstGeom>
        </p:spPr>
        <p:txBody>
          <a:bodyPr/>
          <a:lstStyle/>
          <a:p/>
        </p:txBody>
      </p:sp>
      <p:pic>
        <p:nvPicPr>
          <p:cNvPr id="233" name="light -ppt-29.jpg" descr="light -ppt-29.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标题"/>
          <p:cNvSpPr txBox="1">
            <a:spLocks noGrp="1"/>
          </p:cNvSpPr>
          <p:nvPr>
            <p:ph type="ctrTitle"/>
          </p:nvPr>
        </p:nvSpPr>
        <p:spPr>
          <a:prstGeom prst="rect">
            <a:avLst/>
          </a:prstGeom>
        </p:spPr>
        <p:txBody>
          <a:bodyPr/>
          <a:lstStyle/>
          <a:p/>
        </p:txBody>
      </p:sp>
      <p:sp>
        <p:nvSpPr>
          <p:cNvPr id="236" name="正文"/>
          <p:cNvSpPr txBox="1">
            <a:spLocks noGrp="1"/>
          </p:cNvSpPr>
          <p:nvPr>
            <p:ph type="subTitle" sz="quarter" idx="1"/>
          </p:nvPr>
        </p:nvSpPr>
        <p:spPr>
          <a:prstGeom prst="rect">
            <a:avLst/>
          </a:prstGeom>
        </p:spPr>
        <p:txBody>
          <a:bodyPr/>
          <a:lstStyle/>
          <a:p/>
        </p:txBody>
      </p:sp>
      <p:pic>
        <p:nvPicPr>
          <p:cNvPr id="237" name="light -ppt-30.jpg" descr="light -ppt-30.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标题"/>
          <p:cNvSpPr txBox="1">
            <a:spLocks noGrp="1"/>
          </p:cNvSpPr>
          <p:nvPr>
            <p:ph type="ctrTitle"/>
          </p:nvPr>
        </p:nvSpPr>
        <p:spPr>
          <a:prstGeom prst="rect">
            <a:avLst/>
          </a:prstGeom>
        </p:spPr>
        <p:txBody>
          <a:bodyPr/>
          <a:lstStyle/>
          <a:p/>
        </p:txBody>
      </p:sp>
      <p:sp>
        <p:nvSpPr>
          <p:cNvPr id="248" name="正文"/>
          <p:cNvSpPr txBox="1">
            <a:spLocks noGrp="1"/>
          </p:cNvSpPr>
          <p:nvPr>
            <p:ph type="subTitle" sz="quarter" idx="1"/>
          </p:nvPr>
        </p:nvSpPr>
        <p:spPr>
          <a:prstGeom prst="rect">
            <a:avLst/>
          </a:prstGeom>
        </p:spPr>
        <p:txBody>
          <a:bodyPr/>
          <a:lstStyle/>
          <a:p/>
        </p:txBody>
      </p:sp>
      <p:pic>
        <p:nvPicPr>
          <p:cNvPr id="249" name="light -ppt-32.jpg" descr="light -ppt-32.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标题"/>
          <p:cNvSpPr txBox="1">
            <a:spLocks noGrp="1"/>
          </p:cNvSpPr>
          <p:nvPr>
            <p:ph type="ctrTitle"/>
          </p:nvPr>
        </p:nvSpPr>
        <p:spPr>
          <a:prstGeom prst="rect">
            <a:avLst/>
          </a:prstGeom>
        </p:spPr>
        <p:txBody>
          <a:bodyPr/>
          <a:lstStyle/>
          <a:p/>
        </p:txBody>
      </p:sp>
      <p:sp>
        <p:nvSpPr>
          <p:cNvPr id="260" name="正文"/>
          <p:cNvSpPr txBox="1">
            <a:spLocks noGrp="1"/>
          </p:cNvSpPr>
          <p:nvPr>
            <p:ph type="subTitle" sz="quarter" idx="1"/>
          </p:nvPr>
        </p:nvSpPr>
        <p:spPr>
          <a:prstGeom prst="rect">
            <a:avLst/>
          </a:prstGeom>
        </p:spPr>
        <p:txBody>
          <a:bodyPr/>
          <a:lstStyle/>
          <a:p/>
        </p:txBody>
      </p:sp>
      <p:pic>
        <p:nvPicPr>
          <p:cNvPr id="2" name="图片 1"/>
          <p:cNvPicPr>
            <a:picLocks noChangeAspect="1"/>
          </p:cNvPicPr>
          <p:nvPr/>
        </p:nvPicPr>
        <p:blipFill>
          <a:blip r:embed="rId1"/>
          <a:stretch>
            <a:fillRect/>
          </a:stretch>
        </p:blipFill>
        <p:spPr>
          <a:xfrm>
            <a:off x="0" y="396"/>
            <a:ext cx="12192708" cy="68576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标题"/>
          <p:cNvSpPr txBox="1">
            <a:spLocks noGrp="1"/>
          </p:cNvSpPr>
          <p:nvPr>
            <p:ph type="ctrTitle"/>
          </p:nvPr>
        </p:nvSpPr>
        <p:spPr>
          <a:prstGeom prst="rect">
            <a:avLst/>
          </a:prstGeom>
        </p:spPr>
        <p:txBody>
          <a:bodyPr/>
          <a:lstStyle/>
          <a:p/>
        </p:txBody>
      </p:sp>
      <p:sp>
        <p:nvSpPr>
          <p:cNvPr id="264" name="正文"/>
          <p:cNvSpPr txBox="1">
            <a:spLocks noGrp="1"/>
          </p:cNvSpPr>
          <p:nvPr>
            <p:ph type="subTitle" sz="quarter" idx="1"/>
          </p:nvPr>
        </p:nvSpPr>
        <p:spPr>
          <a:prstGeom prst="rect">
            <a:avLst/>
          </a:prstGeom>
        </p:spPr>
        <p:txBody>
          <a:bodyPr/>
          <a:lstStyle/>
          <a:p/>
        </p:txBody>
      </p:sp>
      <p:pic>
        <p:nvPicPr>
          <p:cNvPr id="265" name="light -ppt-36.jpg" descr="light -ppt-36.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3"/>
          <p:cNvPicPr>
            <a:picLocks noChangeAspect="1"/>
          </p:cNvPicPr>
          <p:nvPr>
            <p:ph idx="1"/>
          </p:nvPr>
        </p:nvPicPr>
        <p:blipFill>
          <a:blip r:embed="rId1"/>
          <a:stretch>
            <a:fillRect/>
          </a:stretch>
        </p:blipFill>
        <p:spPr>
          <a:xfrm>
            <a:off x="0" y="0"/>
            <a:ext cx="12192635" cy="6858635"/>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8"/>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LT005-1-绿"/>
          <p:cNvPicPr>
            <a:picLocks noChangeAspect="1"/>
          </p:cNvPicPr>
          <p:nvPr/>
        </p:nvPicPr>
        <p:blipFill>
          <a:blip r:embed="rId1"/>
          <a:stretch>
            <a:fillRect/>
          </a:stretch>
        </p:blipFill>
        <p:spPr>
          <a:xfrm>
            <a:off x="0" y="0"/>
            <a:ext cx="12192000" cy="685927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标题"/>
          <p:cNvSpPr txBox="1">
            <a:spLocks noGrp="1"/>
          </p:cNvSpPr>
          <p:nvPr>
            <p:ph type="ctrTitle"/>
          </p:nvPr>
        </p:nvSpPr>
        <p:spPr>
          <a:prstGeom prst="rect">
            <a:avLst/>
          </a:prstGeom>
        </p:spPr>
        <p:txBody>
          <a:bodyPr/>
          <a:lstStyle/>
          <a:p/>
        </p:txBody>
      </p:sp>
      <p:sp>
        <p:nvSpPr>
          <p:cNvPr id="272" name="正文"/>
          <p:cNvSpPr txBox="1">
            <a:spLocks noGrp="1"/>
          </p:cNvSpPr>
          <p:nvPr>
            <p:ph type="subTitle" sz="quarter" idx="1"/>
          </p:nvPr>
        </p:nvSpPr>
        <p:spPr>
          <a:prstGeom prst="rect">
            <a:avLst/>
          </a:prstGeom>
        </p:spPr>
        <p:txBody>
          <a:bodyPr/>
          <a:lstStyle/>
          <a:p/>
        </p:txBody>
      </p:sp>
      <p:pic>
        <p:nvPicPr>
          <p:cNvPr id="273" name="light -ppt-39.jpg" descr="light -ppt-39.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标题"/>
          <p:cNvSpPr txBox="1">
            <a:spLocks noGrp="1"/>
          </p:cNvSpPr>
          <p:nvPr>
            <p:ph type="ctrTitle"/>
          </p:nvPr>
        </p:nvSpPr>
        <p:spPr>
          <a:prstGeom prst="rect">
            <a:avLst/>
          </a:prstGeom>
        </p:spPr>
        <p:txBody>
          <a:bodyPr/>
          <a:lstStyle/>
          <a:p/>
        </p:txBody>
      </p:sp>
      <p:sp>
        <p:nvSpPr>
          <p:cNvPr id="276" name="正文"/>
          <p:cNvSpPr txBox="1">
            <a:spLocks noGrp="1"/>
          </p:cNvSpPr>
          <p:nvPr>
            <p:ph type="subTitle" sz="quarter" idx="1"/>
          </p:nvPr>
        </p:nvSpPr>
        <p:spPr>
          <a:prstGeom prst="rect">
            <a:avLst/>
          </a:prstGeom>
        </p:spPr>
        <p:txBody>
          <a:bodyPr/>
          <a:lstStyle/>
          <a:p/>
        </p:txBody>
      </p:sp>
      <p:pic>
        <p:nvPicPr>
          <p:cNvPr id="2" name="图片 1"/>
          <p:cNvPicPr>
            <a:picLocks noChangeAspect="1"/>
          </p:cNvPicPr>
          <p:nvPr/>
        </p:nvPicPr>
        <p:blipFill>
          <a:blip r:embed="rId1"/>
          <a:stretch>
            <a:fillRect/>
          </a:stretch>
        </p:blipFill>
        <p:spPr>
          <a:xfrm>
            <a:off x="0" y="396"/>
            <a:ext cx="12192000" cy="68572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207" name="幻灯片副标题"/>
          <p:cNvSpPr txBox="1"/>
          <p:nvPr>
            <p:ph type="body" sz="quarter" idx="1"/>
          </p:nvPr>
        </p:nvSpPr>
        <p:spPr>
          <a:xfrm>
            <a:off x="603250" y="1186480"/>
            <a:ext cx="10985500" cy="467390"/>
          </a:xfrm>
          <a:prstGeom prst="rect">
            <a:avLst/>
          </a:prstGeom>
        </p:spPr>
        <p:txBody>
          <a:bodyPr/>
          <a:lstStyle/>
          <a:p/>
        </p:txBody>
      </p:sp>
      <p:sp>
        <p:nvSpPr>
          <p:cNvPr id="208" name="幻灯片项目符号文本"/>
          <p:cNvSpPr txBox="1"/>
          <p:nvPr>
            <p:ph type="body" idx="13"/>
          </p:nvPr>
        </p:nvSpPr>
        <p:spPr>
          <a:prstGeom prst="rect">
            <a:avLst/>
          </a:prstGeom>
        </p:spPr>
        <p:txBody>
          <a:bodyPr/>
          <a:lstStyle/>
          <a:p/>
        </p:txBody>
      </p:sp>
      <p:pic>
        <p:nvPicPr>
          <p:cNvPr id="209" name="树充气颈枕-12.jpg" descr="树充气颈枕-12.jpg"/>
          <p:cNvPicPr>
            <a:picLocks noChangeAspect="1"/>
          </p:cNvPicPr>
          <p:nvPr/>
        </p:nvPicPr>
        <p:blipFill>
          <a:blip r:embed="rId1"/>
          <a:stretch>
            <a:fillRect/>
          </a:stretch>
        </p:blipFill>
        <p:spPr>
          <a:xfrm>
            <a:off x="3175" y="0"/>
            <a:ext cx="12185650" cy="6858000"/>
          </a:xfrm>
          <a:prstGeom prst="rect">
            <a:avLst/>
          </a:prstGeom>
          <a:ln w="12700">
            <a:miter lim="400000"/>
            <a:headEnd/>
            <a:tailEnd/>
          </a:ln>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312160" y="3565525"/>
            <a:ext cx="2811145" cy="1816100"/>
          </a:xfrm>
          <a:prstGeom prst="rect">
            <a:avLst/>
          </a:prstGeom>
        </p:spPr>
      </p:pic>
      <p:sp>
        <p:nvSpPr>
          <p:cNvPr id="7" name="文本框 6"/>
          <p:cNvSpPr txBox="1"/>
          <p:nvPr/>
        </p:nvSpPr>
        <p:spPr>
          <a:xfrm>
            <a:off x="7021830" y="3171190"/>
            <a:ext cx="4780915" cy="70548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r>
              <a:rPr lang="zh-CN" altLang="en-US" sz="800" b="1" dirty="0">
                <a:latin typeface="微软雅黑" panose="020B0503020204020204" charset="-122"/>
                <a:ea typeface="微软雅黑" panose="020B0503020204020204" charset="-122"/>
                <a:cs typeface="Times New Roman" panose="02020603050405020304" charset="0"/>
                <a:sym typeface="+mn-ea"/>
              </a:rPr>
              <a:t>设计故事</a:t>
            </a:r>
            <a:r>
              <a:rPr lang="zh-CN" altLang="en-US" sz="800" dirty="0">
                <a:latin typeface="微软雅黑" panose="020B0503020204020204" charset="-122"/>
                <a:ea typeface="微软雅黑" panose="020B0503020204020204" charset="-122"/>
                <a:cs typeface="Times New Roman" panose="02020603050405020304" charset="0"/>
                <a:sym typeface="+mn-ea"/>
              </a:rPr>
              <a:t>：</a:t>
            </a:r>
            <a:r>
              <a:rPr lang="zh-CN" altLang="en-US" sz="800" dirty="0">
                <a:latin typeface="微软雅黑" panose="020B0503020204020204" charset="-122"/>
                <a:ea typeface="微软雅黑" panose="020B0503020204020204" charset="-122"/>
                <a:sym typeface="Avenir Roman"/>
              </a:rPr>
              <a:t>灵感</a:t>
            </a:r>
            <a:r>
              <a:rPr lang="zh-CN" altLang="en-US" sz="800" dirty="0" smtClean="0">
                <a:latin typeface="微软雅黑" panose="020B0503020204020204" charset="-122"/>
                <a:ea typeface="微软雅黑" panose="020B0503020204020204" charset="-122"/>
                <a:sym typeface="Avenir Roman"/>
              </a:rPr>
              <a:t>源于在清晨的山间丛林漫步，万缕晨光透过重重叠叠的树叶散落下来，柔和温暖</a:t>
            </a:r>
            <a:r>
              <a:rPr lang="zh-CN" altLang="en-US" sz="800" dirty="0">
                <a:latin typeface="微软雅黑" panose="020B0503020204020204" charset="-122"/>
                <a:ea typeface="微软雅黑" panose="020B0503020204020204" charset="-122"/>
                <a:sym typeface="Avenir Roman"/>
              </a:rPr>
              <a:t>，</a:t>
            </a:r>
            <a:r>
              <a:rPr lang="zh-CN" altLang="en-US" sz="800" dirty="0" smtClean="0">
                <a:latin typeface="微软雅黑" panose="020B0503020204020204" charset="-122"/>
                <a:ea typeface="微软雅黑" panose="020B0503020204020204" charset="-122"/>
                <a:sym typeface="Avenir Roman"/>
              </a:rPr>
              <a:t>静谧畅意，时间</a:t>
            </a:r>
            <a:r>
              <a:rPr lang="zh-CN" altLang="en-US" sz="800" dirty="0">
                <a:latin typeface="微软雅黑" panose="020B0503020204020204" charset="-122"/>
                <a:ea typeface="微软雅黑" panose="020B0503020204020204" charset="-122"/>
                <a:sym typeface="Avenir Roman"/>
              </a:rPr>
              <a:t>仿佛</a:t>
            </a:r>
            <a:r>
              <a:rPr lang="zh-CN" altLang="en-US" sz="800" dirty="0" smtClean="0">
                <a:latin typeface="微软雅黑" panose="020B0503020204020204" charset="-122"/>
                <a:ea typeface="微软雅黑" panose="020B0503020204020204" charset="-122"/>
                <a:sym typeface="Avenir Roman"/>
              </a:rPr>
              <a:t>片刻间静止，令人</a:t>
            </a:r>
            <a:r>
              <a:rPr lang="zh-CN" altLang="en-US" sz="800" dirty="0" smtClean="0">
                <a:latin typeface="微软雅黑" panose="020B0503020204020204" charset="-122"/>
                <a:ea typeface="微软雅黑" panose="020B0503020204020204" charset="-122"/>
              </a:rPr>
              <a:t>心旷神怡</a:t>
            </a:r>
            <a:r>
              <a:rPr lang="zh-CN" altLang="en-US" sz="800" dirty="0" smtClean="0">
                <a:latin typeface="微软雅黑" panose="020B0503020204020204" charset="-122"/>
                <a:ea typeface="微软雅黑" panose="020B0503020204020204" charset="-122"/>
                <a:sym typeface="Avenir Roman"/>
              </a:rPr>
              <a:t>。</a:t>
            </a:r>
            <a:endParaRPr lang="en-US" altLang="zh-CN" sz="800" dirty="0" smtClean="0">
              <a:latin typeface="微软雅黑" panose="020B0503020204020204" charset="-122"/>
              <a:ea typeface="微软雅黑" panose="020B0503020204020204" charset="-122"/>
              <a:sym typeface="Avenir Roman"/>
            </a:endParaRPr>
          </a:p>
          <a:p>
            <a:endParaRPr lang="en-US" altLang="zh-CN" sz="800" dirty="0">
              <a:latin typeface="微软雅黑" panose="020B0503020204020204" charset="-122"/>
              <a:ea typeface="微软雅黑" panose="020B0503020204020204" charset="-122"/>
              <a:sym typeface="Avenir Roman"/>
            </a:endParaRPr>
          </a:p>
          <a:p>
            <a:r>
              <a:rPr lang="zh-CN" altLang="en-US" sz="800" dirty="0" smtClean="0">
                <a:latin typeface="微软雅黑" panose="020B0503020204020204" charset="-122"/>
                <a:ea typeface="微软雅黑" panose="020B0503020204020204" charset="-122"/>
                <a:sym typeface="Avenir Roman"/>
              </a:rPr>
              <a:t>设计师</a:t>
            </a:r>
            <a:r>
              <a:rPr lang="zh-CN" altLang="en-US" sz="800" dirty="0">
                <a:latin typeface="微软雅黑" panose="020B0503020204020204" charset="-122"/>
                <a:ea typeface="微软雅黑" panose="020B0503020204020204" charset="-122"/>
                <a:sym typeface="Avenir Roman"/>
              </a:rPr>
              <a:t>希冀人们在忙碌的都市</a:t>
            </a:r>
            <a:r>
              <a:rPr lang="zh-CN" altLang="en-US" sz="800" dirty="0" smtClean="0">
                <a:latin typeface="微软雅黑" panose="020B0503020204020204" charset="-122"/>
                <a:ea typeface="微软雅黑" panose="020B0503020204020204" charset="-122"/>
                <a:sym typeface="Avenir Roman"/>
              </a:rPr>
              <a:t>生活状态中，能抽离时间丛林漫步感受自然的万物的馈赠，万物平衡，平衡</a:t>
            </a:r>
            <a:r>
              <a:rPr lang="zh-CN" altLang="en-US" sz="800" dirty="0">
                <a:latin typeface="微软雅黑" panose="020B0503020204020204" charset="-122"/>
                <a:ea typeface="微软雅黑" panose="020B0503020204020204" charset="-122"/>
                <a:sym typeface="Avenir Roman"/>
              </a:rPr>
              <a:t>工作与生活的压力。</a:t>
            </a:r>
            <a:endParaRPr lang="en-US" altLang="zh-CN" sz="800" dirty="0">
              <a:latin typeface="微软雅黑" panose="020B0503020204020204" charset="-122"/>
              <a:ea typeface="微软雅黑" panose="020B0503020204020204" charset="-122"/>
              <a:cs typeface="Cambria" panose="02040503050406030204" charset="0"/>
              <a:sym typeface="+mn-ea"/>
            </a:endParaRPr>
          </a:p>
        </p:txBody>
      </p:sp>
      <p:sp>
        <p:nvSpPr>
          <p:cNvPr id="9" name="矩形 8"/>
          <p:cNvSpPr/>
          <p:nvPr/>
        </p:nvSpPr>
        <p:spPr>
          <a:xfrm>
            <a:off x="7021830" y="4719320"/>
            <a:ext cx="4627245" cy="1637665"/>
          </a:xfrm>
          <a:prstGeom prst="rect">
            <a:avLst/>
          </a:prstGeom>
        </p:spPr>
        <p:txBody>
          <a:bodyPr wrap="square">
            <a:spAutoFit/>
          </a:bodyPr>
          <a:lstStyle/>
          <a:p>
            <a:pPr defTabSz="514350" hangingPunct="0">
              <a:lnSpc>
                <a:spcPct val="150000"/>
              </a:lnSpc>
            </a:pPr>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sym typeface="Avenir Roman"/>
            </a:endParaRPr>
          </a:p>
          <a:p>
            <a:pPr>
              <a:lnSpc>
                <a:spcPct val="200000"/>
              </a:lnSpc>
            </a:pPr>
            <a:r>
              <a:rPr lang="en-US" altLang="zh-CN" sz="900" dirty="0" smtClean="0">
                <a:latin typeface="微软雅黑" panose="020B0503020204020204" charset="-122"/>
                <a:ea typeface="微软雅黑" panose="020B0503020204020204" charset="-122"/>
                <a:sym typeface="Avenir Roman"/>
              </a:rPr>
              <a:t>1. </a:t>
            </a:r>
            <a:r>
              <a:rPr lang="zh-CN" altLang="en-US" sz="900" dirty="0" smtClean="0">
                <a:latin typeface="微软雅黑" panose="020B0503020204020204" charset="-122"/>
                <a:ea typeface="微软雅黑" panose="020B0503020204020204" charset="-122"/>
                <a:sym typeface="Avenir Roman"/>
              </a:rPr>
              <a:t>灵感源于光线，独特专利</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褶皱表面处理，纹路清晰如同万缕晨光透过</a:t>
            </a:r>
            <a:r>
              <a:rPr lang="zh-CN" altLang="en-US" sz="900" dirty="0" smtClean="0">
                <a:latin typeface="微软雅黑" panose="020B0503020204020204" charset="-122"/>
                <a:ea typeface="微软雅黑" panose="020B0503020204020204" charset="-122"/>
                <a:sym typeface="Avenir Roman"/>
              </a:rPr>
              <a:t>重重叠叠的树叶散落下来，生活之美，艺术之美。</a:t>
            </a:r>
            <a:endParaRPr lang="en-US" altLang="zh-CN" sz="900" b="1" dirty="0" smtClean="0">
              <a:latin typeface="微软雅黑" panose="020B0503020204020204" charset="-122"/>
              <a:ea typeface="微软雅黑" panose="020B0503020204020204" charset="-122"/>
              <a:sym typeface="Avenir Roman"/>
            </a:endParaRPr>
          </a:p>
          <a:p>
            <a:pPr>
              <a:lnSpc>
                <a:spcPct val="200000"/>
              </a:lnSpc>
            </a:pPr>
            <a:r>
              <a:rPr lang="en-US" altLang="zh-CN" sz="900" b="1" dirty="0" smtClean="0">
                <a:latin typeface="微软雅黑" panose="020B0503020204020204" charset="-122"/>
                <a:ea typeface="微软雅黑" panose="020B0503020204020204" charset="-122"/>
                <a:sym typeface="Avenir Roman"/>
              </a:rPr>
              <a:t>2</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简洁安静时尚商务风格，高度难度立体高级</a:t>
            </a:r>
            <a:r>
              <a:rPr lang="zh-CN" altLang="en-US" sz="900" b="1" spc="100" dirty="0">
                <a:solidFill>
                  <a:schemeClr val="tx1">
                    <a:lumMod val="85000"/>
                    <a:lumOff val="15000"/>
                  </a:schemeClr>
                </a:solidFill>
                <a:latin typeface="微软雅黑" panose="020B0503020204020204" charset="-122"/>
                <a:ea typeface="微软雅黑" panose="020B0503020204020204" charset="-122"/>
                <a:sym typeface="+mn-ea"/>
              </a:rPr>
              <a:t>褶皱工艺，</a:t>
            </a:r>
            <a:r>
              <a:rPr lang="zh-CN" altLang="en-US" sz="900" dirty="0">
                <a:latin typeface="微软雅黑" panose="020B0503020204020204" charset="-122"/>
                <a:ea typeface="微软雅黑" panose="020B0503020204020204" charset="-122"/>
                <a:sym typeface="Avenir Roman"/>
              </a:rPr>
              <a:t>光线裁剪和二次人工车缝不规则射线拼接，呈现痕立体光线似</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褶皱几何之美，</a:t>
            </a:r>
            <a:r>
              <a:rPr lang="zh-CN" altLang="en-US" sz="900" dirty="0">
                <a:latin typeface="微软雅黑" panose="020B0503020204020204" charset="-122"/>
                <a:ea typeface="微软雅黑" panose="020B0503020204020204" charset="-122"/>
                <a:sym typeface="Avenir Roman"/>
              </a:rPr>
              <a:t>呈现低调不言及它的高级感</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a:t>
            </a:r>
            <a:endParaRPr lang="en-US" altLang="zh-CN" sz="900" spc="100" dirty="0">
              <a:solidFill>
                <a:schemeClr val="tx1">
                  <a:lumMod val="85000"/>
                  <a:lumOff val="15000"/>
                </a:schemeClr>
              </a:solidFill>
              <a:latin typeface="微软雅黑" panose="020B0503020204020204" charset="-122"/>
              <a:ea typeface="微软雅黑" panose="020B0503020204020204" charset="-122"/>
              <a:sym typeface="+mn-ea"/>
            </a:endParaRPr>
          </a:p>
          <a:p>
            <a:pPr defTabSz="514350" hangingPunct="0">
              <a:lnSpc>
                <a:spcPct val="150000"/>
              </a:lnSpc>
            </a:pPr>
            <a:r>
              <a:rPr lang="en-US" altLang="zh-CN" sz="900" dirty="0" smtClean="0">
                <a:latin typeface="微软雅黑" panose="020B0503020204020204" charset="-122"/>
                <a:ea typeface="微软雅黑" panose="020B0503020204020204" charset="-122"/>
                <a:sym typeface="Avenir Roman"/>
              </a:rPr>
              <a:t>3.</a:t>
            </a:r>
            <a:r>
              <a:rPr lang="zh-CN" altLang="en-US" sz="900" dirty="0" smtClean="0">
                <a:latin typeface="微软雅黑" panose="020B0503020204020204" charset="-122"/>
                <a:ea typeface="微软雅黑" panose="020B0503020204020204" charset="-122"/>
                <a:sym typeface="Avenir Roman"/>
              </a:rPr>
              <a:t> </a:t>
            </a:r>
            <a:r>
              <a:rPr lang="zh-CN" altLang="en-US" sz="900" b="1" dirty="0" smtClean="0">
                <a:latin typeface="微软雅黑" panose="020B0503020204020204" charset="-122"/>
                <a:ea typeface="微软雅黑" panose="020B0503020204020204" charset="-122"/>
                <a:sym typeface="Avenir Roman"/>
              </a:rPr>
              <a:t>多层收纳</a:t>
            </a:r>
            <a:r>
              <a:rPr lang="en-US" altLang="zh-CN" sz="900" b="1" dirty="0" smtClean="0">
                <a:latin typeface="微软雅黑" panose="020B0503020204020204" charset="-122"/>
                <a:ea typeface="微软雅黑" panose="020B0503020204020204" charset="-122"/>
                <a:sym typeface="Avenir Roman"/>
              </a:rPr>
              <a:t>.</a:t>
            </a:r>
            <a:r>
              <a:rPr lang="zh-CN" altLang="en-US" sz="900" b="1" dirty="0" smtClean="0">
                <a:latin typeface="微软雅黑" panose="020B0503020204020204" charset="-122"/>
                <a:ea typeface="微软雅黑" panose="020B0503020204020204" charset="-122"/>
                <a:sym typeface="Avenir Roman"/>
              </a:rPr>
              <a:t>可前挎后挎，可做腰包，三种背法，秒变潮人，方便实用</a:t>
            </a:r>
            <a:r>
              <a:rPr lang="zh-CN" altLang="en-US" sz="900" dirty="0" smtClean="0">
                <a:latin typeface="微软雅黑" panose="020B0503020204020204" charset="-122"/>
                <a:ea typeface="微软雅黑" panose="020B0503020204020204" charset="-122"/>
                <a:sym typeface="Avenir Roman"/>
              </a:rPr>
              <a:t>。</a:t>
            </a:r>
            <a:endParaRPr lang="en-US" altLang="zh-CN" sz="900" dirty="0">
              <a:latin typeface="微软雅黑" panose="020B0503020204020204" charset="-122"/>
              <a:ea typeface="微软雅黑" panose="020B0503020204020204" charset="-122"/>
              <a:sym typeface="Avenir Roman"/>
            </a:endParaRPr>
          </a:p>
        </p:txBody>
      </p:sp>
      <p:sp>
        <p:nvSpPr>
          <p:cNvPr id="10" name="文本框 9"/>
          <p:cNvSpPr txBox="1"/>
          <p:nvPr/>
        </p:nvSpPr>
        <p:spPr>
          <a:xfrm>
            <a:off x="6954628" y="203872"/>
            <a:ext cx="4491292" cy="2445385"/>
          </a:xfrm>
          <a:prstGeom prst="rect">
            <a:avLst/>
          </a:prstGeom>
          <a:noFill/>
        </p:spPr>
        <p:txBody>
          <a:bodyPr wrap="square" rtlCol="0" anchor="t">
            <a:spAutoFit/>
          </a:bodyPr>
          <a:lstStyle/>
          <a:p>
            <a:pPr defTabSz="514350" hangingPunct="0">
              <a:lnSpc>
                <a:spcPct val="150000"/>
              </a:lnSpc>
            </a:pPr>
            <a:r>
              <a:rPr lang="zh-CN" altLang="en-US" sz="1200" b="1" dirty="0">
                <a:solidFill>
                  <a:srgbClr val="000000"/>
                </a:solidFill>
                <a:latin typeface="微软雅黑" panose="020B0503020204020204" charset="-122"/>
                <a:ea typeface="微软雅黑" panose="020B0503020204020204" charset="-122"/>
                <a:sym typeface="Avenir Roman"/>
              </a:rPr>
              <a:t>名称</a:t>
            </a:r>
            <a:r>
              <a:rPr lang="zh-CN" altLang="en-US" sz="1200" b="1" dirty="0" smtClean="0">
                <a:solidFill>
                  <a:srgbClr val="000000"/>
                </a:solidFill>
                <a:latin typeface="微软雅黑" panose="020B0503020204020204" charset="-122"/>
                <a:ea typeface="微软雅黑" panose="020B0503020204020204" charset="-122"/>
                <a:sym typeface="Avenir Roman"/>
              </a:rPr>
              <a:t>：</a:t>
            </a:r>
            <a:r>
              <a:rPr lang="en-US" altLang="zh-CN" sz="1200" b="1" dirty="0" smtClean="0">
                <a:solidFill>
                  <a:srgbClr val="000000"/>
                </a:solidFill>
                <a:latin typeface="微软雅黑" panose="020B0503020204020204" charset="-122"/>
                <a:ea typeface="微软雅黑" panose="020B0503020204020204" charset="-122"/>
                <a:sym typeface="Avenir Roman"/>
              </a:rPr>
              <a:t>LIGHT</a:t>
            </a:r>
            <a:r>
              <a:rPr lang="zh-CN" altLang="en-US" sz="1200" b="1" dirty="0" smtClean="0">
                <a:solidFill>
                  <a:srgbClr val="000000"/>
                </a:solidFill>
                <a:latin typeface="微软雅黑" panose="020B0503020204020204" charset="-122"/>
                <a:ea typeface="微软雅黑" panose="020B0503020204020204" charset="-122"/>
                <a:sym typeface="Avenir Roman"/>
              </a:rPr>
              <a:t>光线</a:t>
            </a:r>
            <a:r>
              <a:rPr lang="en-US" altLang="zh-CN" sz="1200" b="1" dirty="0" smtClean="0">
                <a:solidFill>
                  <a:srgbClr val="000000"/>
                </a:solidFill>
                <a:latin typeface="微软雅黑" panose="020B0503020204020204" charset="-122"/>
                <a:ea typeface="微软雅黑" panose="020B0503020204020204" charset="-122"/>
                <a:sym typeface="Avenir Roman"/>
              </a:rPr>
              <a:t>·</a:t>
            </a:r>
            <a:r>
              <a:rPr lang="zh-CN" altLang="en-US" sz="1200" b="1" dirty="0" smtClean="0">
                <a:solidFill>
                  <a:srgbClr val="000000"/>
                </a:solidFill>
                <a:latin typeface="微软雅黑" panose="020B0503020204020204" charset="-122"/>
                <a:ea typeface="微软雅黑" panose="020B0503020204020204" charset="-122"/>
                <a:sym typeface="Avenir Roman"/>
              </a:rPr>
              <a:t>胸包</a:t>
            </a:r>
            <a:endParaRPr lang="en-US" altLang="zh-CN" sz="1200" b="1"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品牌</a:t>
            </a:r>
            <a:r>
              <a:rPr lang="zh-CN" altLang="en-US" sz="900" dirty="0">
                <a:solidFill>
                  <a:srgbClr val="000000"/>
                </a:solidFill>
                <a:latin typeface="微软雅黑" panose="020B0503020204020204" charset="-122"/>
                <a:ea typeface="微软雅黑" panose="020B0503020204020204" charset="-122"/>
                <a:sym typeface="Avenir Roman"/>
              </a:rPr>
              <a:t>：</a:t>
            </a:r>
            <a:r>
              <a:rPr lang="en-US" altLang="zh-CN" sz="900" dirty="0">
                <a:solidFill>
                  <a:srgbClr val="000000"/>
                </a:solidFill>
                <a:latin typeface="微软雅黑" panose="020B0503020204020204" charset="-122"/>
                <a:ea typeface="微软雅黑" panose="020B0503020204020204" charset="-122"/>
                <a:sym typeface="Avenir Roman"/>
              </a:rPr>
              <a:t>URBAN FOREST</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型号：</a:t>
            </a:r>
            <a:r>
              <a:rPr lang="en-US" altLang="zh-CN" sz="900" dirty="0" smtClean="0">
                <a:solidFill>
                  <a:srgbClr val="000000"/>
                </a:solidFill>
                <a:latin typeface="微软雅黑" panose="020B0503020204020204" charset="-122"/>
                <a:ea typeface="微软雅黑" panose="020B0503020204020204" charset="-122"/>
                <a:sym typeface="Avenir Roman"/>
              </a:rPr>
              <a:t>TL005</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材质</a:t>
            </a:r>
            <a:r>
              <a:rPr lang="zh-CN" altLang="en-US" sz="900" dirty="0" smtClean="0">
                <a:solidFill>
                  <a:srgbClr val="000000"/>
                </a:solidFill>
                <a:latin typeface="微软雅黑" panose="020B0503020204020204" charset="-122"/>
                <a:ea typeface="微软雅黑" panose="020B0503020204020204" charset="-122"/>
                <a:sym typeface="Avenir Roman"/>
              </a:rPr>
              <a:t>：触感皮膜防水料</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尺寸</a:t>
            </a:r>
            <a:r>
              <a:rPr lang="zh-CN" altLang="en-US" sz="900" dirty="0">
                <a:solidFill>
                  <a:srgbClr val="000000"/>
                </a:solidFill>
                <a:latin typeface="微软雅黑" panose="020B0503020204020204" charset="-122"/>
                <a:ea typeface="微软雅黑" panose="020B0503020204020204" charset="-122"/>
                <a:sym typeface="Avenir Roman"/>
              </a:rPr>
              <a:t>： </a:t>
            </a:r>
            <a:r>
              <a:rPr lang="en-US" altLang="zh-CN" sz="900" dirty="0" smtClean="0">
                <a:solidFill>
                  <a:srgbClr val="000000"/>
                </a:solidFill>
                <a:latin typeface="微软雅黑" panose="020B0503020204020204" charset="-122"/>
                <a:ea typeface="微软雅黑" panose="020B0503020204020204" charset="-122"/>
                <a:sym typeface="Avenir Roman"/>
              </a:rPr>
              <a:t>240</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70</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160mm</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风格</a:t>
            </a:r>
            <a:r>
              <a:rPr lang="zh-CN" altLang="en-US" sz="900" dirty="0">
                <a:solidFill>
                  <a:srgbClr val="000000"/>
                </a:solidFill>
                <a:latin typeface="微软雅黑" panose="020B0503020204020204" charset="-122"/>
                <a:ea typeface="微软雅黑" panose="020B0503020204020204" charset="-122"/>
                <a:sym typeface="Avenir Roman"/>
              </a:rPr>
              <a:t>：时尚 潮流  </a:t>
            </a:r>
            <a:r>
              <a:rPr lang="zh-CN" altLang="en-US" sz="900" dirty="0" smtClean="0">
                <a:solidFill>
                  <a:srgbClr val="000000"/>
                </a:solidFill>
                <a:latin typeface="微软雅黑" panose="020B0503020204020204" charset="-122"/>
                <a:ea typeface="微软雅黑" panose="020B0503020204020204" charset="-122"/>
                <a:sym typeface="Avenir Roman"/>
              </a:rPr>
              <a:t>商务</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装箱数</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30</a:t>
            </a:r>
            <a:r>
              <a:rPr lang="zh-CN" altLang="en-US" sz="900" dirty="0" smtClean="0">
                <a:solidFill>
                  <a:srgbClr val="000000"/>
                </a:solidFill>
                <a:latin typeface="微软雅黑" panose="020B0503020204020204" charset="-122"/>
                <a:ea typeface="微软雅黑" panose="020B0503020204020204" charset="-122"/>
                <a:sym typeface="Avenir Roman"/>
              </a:rPr>
              <a:t>个</a:t>
            </a:r>
            <a:r>
              <a:rPr lang="en-US" altLang="zh-CN" sz="900" dirty="0">
                <a:solidFill>
                  <a:srgbClr val="000000"/>
                </a:solidFill>
                <a:latin typeface="微软雅黑" panose="020B0503020204020204" charset="-122"/>
                <a:ea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sym typeface="Avenir Roman"/>
              </a:rPr>
              <a:t>箱</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颜色</a:t>
            </a:r>
            <a:r>
              <a:rPr lang="zh-CN" altLang="en-US" sz="900" dirty="0" smtClean="0">
                <a:solidFill>
                  <a:srgbClr val="000000"/>
                </a:solidFill>
                <a:latin typeface="微软雅黑" panose="020B0503020204020204" charset="-122"/>
                <a:ea typeface="微软雅黑" panose="020B0503020204020204" charset="-122"/>
                <a:sym typeface="Avenir Roman"/>
              </a:rPr>
              <a:t>：雾松绿</a:t>
            </a:r>
            <a:r>
              <a:rPr lang="en-US" altLang="zh-CN" sz="900" dirty="0" smtClean="0">
                <a:solidFill>
                  <a:srgbClr val="000000"/>
                </a:solidFill>
                <a:latin typeface="微软雅黑" panose="020B0503020204020204" charset="-122"/>
                <a:ea typeface="微软雅黑" panose="020B0503020204020204" charset="-122"/>
                <a:sym typeface="Avenir Roman"/>
              </a:rPr>
              <a:t>/</a:t>
            </a:r>
            <a:r>
              <a:rPr lang="zh-CN" altLang="en-US" sz="900" dirty="0" smtClean="0">
                <a:solidFill>
                  <a:srgbClr val="000000"/>
                </a:solidFill>
                <a:latin typeface="微软雅黑" panose="020B0503020204020204" charset="-122"/>
                <a:ea typeface="微软雅黑" panose="020B0503020204020204" charset="-122"/>
                <a:sym typeface="Avenir Roman"/>
              </a:rPr>
              <a:t>岩石灰</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包装盒：束口袋</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市场零售价</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268</a:t>
            </a:r>
            <a:r>
              <a:rPr lang="zh-CN" altLang="en-US" sz="900" dirty="0">
                <a:solidFill>
                  <a:srgbClr val="000000"/>
                </a:solidFill>
                <a:latin typeface="微软雅黑" panose="020B0503020204020204" charset="-122"/>
                <a:ea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网络管控价</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248</a:t>
            </a:r>
            <a:r>
              <a:rPr lang="zh-CN" altLang="en-US" sz="900" dirty="0">
                <a:solidFill>
                  <a:srgbClr val="000000"/>
                </a:solidFill>
                <a:latin typeface="微软雅黑" panose="020B0503020204020204" charset="-122"/>
                <a:ea typeface="微软雅黑" panose="020B0503020204020204" charset="-122"/>
                <a:sym typeface="Avenir Roman"/>
              </a:rPr>
              <a:t>元 </a:t>
            </a:r>
            <a:endParaRPr lang="en-US" altLang="zh-CN" sz="900" dirty="0">
              <a:solidFill>
                <a:srgbClr val="3B0EFA"/>
              </a:solidFill>
              <a:latin typeface="微软雅黑" panose="020B0503020204020204" charset="-122"/>
              <a:ea typeface="微软雅黑" panose="020B0503020204020204" charset="-122"/>
              <a:sym typeface="+mn-ea"/>
            </a:endParaRPr>
          </a:p>
        </p:txBody>
      </p:sp>
      <p:pic>
        <p:nvPicPr>
          <p:cNvPr id="5" name="图片 4" descr="3"/>
          <p:cNvPicPr>
            <a:picLocks noChangeAspect="1"/>
          </p:cNvPicPr>
          <p:nvPr/>
        </p:nvPicPr>
        <p:blipFill>
          <a:blip r:embed="rId2"/>
          <a:stretch>
            <a:fillRect/>
          </a:stretch>
        </p:blipFill>
        <p:spPr>
          <a:xfrm>
            <a:off x="0" y="3565525"/>
            <a:ext cx="3225800" cy="1815465"/>
          </a:xfrm>
          <a:prstGeom prst="rect">
            <a:avLst/>
          </a:prstGeom>
        </p:spPr>
      </p:pic>
      <p:pic>
        <p:nvPicPr>
          <p:cNvPr id="11" name="图片 10" descr="LT005-1-灰"/>
          <p:cNvPicPr>
            <a:picLocks noChangeAspect="1"/>
          </p:cNvPicPr>
          <p:nvPr/>
        </p:nvPicPr>
        <p:blipFill>
          <a:blip r:embed="rId3"/>
          <a:stretch>
            <a:fillRect/>
          </a:stretch>
        </p:blipFill>
        <p:spPr>
          <a:xfrm>
            <a:off x="0" y="82550"/>
            <a:ext cx="6123305" cy="3446145"/>
          </a:xfrm>
          <a:prstGeom prst="rect">
            <a:avLst/>
          </a:prstGeom>
        </p:spPr>
      </p:pic>
      <p:pic>
        <p:nvPicPr>
          <p:cNvPr id="12" name="图片 11"/>
          <p:cNvPicPr>
            <a:picLocks noChangeAspect="1"/>
          </p:cNvPicPr>
          <p:nvPr/>
        </p:nvPicPr>
        <p:blipFill>
          <a:blip r:embed="rId4"/>
          <a:stretch>
            <a:fillRect/>
          </a:stretch>
        </p:blipFill>
        <p:spPr>
          <a:xfrm>
            <a:off x="0" y="5437505"/>
            <a:ext cx="3881120" cy="1428750"/>
          </a:xfrm>
          <a:prstGeom prst="rect">
            <a:avLst/>
          </a:prstGeom>
        </p:spPr>
      </p:pic>
      <p:pic>
        <p:nvPicPr>
          <p:cNvPr id="13" name="图片 12"/>
          <p:cNvPicPr>
            <a:picLocks noChangeAspect="1"/>
          </p:cNvPicPr>
          <p:nvPr/>
        </p:nvPicPr>
        <p:blipFill>
          <a:blip r:embed="rId5"/>
          <a:stretch>
            <a:fillRect/>
          </a:stretch>
        </p:blipFill>
        <p:spPr>
          <a:xfrm>
            <a:off x="3954145" y="5437505"/>
            <a:ext cx="2252345" cy="1420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email"/>
          <a:stretch>
            <a:fillRect/>
          </a:stretch>
        </p:blipFill>
        <p:spPr>
          <a:xfrm>
            <a:off x="268508" y="3968793"/>
            <a:ext cx="2482929" cy="2254581"/>
          </a:xfrm>
          <a:prstGeom prst="rect">
            <a:avLst/>
          </a:prstGeom>
        </p:spPr>
      </p:pic>
      <p:pic>
        <p:nvPicPr>
          <p:cNvPr id="9" name="图片 8"/>
          <p:cNvPicPr>
            <a:picLocks noChangeAspect="1"/>
          </p:cNvPicPr>
          <p:nvPr/>
        </p:nvPicPr>
        <p:blipFill>
          <a:blip r:embed="rId2" cstate="email"/>
          <a:stretch>
            <a:fillRect/>
          </a:stretch>
        </p:blipFill>
        <p:spPr>
          <a:xfrm>
            <a:off x="2822575" y="3975735"/>
            <a:ext cx="3314700" cy="2272030"/>
          </a:xfrm>
          <a:prstGeom prst="rect">
            <a:avLst/>
          </a:prstGeom>
        </p:spPr>
      </p:pic>
      <p:pic>
        <p:nvPicPr>
          <p:cNvPr id="10" name="图片 9"/>
          <p:cNvPicPr>
            <a:picLocks noChangeAspect="1"/>
          </p:cNvPicPr>
          <p:nvPr/>
        </p:nvPicPr>
        <p:blipFill>
          <a:blip r:embed="rId3" cstate="email"/>
          <a:stretch>
            <a:fillRect/>
          </a:stretch>
        </p:blipFill>
        <p:spPr>
          <a:xfrm>
            <a:off x="268509" y="172861"/>
            <a:ext cx="5855544" cy="3752467"/>
          </a:xfrm>
          <a:prstGeom prst="rect">
            <a:avLst/>
          </a:prstGeom>
        </p:spPr>
      </p:pic>
      <p:sp>
        <p:nvSpPr>
          <p:cNvPr id="11" name="文本框 10"/>
          <p:cNvSpPr txBox="1"/>
          <p:nvPr/>
        </p:nvSpPr>
        <p:spPr>
          <a:xfrm>
            <a:off x="6940731" y="172861"/>
            <a:ext cx="5007429" cy="2445385"/>
          </a:xfrm>
          <a:prstGeom prst="rect">
            <a:avLst/>
          </a:prstGeom>
          <a:noFill/>
        </p:spPr>
        <p:txBody>
          <a:bodyPr wrap="square" rtlCol="0" anchor="t">
            <a:spAutoFit/>
          </a:bodyPr>
          <a:lstStyle/>
          <a:p>
            <a:pPr defTabSz="514350" hangingPunct="0">
              <a:lnSpc>
                <a:spcPct val="150000"/>
              </a:lnSpc>
            </a:pPr>
            <a:r>
              <a:rPr lang="zh-CN" altLang="en-US" sz="1200" b="1" dirty="0">
                <a:solidFill>
                  <a:srgbClr val="000000"/>
                </a:solidFill>
                <a:latin typeface="微软雅黑" panose="020B0503020204020204" charset="-122"/>
                <a:ea typeface="微软雅黑" panose="020B0503020204020204" charset="-122"/>
                <a:sym typeface="Avenir Roman"/>
              </a:rPr>
              <a:t>名称</a:t>
            </a:r>
            <a:r>
              <a:rPr lang="zh-CN" altLang="en-US" sz="1200" b="1" dirty="0" smtClean="0">
                <a:solidFill>
                  <a:srgbClr val="000000"/>
                </a:solidFill>
                <a:latin typeface="微软雅黑" panose="020B0503020204020204" charset="-122"/>
                <a:ea typeface="微软雅黑" panose="020B0503020204020204" charset="-122"/>
                <a:sym typeface="Avenir Roman"/>
              </a:rPr>
              <a:t>：</a:t>
            </a:r>
            <a:r>
              <a:rPr lang="en-US" altLang="zh-CN" sz="1200" b="1" dirty="0" smtClean="0">
                <a:solidFill>
                  <a:srgbClr val="000000"/>
                </a:solidFill>
                <a:latin typeface="微软雅黑" panose="020B0503020204020204" charset="-122"/>
                <a:ea typeface="微软雅黑" panose="020B0503020204020204" charset="-122"/>
                <a:sym typeface="Avenir Roman"/>
              </a:rPr>
              <a:t>LIGHT</a:t>
            </a:r>
            <a:r>
              <a:rPr lang="zh-CN" altLang="en-US" sz="1200" b="1" dirty="0" smtClean="0">
                <a:solidFill>
                  <a:srgbClr val="000000"/>
                </a:solidFill>
                <a:latin typeface="微软雅黑" panose="020B0503020204020204" charset="-122"/>
                <a:ea typeface="微软雅黑" panose="020B0503020204020204" charset="-122"/>
                <a:sym typeface="Avenir Roman"/>
              </a:rPr>
              <a:t>光线</a:t>
            </a:r>
            <a:r>
              <a:rPr lang="en-US" altLang="zh-CN" sz="1200" b="1" dirty="0">
                <a:solidFill>
                  <a:srgbClr val="000000"/>
                </a:solidFill>
                <a:latin typeface="微软雅黑" panose="020B0503020204020204" charset="-122"/>
                <a:ea typeface="微软雅黑" panose="020B0503020204020204" charset="-122"/>
                <a:sym typeface="Avenir Roman"/>
              </a:rPr>
              <a:t>·</a:t>
            </a:r>
            <a:r>
              <a:rPr lang="zh-CN" altLang="en-US" sz="1200" b="1" dirty="0" smtClean="0">
                <a:solidFill>
                  <a:srgbClr val="000000"/>
                </a:solidFill>
                <a:latin typeface="微软雅黑" panose="020B0503020204020204" charset="-122"/>
                <a:ea typeface="微软雅黑" panose="020B0503020204020204" charset="-122"/>
                <a:sym typeface="Avenir Roman"/>
              </a:rPr>
              <a:t>洗漱收纳包化妆包</a:t>
            </a:r>
            <a:endParaRPr lang="en-US" altLang="zh-CN" sz="1200" b="1"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品牌</a:t>
            </a:r>
            <a:r>
              <a:rPr lang="zh-CN" altLang="en-US" sz="900" dirty="0">
                <a:solidFill>
                  <a:srgbClr val="000000"/>
                </a:solidFill>
                <a:latin typeface="微软雅黑" panose="020B0503020204020204" charset="-122"/>
                <a:ea typeface="微软雅黑" panose="020B0503020204020204" charset="-122"/>
                <a:sym typeface="Avenir Roman"/>
              </a:rPr>
              <a:t>：</a:t>
            </a:r>
            <a:r>
              <a:rPr lang="en-US" altLang="zh-CN" sz="900" dirty="0">
                <a:solidFill>
                  <a:srgbClr val="000000"/>
                </a:solidFill>
                <a:latin typeface="微软雅黑" panose="020B0503020204020204" charset="-122"/>
                <a:ea typeface="微软雅黑" panose="020B0503020204020204" charset="-122"/>
                <a:sym typeface="Avenir Roman"/>
              </a:rPr>
              <a:t>URBAN FOREST</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型号</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TL004</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材质</a:t>
            </a:r>
            <a:r>
              <a:rPr lang="zh-CN" altLang="en-US" sz="900" dirty="0" smtClean="0">
                <a:solidFill>
                  <a:srgbClr val="000000"/>
                </a:solidFill>
                <a:latin typeface="微软雅黑" panose="020B0503020204020204" charset="-122"/>
                <a:ea typeface="微软雅黑" panose="020B0503020204020204" charset="-122"/>
                <a:sym typeface="Avenir Roman"/>
              </a:rPr>
              <a:t>：触感皮膜防水料</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尺寸</a:t>
            </a:r>
            <a:r>
              <a:rPr lang="zh-CN" altLang="en-US" sz="900" dirty="0">
                <a:solidFill>
                  <a:srgbClr val="000000"/>
                </a:solidFill>
                <a:latin typeface="微软雅黑" panose="020B0503020204020204" charset="-122"/>
                <a:ea typeface="微软雅黑" panose="020B0503020204020204" charset="-122"/>
                <a:sym typeface="Avenir Roman"/>
              </a:rPr>
              <a:t>： </a:t>
            </a:r>
            <a:r>
              <a:rPr lang="en-US" altLang="zh-CN" sz="900" dirty="0" smtClean="0">
                <a:solidFill>
                  <a:srgbClr val="000000"/>
                </a:solidFill>
                <a:latin typeface="微软雅黑" panose="020B0503020204020204" charset="-122"/>
                <a:ea typeface="微软雅黑" panose="020B0503020204020204" charset="-122"/>
                <a:sym typeface="Avenir Roman"/>
              </a:rPr>
              <a:t>200</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70</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150mm</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风格</a:t>
            </a:r>
            <a:r>
              <a:rPr lang="zh-CN" altLang="en-US" sz="900" dirty="0">
                <a:solidFill>
                  <a:srgbClr val="000000"/>
                </a:solidFill>
                <a:latin typeface="微软雅黑" panose="020B0503020204020204" charset="-122"/>
                <a:ea typeface="微软雅黑" panose="020B0503020204020204" charset="-122"/>
                <a:sym typeface="Avenir Roman"/>
              </a:rPr>
              <a:t>：时尚 潮流  </a:t>
            </a:r>
            <a:r>
              <a:rPr lang="zh-CN" altLang="en-US" sz="900" dirty="0" smtClean="0">
                <a:solidFill>
                  <a:srgbClr val="000000"/>
                </a:solidFill>
                <a:latin typeface="微软雅黑" panose="020B0503020204020204" charset="-122"/>
                <a:ea typeface="微软雅黑" panose="020B0503020204020204" charset="-122"/>
                <a:sym typeface="Avenir Roman"/>
              </a:rPr>
              <a:t>商务</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装箱数</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30</a:t>
            </a:r>
            <a:r>
              <a:rPr lang="zh-CN" altLang="en-US" sz="900" dirty="0" smtClean="0">
                <a:solidFill>
                  <a:srgbClr val="000000"/>
                </a:solidFill>
                <a:latin typeface="微软雅黑" panose="020B0503020204020204" charset="-122"/>
                <a:ea typeface="微软雅黑" panose="020B0503020204020204" charset="-122"/>
                <a:sym typeface="Avenir Roman"/>
              </a:rPr>
              <a:t>个</a:t>
            </a:r>
            <a:r>
              <a:rPr lang="en-US" altLang="zh-CN" sz="900" dirty="0">
                <a:solidFill>
                  <a:srgbClr val="000000"/>
                </a:solidFill>
                <a:latin typeface="微软雅黑" panose="020B0503020204020204" charset="-122"/>
                <a:ea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sym typeface="Avenir Roman"/>
              </a:rPr>
              <a:t>箱</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颜色</a:t>
            </a:r>
            <a:r>
              <a:rPr lang="zh-CN" altLang="en-US" sz="900" dirty="0" smtClean="0">
                <a:solidFill>
                  <a:srgbClr val="000000"/>
                </a:solidFill>
                <a:latin typeface="微软雅黑" panose="020B0503020204020204" charset="-122"/>
                <a:ea typeface="微软雅黑" panose="020B0503020204020204" charset="-122"/>
                <a:sym typeface="Avenir Roman"/>
              </a:rPr>
              <a:t>：雾松绿</a:t>
            </a:r>
            <a:r>
              <a:rPr lang="en-US" altLang="zh-CN" sz="900" dirty="0" smtClean="0">
                <a:solidFill>
                  <a:srgbClr val="000000"/>
                </a:solidFill>
                <a:latin typeface="微软雅黑" panose="020B0503020204020204" charset="-122"/>
                <a:ea typeface="微软雅黑" panose="020B0503020204020204" charset="-122"/>
                <a:sym typeface="Avenir Roman"/>
              </a:rPr>
              <a:t>/</a:t>
            </a:r>
            <a:r>
              <a:rPr lang="zh-CN" altLang="en-US" sz="900" dirty="0" smtClean="0">
                <a:solidFill>
                  <a:srgbClr val="000000"/>
                </a:solidFill>
                <a:latin typeface="微软雅黑" panose="020B0503020204020204" charset="-122"/>
                <a:ea typeface="微软雅黑" panose="020B0503020204020204" charset="-122"/>
                <a:sym typeface="Avenir Roman"/>
              </a:rPr>
              <a:t>岩石灰</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包装盒：束口袋</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市场零售价</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368</a:t>
            </a:r>
            <a:r>
              <a:rPr lang="zh-CN" altLang="en-US" sz="900" dirty="0" smtClean="0">
                <a:solidFill>
                  <a:srgbClr val="000000"/>
                </a:solidFill>
                <a:latin typeface="微软雅黑" panose="020B0503020204020204" charset="-122"/>
                <a:ea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网络管控价</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298</a:t>
            </a:r>
            <a:r>
              <a:rPr lang="zh-CN" altLang="en-US" sz="900" dirty="0">
                <a:solidFill>
                  <a:srgbClr val="000000"/>
                </a:solidFill>
                <a:latin typeface="微软雅黑" panose="020B0503020204020204" charset="-122"/>
                <a:ea typeface="微软雅黑" panose="020B0503020204020204" charset="-122"/>
                <a:sym typeface="Avenir Roman"/>
              </a:rPr>
              <a:t>元 </a:t>
            </a:r>
            <a:endParaRPr lang="en-US" altLang="zh-CN" sz="900" dirty="0">
              <a:solidFill>
                <a:srgbClr val="3B0EFA"/>
              </a:solidFill>
              <a:latin typeface="微软雅黑" panose="020B0503020204020204" charset="-122"/>
              <a:ea typeface="微软雅黑" panose="020B0503020204020204" charset="-122"/>
              <a:sym typeface="+mn-ea"/>
            </a:endParaRPr>
          </a:p>
        </p:txBody>
      </p:sp>
      <p:sp>
        <p:nvSpPr>
          <p:cNvPr id="3" name="矩形 2"/>
          <p:cNvSpPr/>
          <p:nvPr/>
        </p:nvSpPr>
        <p:spPr>
          <a:xfrm>
            <a:off x="7010400" y="4424292"/>
            <a:ext cx="4516736" cy="1846659"/>
          </a:xfrm>
          <a:prstGeom prst="rect">
            <a:avLst/>
          </a:prstGeom>
        </p:spPr>
        <p:txBody>
          <a:bodyPr wrap="square">
            <a:spAutoFit/>
          </a:bodyPr>
          <a:lstStyle/>
          <a:p>
            <a:pPr defTabSz="514350" hangingPunct="0">
              <a:lnSpc>
                <a:spcPct val="150000"/>
              </a:lnSpc>
            </a:pPr>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sym typeface="Avenir Roman"/>
            </a:endParaRPr>
          </a:p>
          <a:p>
            <a:pPr>
              <a:lnSpc>
                <a:spcPct val="200000"/>
              </a:lnSpc>
            </a:pPr>
            <a:r>
              <a:rPr lang="zh-CN" altLang="en-US" sz="900" dirty="0">
                <a:latin typeface="微软雅黑" panose="020B0503020204020204" charset="-122"/>
                <a:ea typeface="微软雅黑" panose="020B0503020204020204" charset="-122"/>
                <a:sym typeface="Avenir Roman"/>
              </a:rPr>
              <a:t>1</a:t>
            </a:r>
            <a:r>
              <a:rPr lang="en-US" altLang="zh-CN" sz="900"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独特</a:t>
            </a:r>
            <a:r>
              <a:rPr lang="zh-CN" altLang="en-US" sz="900" b="1" dirty="0" smtClean="0">
                <a:latin typeface="微软雅黑" panose="020B0503020204020204" charset="-122"/>
                <a:ea typeface="微软雅黑" panose="020B0503020204020204" charset="-122"/>
                <a:sym typeface="Avenir Roman"/>
              </a:rPr>
              <a:t>设计，</a:t>
            </a:r>
            <a:r>
              <a:rPr lang="zh-CN" altLang="en-US" sz="900" dirty="0" smtClean="0">
                <a:latin typeface="微软雅黑" panose="020B0503020204020204" charset="-122"/>
                <a:ea typeface="微软雅黑" panose="020B0503020204020204" charset="-122"/>
                <a:sym typeface="Avenir Roman"/>
              </a:rPr>
              <a:t>灵感</a:t>
            </a:r>
            <a:r>
              <a:rPr lang="zh-CN" altLang="en-US" sz="900" dirty="0">
                <a:latin typeface="微软雅黑" panose="020B0503020204020204" charset="-122"/>
                <a:ea typeface="微软雅黑" panose="020B0503020204020204" charset="-122"/>
                <a:sym typeface="Avenir Roman"/>
              </a:rPr>
              <a:t>源于光线，独特专利</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褶皱表面处理，纹路清晰如同万缕晨光透过</a:t>
            </a:r>
            <a:r>
              <a:rPr lang="zh-CN" altLang="en-US" sz="900" dirty="0">
                <a:latin typeface="微软雅黑" panose="020B0503020204020204" charset="-122"/>
                <a:ea typeface="微软雅黑" panose="020B0503020204020204" charset="-122"/>
                <a:sym typeface="Avenir Roman"/>
              </a:rPr>
              <a:t>重重叠叠的树叶散落下来，生活之美，艺术之美</a:t>
            </a:r>
            <a:r>
              <a:rPr lang="zh-CN" altLang="en-US" sz="900" dirty="0" smtClean="0">
                <a:latin typeface="微软雅黑" panose="020B0503020204020204" charset="-122"/>
                <a:ea typeface="微软雅黑" panose="020B0503020204020204" charset="-122"/>
                <a:sym typeface="Avenir Roman"/>
              </a:rPr>
              <a:t>。</a:t>
            </a:r>
            <a:endParaRPr lang="en-US" altLang="zh-CN" sz="900" b="1" dirty="0" smtClean="0">
              <a:latin typeface="微软雅黑" panose="020B0503020204020204" charset="-122"/>
              <a:ea typeface="微软雅黑" panose="020B0503020204020204" charset="-122"/>
              <a:sym typeface="Avenir Roman"/>
            </a:endParaRPr>
          </a:p>
          <a:p>
            <a:pPr>
              <a:lnSpc>
                <a:spcPct val="200000"/>
              </a:lnSpc>
            </a:pPr>
            <a:r>
              <a:rPr lang="en-US" altLang="zh-CN" sz="900" dirty="0" smtClean="0">
                <a:latin typeface="微软雅黑" panose="020B0503020204020204" charset="-122"/>
                <a:ea typeface="微软雅黑" panose="020B0503020204020204" charset="-122"/>
                <a:sym typeface="Avenir Roman"/>
              </a:rPr>
              <a:t>2</a:t>
            </a:r>
            <a:r>
              <a:rPr lang="en-US" altLang="zh-CN" sz="900" b="1" dirty="0">
                <a:latin typeface="微软雅黑" panose="020B0503020204020204" charset="-122"/>
                <a:ea typeface="微软雅黑" panose="020B0503020204020204" charset="-122"/>
                <a:sym typeface="Avenir Roman"/>
              </a:rPr>
              <a:t>2.</a:t>
            </a:r>
            <a:r>
              <a:rPr lang="zh-CN" altLang="en-US" sz="900" b="1" dirty="0">
                <a:latin typeface="微软雅黑" panose="020B0503020204020204" charset="-122"/>
                <a:ea typeface="微软雅黑" panose="020B0503020204020204" charset="-122"/>
                <a:sym typeface="Avenir Roman"/>
              </a:rPr>
              <a:t>简洁安静时尚商务风格，高度难度立体高级</a:t>
            </a:r>
            <a:r>
              <a:rPr lang="zh-CN" altLang="en-US" sz="900" b="1" spc="100" dirty="0">
                <a:solidFill>
                  <a:schemeClr val="tx1">
                    <a:lumMod val="85000"/>
                    <a:lumOff val="15000"/>
                  </a:schemeClr>
                </a:solidFill>
                <a:latin typeface="微软雅黑" panose="020B0503020204020204" charset="-122"/>
                <a:ea typeface="微软雅黑" panose="020B0503020204020204" charset="-122"/>
                <a:sym typeface="+mn-ea"/>
              </a:rPr>
              <a:t>褶皱工艺，</a:t>
            </a:r>
            <a:r>
              <a:rPr lang="zh-CN" altLang="en-US" sz="900" dirty="0">
                <a:latin typeface="微软雅黑" panose="020B0503020204020204" charset="-122"/>
                <a:ea typeface="微软雅黑" panose="020B0503020204020204" charset="-122"/>
                <a:sym typeface="Avenir Roman"/>
              </a:rPr>
              <a:t>光线裁剪和二次人工车缝不规则射线拼接，呈现痕立体光线似</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褶皱几何之美，</a:t>
            </a:r>
            <a:r>
              <a:rPr lang="zh-CN" altLang="en-US" sz="900" dirty="0">
                <a:latin typeface="微软雅黑" panose="020B0503020204020204" charset="-122"/>
                <a:ea typeface="微软雅黑" panose="020B0503020204020204" charset="-122"/>
                <a:sym typeface="Avenir Roman"/>
              </a:rPr>
              <a:t>呈现低调不言及它的高级感</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a:t>
            </a:r>
            <a:endParaRPr lang="en-US" altLang="zh-CN" sz="900" spc="100" dirty="0">
              <a:solidFill>
                <a:schemeClr val="tx1">
                  <a:lumMod val="85000"/>
                  <a:lumOff val="15000"/>
                </a:schemeClr>
              </a:solidFill>
              <a:latin typeface="微软雅黑" panose="020B0503020204020204" charset="-122"/>
              <a:ea typeface="微软雅黑" panose="020B0503020204020204" charset="-122"/>
              <a:sym typeface="+mn-ea"/>
            </a:endParaRPr>
          </a:p>
          <a:p>
            <a:pPr defTabSz="514350" hangingPunct="0">
              <a:lnSpc>
                <a:spcPct val="150000"/>
              </a:lnSpc>
            </a:pPr>
            <a:r>
              <a:rPr lang="en-US" altLang="zh-CN" sz="900" dirty="0" smtClean="0">
                <a:latin typeface="微软雅黑" panose="020B0503020204020204" charset="-122"/>
                <a:ea typeface="微软雅黑" panose="020B0503020204020204" charset="-122"/>
                <a:sym typeface="Avenir Roman"/>
              </a:rPr>
              <a:t>3.</a:t>
            </a:r>
            <a:r>
              <a:rPr lang="zh-CN" altLang="en-US" sz="900" dirty="0" smtClean="0">
                <a:latin typeface="微软雅黑" panose="020B0503020204020204" charset="-122"/>
                <a:ea typeface="微软雅黑" panose="020B0503020204020204" charset="-122"/>
                <a:sym typeface="Avenir Roman"/>
              </a:rPr>
              <a:t> </a:t>
            </a:r>
            <a:r>
              <a:rPr lang="zh-CN" altLang="en-US" sz="900" b="1" dirty="0" smtClean="0">
                <a:latin typeface="微软雅黑" panose="020B0503020204020204" charset="-122"/>
                <a:ea typeface="微软雅黑" panose="020B0503020204020204" charset="-122"/>
                <a:sym typeface="Avenir Roman"/>
              </a:rPr>
              <a:t>经典结构，简易实用</a:t>
            </a:r>
            <a:r>
              <a:rPr lang="zh-CN" altLang="en-US" sz="900" dirty="0" smtClean="0">
                <a:latin typeface="微软雅黑" panose="020B0503020204020204" charset="-122"/>
                <a:ea typeface="微软雅黑" panose="020B0503020204020204" charset="-122"/>
                <a:sym typeface="Avenir Roman"/>
              </a:rPr>
              <a:t>：干湿分离，多层隔袋设计，可悬挂，可拆卸，实用</a:t>
            </a:r>
            <a:r>
              <a:rPr lang="zh-CN" altLang="en-US" sz="900" dirty="0">
                <a:latin typeface="微软雅黑" panose="020B0503020204020204" charset="-122"/>
                <a:ea typeface="微软雅黑" panose="020B0503020204020204" charset="-122"/>
                <a:sym typeface="Avenir Roman"/>
              </a:rPr>
              <a:t>方便，</a:t>
            </a:r>
            <a:r>
              <a:rPr lang="zh-CN" altLang="en-US" sz="900" dirty="0" smtClean="0">
                <a:latin typeface="微软雅黑" panose="020B0503020204020204" charset="-122"/>
                <a:ea typeface="微软雅黑" panose="020B0503020204020204" charset="-122"/>
                <a:sym typeface="Avenir Roman"/>
              </a:rPr>
              <a:t>拆卸独立使用</a:t>
            </a:r>
            <a:r>
              <a:rPr lang="zh-CN" altLang="en-US" sz="900" b="1" dirty="0" smtClean="0">
                <a:latin typeface="微软雅黑" panose="020B0503020204020204" charset="-122"/>
                <a:ea typeface="微软雅黑" panose="020B0503020204020204" charset="-122"/>
                <a:sym typeface="Avenir Roman"/>
              </a:rPr>
              <a:t>设计</a:t>
            </a:r>
            <a:r>
              <a:rPr lang="zh-CN" altLang="en-US" sz="900" b="1" dirty="0">
                <a:latin typeface="微软雅黑" panose="020B0503020204020204" charset="-122"/>
                <a:ea typeface="微软雅黑" panose="020B0503020204020204" charset="-122"/>
                <a:sym typeface="Avenir Roman"/>
              </a:rPr>
              <a:t>，实现一</a:t>
            </a:r>
            <a:r>
              <a:rPr lang="zh-CN" altLang="en-US" sz="900" b="1" dirty="0" smtClean="0">
                <a:latin typeface="微软雅黑" panose="020B0503020204020204" charset="-122"/>
                <a:ea typeface="微软雅黑" panose="020B0503020204020204" charset="-122"/>
                <a:sym typeface="Avenir Roman"/>
              </a:rPr>
              <a:t>包多用</a:t>
            </a:r>
            <a:r>
              <a:rPr lang="zh-CN" altLang="en-US" sz="900" b="1" dirty="0">
                <a:solidFill>
                  <a:srgbClr val="000000"/>
                </a:solidFill>
                <a:latin typeface="微软雅黑" panose="020B0503020204020204" charset="-122"/>
                <a:ea typeface="微软雅黑" panose="020B0503020204020204" charset="-122"/>
                <a:sym typeface="Avenir Roman"/>
              </a:rPr>
              <a:t>。适合精致旅行家</a:t>
            </a:r>
            <a:r>
              <a:rPr lang="en-US" altLang="zh-CN" sz="900" b="1" dirty="0">
                <a:solidFill>
                  <a:srgbClr val="000000"/>
                </a:solidFill>
                <a:latin typeface="微软雅黑" panose="020B0503020204020204" charset="-122"/>
                <a:ea typeface="微软雅黑" panose="020B0503020204020204" charset="-122"/>
                <a:sym typeface="Avenir Roman"/>
              </a:rPr>
              <a:t>/</a:t>
            </a:r>
            <a:r>
              <a:rPr lang="zh-CN" altLang="en-US" sz="900" b="1" dirty="0">
                <a:solidFill>
                  <a:srgbClr val="000000"/>
                </a:solidFill>
                <a:latin typeface="微软雅黑" panose="020B0503020204020204" charset="-122"/>
                <a:ea typeface="微软雅黑" panose="020B0503020204020204" charset="-122"/>
                <a:sym typeface="Avenir Roman"/>
              </a:rPr>
              <a:t>生活家</a:t>
            </a:r>
            <a:r>
              <a:rPr lang="en-US" altLang="zh-CN" sz="900" b="1" dirty="0">
                <a:solidFill>
                  <a:srgbClr val="000000"/>
                </a:solidFill>
                <a:latin typeface="微软雅黑" panose="020B0503020204020204" charset="-122"/>
                <a:ea typeface="微软雅黑" panose="020B0503020204020204" charset="-122"/>
                <a:sym typeface="Avenir Roman"/>
              </a:rPr>
              <a:t>/</a:t>
            </a:r>
            <a:r>
              <a:rPr lang="zh-CN" altLang="en-US" sz="900" b="1" dirty="0">
                <a:solidFill>
                  <a:srgbClr val="000000"/>
                </a:solidFill>
                <a:latin typeface="微软雅黑" panose="020B0503020204020204" charset="-122"/>
                <a:ea typeface="微软雅黑" panose="020B0503020204020204" charset="-122"/>
                <a:sym typeface="Avenir Roman"/>
              </a:rPr>
              <a:t>商务</a:t>
            </a:r>
            <a:r>
              <a:rPr lang="zh-CN" altLang="en-US" sz="900" b="1" dirty="0" smtClean="0">
                <a:solidFill>
                  <a:srgbClr val="000000"/>
                </a:solidFill>
                <a:latin typeface="微软雅黑" panose="020B0503020204020204" charset="-122"/>
                <a:ea typeface="微软雅黑" panose="020B0503020204020204" charset="-122"/>
                <a:sym typeface="Avenir Roman"/>
              </a:rPr>
              <a:t>人士必备。</a:t>
            </a:r>
            <a:endParaRPr lang="en-US" altLang="zh-CN" sz="900" dirty="0">
              <a:solidFill>
                <a:srgbClr val="000000"/>
              </a:solidFill>
              <a:latin typeface="微软雅黑" panose="020B0503020204020204" charset="-122"/>
              <a:ea typeface="微软雅黑" panose="020B0503020204020204" charset="-122"/>
              <a:sym typeface="Avenir Roman"/>
            </a:endParaRPr>
          </a:p>
        </p:txBody>
      </p:sp>
      <p:sp>
        <p:nvSpPr>
          <p:cNvPr id="12" name="文本框 11"/>
          <p:cNvSpPr txBox="1"/>
          <p:nvPr/>
        </p:nvSpPr>
        <p:spPr>
          <a:xfrm>
            <a:off x="7010422" y="3075099"/>
            <a:ext cx="4655072" cy="70787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r>
              <a:rPr lang="zh-CN" altLang="en-US" sz="800" b="1" dirty="0">
                <a:latin typeface="微软雅黑" panose="020B0503020204020204" charset="-122"/>
                <a:ea typeface="微软雅黑" panose="020B0503020204020204" charset="-122"/>
                <a:cs typeface="Times New Roman" panose="02020603050405020304" charset="0"/>
                <a:sym typeface="+mn-ea"/>
              </a:rPr>
              <a:t>设计故事</a:t>
            </a:r>
            <a:r>
              <a:rPr lang="zh-CN" altLang="en-US" sz="800" dirty="0">
                <a:latin typeface="微软雅黑" panose="020B0503020204020204" charset="-122"/>
                <a:ea typeface="微软雅黑" panose="020B0503020204020204" charset="-122"/>
                <a:cs typeface="Times New Roman" panose="02020603050405020304" charset="0"/>
                <a:sym typeface="+mn-ea"/>
              </a:rPr>
              <a:t>：</a:t>
            </a:r>
            <a:r>
              <a:rPr lang="zh-CN" altLang="en-US" sz="800" dirty="0">
                <a:latin typeface="微软雅黑" panose="020B0503020204020204" charset="-122"/>
                <a:ea typeface="微软雅黑" panose="020B0503020204020204" charset="-122"/>
                <a:sym typeface="Avenir Roman"/>
              </a:rPr>
              <a:t>灵感</a:t>
            </a:r>
            <a:r>
              <a:rPr lang="zh-CN" altLang="en-US" sz="800" dirty="0" smtClean="0">
                <a:latin typeface="微软雅黑" panose="020B0503020204020204" charset="-122"/>
                <a:ea typeface="微软雅黑" panose="020B0503020204020204" charset="-122"/>
                <a:sym typeface="Avenir Roman"/>
              </a:rPr>
              <a:t>源于在清晨的山间丛林漫步，万缕晨光透过重重叠叠的树叶散落下来，柔和温暖</a:t>
            </a:r>
            <a:r>
              <a:rPr lang="zh-CN" altLang="en-US" sz="800" dirty="0">
                <a:latin typeface="微软雅黑" panose="020B0503020204020204" charset="-122"/>
                <a:ea typeface="微软雅黑" panose="020B0503020204020204" charset="-122"/>
                <a:sym typeface="Avenir Roman"/>
              </a:rPr>
              <a:t>，</a:t>
            </a:r>
            <a:r>
              <a:rPr lang="zh-CN" altLang="en-US" sz="800" dirty="0" smtClean="0">
                <a:latin typeface="微软雅黑" panose="020B0503020204020204" charset="-122"/>
                <a:ea typeface="微软雅黑" panose="020B0503020204020204" charset="-122"/>
                <a:sym typeface="Avenir Roman"/>
              </a:rPr>
              <a:t>静谧畅意，时间</a:t>
            </a:r>
            <a:r>
              <a:rPr lang="zh-CN" altLang="en-US" sz="800" dirty="0">
                <a:latin typeface="微软雅黑" panose="020B0503020204020204" charset="-122"/>
                <a:ea typeface="微软雅黑" panose="020B0503020204020204" charset="-122"/>
                <a:sym typeface="Avenir Roman"/>
              </a:rPr>
              <a:t>仿佛</a:t>
            </a:r>
            <a:r>
              <a:rPr lang="zh-CN" altLang="en-US" sz="800" dirty="0" smtClean="0">
                <a:latin typeface="微软雅黑" panose="020B0503020204020204" charset="-122"/>
                <a:ea typeface="微软雅黑" panose="020B0503020204020204" charset="-122"/>
                <a:sym typeface="Avenir Roman"/>
              </a:rPr>
              <a:t>片刻间静止，令人</a:t>
            </a:r>
            <a:r>
              <a:rPr lang="zh-CN" altLang="en-US" sz="800" dirty="0" smtClean="0">
                <a:latin typeface="微软雅黑" panose="020B0503020204020204" charset="-122"/>
                <a:ea typeface="微软雅黑" panose="020B0503020204020204" charset="-122"/>
              </a:rPr>
              <a:t>心旷神怡</a:t>
            </a:r>
            <a:r>
              <a:rPr lang="zh-CN" altLang="en-US" sz="800" dirty="0" smtClean="0">
                <a:latin typeface="微软雅黑" panose="020B0503020204020204" charset="-122"/>
                <a:ea typeface="微软雅黑" panose="020B0503020204020204" charset="-122"/>
                <a:sym typeface="Avenir Roman"/>
              </a:rPr>
              <a:t>。</a:t>
            </a:r>
            <a:endParaRPr lang="en-US" altLang="zh-CN" sz="800" dirty="0" smtClean="0">
              <a:latin typeface="微软雅黑" panose="020B0503020204020204" charset="-122"/>
              <a:ea typeface="微软雅黑" panose="020B0503020204020204" charset="-122"/>
              <a:sym typeface="Avenir Roman"/>
            </a:endParaRPr>
          </a:p>
          <a:p>
            <a:endParaRPr lang="en-US" altLang="zh-CN" sz="800" dirty="0">
              <a:latin typeface="微软雅黑" panose="020B0503020204020204" charset="-122"/>
              <a:ea typeface="微软雅黑" panose="020B0503020204020204" charset="-122"/>
              <a:sym typeface="Avenir Roman"/>
            </a:endParaRPr>
          </a:p>
          <a:p>
            <a:r>
              <a:rPr lang="zh-CN" altLang="en-US" sz="800" dirty="0" smtClean="0">
                <a:latin typeface="微软雅黑" panose="020B0503020204020204" charset="-122"/>
                <a:ea typeface="微软雅黑" panose="020B0503020204020204" charset="-122"/>
                <a:sym typeface="Avenir Roman"/>
              </a:rPr>
              <a:t>设计师</a:t>
            </a:r>
            <a:r>
              <a:rPr lang="zh-CN" altLang="en-US" sz="800" dirty="0">
                <a:latin typeface="微软雅黑" panose="020B0503020204020204" charset="-122"/>
                <a:ea typeface="微软雅黑" panose="020B0503020204020204" charset="-122"/>
                <a:sym typeface="Avenir Roman"/>
              </a:rPr>
              <a:t>希冀人们在忙碌的都市</a:t>
            </a:r>
            <a:r>
              <a:rPr lang="zh-CN" altLang="en-US" sz="800" dirty="0" smtClean="0">
                <a:latin typeface="微软雅黑" panose="020B0503020204020204" charset="-122"/>
                <a:ea typeface="微软雅黑" panose="020B0503020204020204" charset="-122"/>
                <a:sym typeface="Avenir Roman"/>
              </a:rPr>
              <a:t>生活状态中，能抽离时间丛林漫步感受自然的万物的馈赠，万物平衡，平衡</a:t>
            </a:r>
            <a:r>
              <a:rPr lang="zh-CN" altLang="en-US" sz="800" dirty="0">
                <a:latin typeface="微软雅黑" panose="020B0503020204020204" charset="-122"/>
                <a:ea typeface="微软雅黑" panose="020B0503020204020204" charset="-122"/>
                <a:sym typeface="Avenir Roman"/>
              </a:rPr>
              <a:t>工作与生活的压力。</a:t>
            </a:r>
            <a:endParaRPr lang="en-US" altLang="zh-CN" sz="800" dirty="0">
              <a:latin typeface="微软雅黑" panose="020B0503020204020204" charset="-122"/>
              <a:ea typeface="微软雅黑" panose="020B0503020204020204" charset="-122"/>
              <a:cs typeface="Cambria" panose="02040503050406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email"/>
          <a:stretch>
            <a:fillRect/>
          </a:stretch>
        </p:blipFill>
        <p:spPr>
          <a:xfrm>
            <a:off x="157480" y="99695"/>
            <a:ext cx="6012180" cy="4396105"/>
          </a:xfrm>
          <a:prstGeom prst="rect">
            <a:avLst/>
          </a:prstGeom>
        </p:spPr>
      </p:pic>
      <p:pic>
        <p:nvPicPr>
          <p:cNvPr id="7" name="图片 6"/>
          <p:cNvPicPr>
            <a:picLocks noChangeAspect="1"/>
          </p:cNvPicPr>
          <p:nvPr/>
        </p:nvPicPr>
        <p:blipFill>
          <a:blip r:embed="rId2" cstate="email"/>
          <a:stretch>
            <a:fillRect/>
          </a:stretch>
        </p:blipFill>
        <p:spPr>
          <a:xfrm>
            <a:off x="157480" y="4556125"/>
            <a:ext cx="2969895" cy="2006600"/>
          </a:xfrm>
          <a:prstGeom prst="rect">
            <a:avLst/>
          </a:prstGeom>
        </p:spPr>
      </p:pic>
      <p:pic>
        <p:nvPicPr>
          <p:cNvPr id="8" name="图片 7"/>
          <p:cNvPicPr>
            <a:picLocks noChangeAspect="1"/>
          </p:cNvPicPr>
          <p:nvPr/>
        </p:nvPicPr>
        <p:blipFill>
          <a:blip r:embed="rId3" cstate="email"/>
          <a:stretch>
            <a:fillRect/>
          </a:stretch>
        </p:blipFill>
        <p:spPr>
          <a:xfrm>
            <a:off x="3185795" y="4565650"/>
            <a:ext cx="2984500" cy="1972945"/>
          </a:xfrm>
          <a:prstGeom prst="rect">
            <a:avLst/>
          </a:prstGeom>
        </p:spPr>
      </p:pic>
      <p:sp>
        <p:nvSpPr>
          <p:cNvPr id="9" name="文本框 8"/>
          <p:cNvSpPr txBox="1"/>
          <p:nvPr/>
        </p:nvSpPr>
        <p:spPr>
          <a:xfrm>
            <a:off x="7021830" y="3076575"/>
            <a:ext cx="4906645" cy="70548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r>
              <a:rPr lang="zh-CN" altLang="en-US" sz="800" b="1" dirty="0">
                <a:latin typeface="微软雅黑" panose="020B0503020204020204" charset="-122"/>
                <a:ea typeface="微软雅黑" panose="020B0503020204020204" charset="-122"/>
                <a:cs typeface="Times New Roman" panose="02020603050405020304" charset="0"/>
                <a:sym typeface="+mn-ea"/>
              </a:rPr>
              <a:t>设计故事</a:t>
            </a:r>
            <a:r>
              <a:rPr lang="zh-CN" altLang="en-US" sz="800" dirty="0">
                <a:latin typeface="微软雅黑" panose="020B0503020204020204" charset="-122"/>
                <a:ea typeface="微软雅黑" panose="020B0503020204020204" charset="-122"/>
                <a:cs typeface="Times New Roman" panose="02020603050405020304" charset="0"/>
                <a:sym typeface="+mn-ea"/>
              </a:rPr>
              <a:t>：</a:t>
            </a:r>
            <a:r>
              <a:rPr lang="zh-CN" altLang="en-US" sz="800" dirty="0">
                <a:latin typeface="微软雅黑" panose="020B0503020204020204" charset="-122"/>
                <a:ea typeface="微软雅黑" panose="020B0503020204020204" charset="-122"/>
                <a:sym typeface="Avenir Roman"/>
              </a:rPr>
              <a:t>灵感</a:t>
            </a:r>
            <a:r>
              <a:rPr lang="zh-CN" altLang="en-US" sz="800" dirty="0" smtClean="0">
                <a:latin typeface="微软雅黑" panose="020B0503020204020204" charset="-122"/>
                <a:ea typeface="微软雅黑" panose="020B0503020204020204" charset="-122"/>
                <a:sym typeface="Avenir Roman"/>
              </a:rPr>
              <a:t>源于在清晨的山间丛林漫步，万缕晨光透过重重叠叠的树叶散落下来，柔和温暖</a:t>
            </a:r>
            <a:r>
              <a:rPr lang="zh-CN" altLang="en-US" sz="800" dirty="0">
                <a:latin typeface="微软雅黑" panose="020B0503020204020204" charset="-122"/>
                <a:ea typeface="微软雅黑" panose="020B0503020204020204" charset="-122"/>
                <a:sym typeface="Avenir Roman"/>
              </a:rPr>
              <a:t>，</a:t>
            </a:r>
            <a:r>
              <a:rPr lang="zh-CN" altLang="en-US" sz="800" dirty="0" smtClean="0">
                <a:latin typeface="微软雅黑" panose="020B0503020204020204" charset="-122"/>
                <a:ea typeface="微软雅黑" panose="020B0503020204020204" charset="-122"/>
                <a:sym typeface="Avenir Roman"/>
              </a:rPr>
              <a:t>静谧畅意，时间</a:t>
            </a:r>
            <a:r>
              <a:rPr lang="zh-CN" altLang="en-US" sz="800" dirty="0">
                <a:latin typeface="微软雅黑" panose="020B0503020204020204" charset="-122"/>
                <a:ea typeface="微软雅黑" panose="020B0503020204020204" charset="-122"/>
                <a:sym typeface="Avenir Roman"/>
              </a:rPr>
              <a:t>仿佛</a:t>
            </a:r>
            <a:r>
              <a:rPr lang="zh-CN" altLang="en-US" sz="800" dirty="0" smtClean="0">
                <a:latin typeface="微软雅黑" panose="020B0503020204020204" charset="-122"/>
                <a:ea typeface="微软雅黑" panose="020B0503020204020204" charset="-122"/>
                <a:sym typeface="Avenir Roman"/>
              </a:rPr>
              <a:t>片刻间静止，令人</a:t>
            </a:r>
            <a:r>
              <a:rPr lang="zh-CN" altLang="en-US" sz="800" dirty="0" smtClean="0">
                <a:latin typeface="微软雅黑" panose="020B0503020204020204" charset="-122"/>
                <a:ea typeface="微软雅黑" panose="020B0503020204020204" charset="-122"/>
              </a:rPr>
              <a:t>心旷神怡</a:t>
            </a:r>
            <a:r>
              <a:rPr lang="zh-CN" altLang="en-US" sz="800" dirty="0" smtClean="0">
                <a:latin typeface="微软雅黑" panose="020B0503020204020204" charset="-122"/>
                <a:ea typeface="微软雅黑" panose="020B0503020204020204" charset="-122"/>
                <a:sym typeface="Avenir Roman"/>
              </a:rPr>
              <a:t>。</a:t>
            </a:r>
            <a:endParaRPr lang="en-US" altLang="zh-CN" sz="800" dirty="0" smtClean="0">
              <a:latin typeface="微软雅黑" panose="020B0503020204020204" charset="-122"/>
              <a:ea typeface="微软雅黑" panose="020B0503020204020204" charset="-122"/>
              <a:sym typeface="Avenir Roman"/>
            </a:endParaRPr>
          </a:p>
          <a:p>
            <a:endParaRPr lang="en-US" altLang="zh-CN" sz="800" dirty="0">
              <a:latin typeface="微软雅黑" panose="020B0503020204020204" charset="-122"/>
              <a:ea typeface="微软雅黑" panose="020B0503020204020204" charset="-122"/>
              <a:sym typeface="Avenir Roman"/>
            </a:endParaRPr>
          </a:p>
          <a:p>
            <a:r>
              <a:rPr lang="zh-CN" altLang="en-US" sz="800" dirty="0" smtClean="0">
                <a:latin typeface="微软雅黑" panose="020B0503020204020204" charset="-122"/>
                <a:ea typeface="微软雅黑" panose="020B0503020204020204" charset="-122"/>
                <a:sym typeface="Avenir Roman"/>
              </a:rPr>
              <a:t>设计师</a:t>
            </a:r>
            <a:r>
              <a:rPr lang="zh-CN" altLang="en-US" sz="800" dirty="0">
                <a:latin typeface="微软雅黑" panose="020B0503020204020204" charset="-122"/>
                <a:ea typeface="微软雅黑" panose="020B0503020204020204" charset="-122"/>
                <a:sym typeface="Avenir Roman"/>
              </a:rPr>
              <a:t>希冀人们在忙碌的都市</a:t>
            </a:r>
            <a:r>
              <a:rPr lang="zh-CN" altLang="en-US" sz="800" dirty="0" smtClean="0">
                <a:latin typeface="微软雅黑" panose="020B0503020204020204" charset="-122"/>
                <a:ea typeface="微软雅黑" panose="020B0503020204020204" charset="-122"/>
                <a:sym typeface="Avenir Roman"/>
              </a:rPr>
              <a:t>生活状态中，能抽离时间丛林漫步感受自然的万物的馈赠，万物平衡，平衡</a:t>
            </a:r>
            <a:r>
              <a:rPr lang="zh-CN" altLang="en-US" sz="800" dirty="0">
                <a:latin typeface="微软雅黑" panose="020B0503020204020204" charset="-122"/>
                <a:ea typeface="微软雅黑" panose="020B0503020204020204" charset="-122"/>
                <a:sym typeface="Avenir Roman"/>
              </a:rPr>
              <a:t>工作与生活的压力。</a:t>
            </a:r>
            <a:endParaRPr lang="en-US" altLang="zh-CN" sz="800" dirty="0">
              <a:latin typeface="微软雅黑" panose="020B0503020204020204" charset="-122"/>
              <a:ea typeface="微软雅黑" panose="020B0503020204020204" charset="-122"/>
              <a:cs typeface="Cambria" panose="02040503050406030204" charset="0"/>
              <a:sym typeface="+mn-ea"/>
            </a:endParaRPr>
          </a:p>
        </p:txBody>
      </p:sp>
      <p:sp>
        <p:nvSpPr>
          <p:cNvPr id="10" name="矩形 9"/>
          <p:cNvSpPr/>
          <p:nvPr/>
        </p:nvSpPr>
        <p:spPr>
          <a:xfrm>
            <a:off x="7021575" y="4318467"/>
            <a:ext cx="4906814" cy="2192908"/>
          </a:xfrm>
          <a:prstGeom prst="rect">
            <a:avLst/>
          </a:prstGeom>
        </p:spPr>
        <p:txBody>
          <a:bodyPr wrap="square">
            <a:spAutoFit/>
          </a:bodyPr>
          <a:lstStyle/>
          <a:p>
            <a:pPr defTabSz="514350" hangingPunct="0">
              <a:lnSpc>
                <a:spcPct val="150000"/>
              </a:lnSpc>
            </a:pPr>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sym typeface="Avenir Roman"/>
            </a:endParaRPr>
          </a:p>
          <a:p>
            <a:pPr>
              <a:lnSpc>
                <a:spcPct val="200000"/>
              </a:lnSpc>
            </a:pPr>
            <a:r>
              <a:rPr lang="zh-CN" altLang="en-US" sz="900" b="1" dirty="0">
                <a:latin typeface="微软雅黑" panose="020B0503020204020204" charset="-122"/>
                <a:ea typeface="微软雅黑" panose="020B0503020204020204" charset="-122"/>
                <a:sym typeface="Avenir Roman"/>
              </a:rPr>
              <a:t>1</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独特</a:t>
            </a:r>
            <a:r>
              <a:rPr lang="zh-CN" altLang="en-US" sz="900" b="1" dirty="0" smtClean="0">
                <a:latin typeface="微软雅黑" panose="020B0503020204020204" charset="-122"/>
                <a:ea typeface="微软雅黑" panose="020B0503020204020204" charset="-122"/>
                <a:sym typeface="Avenir Roman"/>
              </a:rPr>
              <a:t>设计，</a:t>
            </a:r>
            <a:r>
              <a:rPr lang="zh-CN" altLang="en-US" sz="900" dirty="0" smtClean="0">
                <a:latin typeface="微软雅黑" panose="020B0503020204020204" charset="-122"/>
                <a:ea typeface="微软雅黑" panose="020B0503020204020204" charset="-122"/>
                <a:sym typeface="Avenir Roman"/>
              </a:rPr>
              <a:t>灵感源于光线，独特专利</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褶皱表面处理，</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纹路</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清晰如同万缕晨光透过</a:t>
            </a:r>
            <a:r>
              <a:rPr lang="zh-CN" altLang="en-US" sz="900" dirty="0">
                <a:latin typeface="微软雅黑" panose="020B0503020204020204" charset="-122"/>
                <a:ea typeface="微软雅黑" panose="020B0503020204020204" charset="-122"/>
                <a:sym typeface="Avenir Roman"/>
              </a:rPr>
              <a:t>重重叠叠的树叶散落</a:t>
            </a:r>
            <a:r>
              <a:rPr lang="zh-CN" altLang="en-US" sz="900" dirty="0" smtClean="0">
                <a:latin typeface="微软雅黑" panose="020B0503020204020204" charset="-122"/>
                <a:ea typeface="微软雅黑" panose="020B0503020204020204" charset="-122"/>
                <a:sym typeface="Avenir Roman"/>
              </a:rPr>
              <a:t>下来。生活</a:t>
            </a:r>
            <a:r>
              <a:rPr lang="zh-CN" altLang="en-US" sz="900" dirty="0">
                <a:latin typeface="微软雅黑" panose="020B0503020204020204" charset="-122"/>
                <a:ea typeface="微软雅黑" panose="020B0503020204020204" charset="-122"/>
                <a:sym typeface="Avenir Roman"/>
              </a:rPr>
              <a:t>之美，艺术之美</a:t>
            </a:r>
            <a:r>
              <a:rPr lang="zh-CN" altLang="en-US" sz="900" dirty="0" smtClean="0">
                <a:latin typeface="微软雅黑" panose="020B0503020204020204" charset="-122"/>
                <a:ea typeface="微软雅黑" panose="020B0503020204020204" charset="-122"/>
                <a:sym typeface="Avenir Roman"/>
              </a:rPr>
              <a:t>。</a:t>
            </a:r>
            <a:endParaRPr lang="en-US" altLang="zh-CN" sz="900" b="1" dirty="0" smtClean="0">
              <a:latin typeface="微软雅黑" panose="020B0503020204020204" charset="-122"/>
              <a:ea typeface="微软雅黑" panose="020B0503020204020204" charset="-122"/>
              <a:sym typeface="Avenir Roman"/>
            </a:endParaRPr>
          </a:p>
          <a:p>
            <a:pPr>
              <a:lnSpc>
                <a:spcPct val="200000"/>
              </a:lnSpc>
            </a:pPr>
            <a:r>
              <a:rPr lang="en-US" altLang="zh-CN" sz="900" b="1" dirty="0" smtClean="0">
                <a:latin typeface="微软雅黑" panose="020B0503020204020204" charset="-122"/>
                <a:ea typeface="微软雅黑" panose="020B0503020204020204" charset="-122"/>
                <a:sym typeface="Avenir Roman"/>
              </a:rPr>
              <a:t>2.</a:t>
            </a:r>
            <a:r>
              <a:rPr lang="zh-CN" altLang="en-US" sz="900" b="1" dirty="0">
                <a:latin typeface="微软雅黑" panose="020B0503020204020204" charset="-122"/>
                <a:ea typeface="微软雅黑" panose="020B0503020204020204" charset="-122"/>
                <a:sym typeface="Avenir Roman"/>
              </a:rPr>
              <a:t>简洁安静时尚商务</a:t>
            </a:r>
            <a:r>
              <a:rPr lang="zh-CN" altLang="en-US" sz="900" b="1" dirty="0" smtClean="0">
                <a:latin typeface="微软雅黑" panose="020B0503020204020204" charset="-122"/>
                <a:ea typeface="微软雅黑" panose="020B0503020204020204" charset="-122"/>
                <a:sym typeface="Avenir Roman"/>
              </a:rPr>
              <a:t>风格，高度难度立体高级</a:t>
            </a:r>
            <a:r>
              <a:rPr lang="zh-CN" altLang="en-US" sz="900" b="1" spc="100" dirty="0">
                <a:solidFill>
                  <a:schemeClr val="tx1">
                    <a:lumMod val="85000"/>
                    <a:lumOff val="15000"/>
                  </a:schemeClr>
                </a:solidFill>
                <a:latin typeface="微软雅黑" panose="020B0503020204020204" charset="-122"/>
                <a:ea typeface="微软雅黑" panose="020B0503020204020204" charset="-122"/>
                <a:sym typeface="+mn-ea"/>
              </a:rPr>
              <a:t>褶皱</a:t>
            </a:r>
            <a:r>
              <a:rPr lang="zh-CN" altLang="en-US" sz="900" b="1" spc="100" dirty="0" smtClean="0">
                <a:solidFill>
                  <a:schemeClr val="tx1">
                    <a:lumMod val="85000"/>
                    <a:lumOff val="15000"/>
                  </a:schemeClr>
                </a:solidFill>
                <a:latin typeface="微软雅黑" panose="020B0503020204020204" charset="-122"/>
                <a:ea typeface="微软雅黑" panose="020B0503020204020204" charset="-122"/>
                <a:sym typeface="+mn-ea"/>
              </a:rPr>
              <a:t>工艺，</a:t>
            </a:r>
            <a:r>
              <a:rPr lang="zh-CN" altLang="en-US" sz="900" dirty="0" smtClean="0">
                <a:latin typeface="微软雅黑" panose="020B0503020204020204" charset="-122"/>
                <a:ea typeface="微软雅黑" panose="020B0503020204020204" charset="-122"/>
                <a:sym typeface="Avenir Roman"/>
              </a:rPr>
              <a:t>光线裁剪和二次人工车缝不规则射线拼接，呈现痕立体光线似</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褶皱</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几何</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之美，</a:t>
            </a:r>
            <a:r>
              <a:rPr lang="zh-CN" altLang="en-US" sz="900" dirty="0" smtClean="0">
                <a:latin typeface="微软雅黑" panose="020B0503020204020204" charset="-122"/>
                <a:ea typeface="微软雅黑" panose="020B0503020204020204" charset="-122"/>
                <a:sym typeface="Avenir Roman"/>
              </a:rPr>
              <a:t>呈现低调不</a:t>
            </a:r>
            <a:r>
              <a:rPr lang="zh-CN" altLang="en-US" sz="900" dirty="0">
                <a:latin typeface="微软雅黑" panose="020B0503020204020204" charset="-122"/>
                <a:ea typeface="微软雅黑" panose="020B0503020204020204" charset="-122"/>
                <a:sym typeface="Avenir Roman"/>
              </a:rPr>
              <a:t>言及它的高级感</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a:t>
            </a:r>
            <a:endParaRPr lang="en-US" altLang="zh-CN" sz="900" spc="100" dirty="0" smtClean="0">
              <a:solidFill>
                <a:schemeClr val="tx1">
                  <a:lumMod val="85000"/>
                  <a:lumOff val="15000"/>
                </a:schemeClr>
              </a:solidFill>
              <a:latin typeface="微软雅黑" panose="020B0503020204020204" charset="-122"/>
              <a:ea typeface="微软雅黑" panose="020B0503020204020204" charset="-122"/>
              <a:sym typeface="+mn-ea"/>
            </a:endParaRPr>
          </a:p>
          <a:p>
            <a:pPr>
              <a:lnSpc>
                <a:spcPct val="200000"/>
              </a:lnSpc>
            </a:pPr>
            <a:r>
              <a:rPr lang="en-US" altLang="zh-CN" sz="900" b="1" spc="100" dirty="0" smtClean="0">
                <a:solidFill>
                  <a:schemeClr val="tx1">
                    <a:lumMod val="85000"/>
                    <a:lumOff val="15000"/>
                  </a:schemeClr>
                </a:solidFill>
                <a:latin typeface="微软雅黑" panose="020B0503020204020204" charset="-122"/>
                <a:ea typeface="微软雅黑" panose="020B0503020204020204" charset="-122"/>
                <a:sym typeface="+mn-ea"/>
              </a:rPr>
              <a:t>3.</a:t>
            </a:r>
            <a:r>
              <a:rPr lang="zh-CN" altLang="en-US" sz="900" b="1" dirty="0" smtClean="0">
                <a:latin typeface="微软雅黑" panose="020B0503020204020204" charset="-122"/>
                <a:ea typeface="微软雅黑" panose="020B0503020204020204" charset="-122"/>
                <a:sym typeface="Avenir Roman"/>
              </a:rPr>
              <a:t>防水耐脏易清洁</a:t>
            </a:r>
            <a:r>
              <a:rPr lang="zh-CN" altLang="en-US" sz="900" dirty="0" smtClean="0">
                <a:latin typeface="微软雅黑" panose="020B0503020204020204" charset="-122"/>
                <a:ea typeface="微软雅黑" panose="020B0503020204020204" charset="-122"/>
                <a:sym typeface="Avenir Roman"/>
              </a:rPr>
              <a:t>，采用触感皮膜防水料，磨</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砂丝滑如肌肤般手感，防水耐脏易清洁，哑面雾松绿</a:t>
            </a:r>
            <a:r>
              <a:rPr lang="en-US" altLang="zh-CN" sz="900"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石岩灰低调</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奢华，质感高级。</a:t>
            </a:r>
            <a:endParaRPr lang="zh-CN" altLang="en-US" sz="900" spc="100" dirty="0">
              <a:solidFill>
                <a:schemeClr val="tx1">
                  <a:lumMod val="85000"/>
                  <a:lumOff val="15000"/>
                </a:schemeClr>
              </a:solidFill>
              <a:latin typeface="微软雅黑" panose="020B0503020204020204" charset="-122"/>
              <a:ea typeface="微软雅黑" panose="020B0503020204020204" charset="-122"/>
              <a:sym typeface="+mn-ea"/>
            </a:endParaRPr>
          </a:p>
          <a:p>
            <a:pPr defTabSz="514350" hangingPunct="0">
              <a:lnSpc>
                <a:spcPct val="150000"/>
              </a:lnSpc>
            </a:pPr>
            <a:r>
              <a:rPr lang="en-US" altLang="zh-CN" sz="900" b="1" dirty="0" smtClean="0">
                <a:latin typeface="微软雅黑" panose="020B0503020204020204" charset="-122"/>
                <a:ea typeface="微软雅黑" panose="020B0503020204020204" charset="-122"/>
                <a:sym typeface="Avenir Roman"/>
              </a:rPr>
              <a:t>4.</a:t>
            </a:r>
            <a:r>
              <a:rPr lang="zh-CN" altLang="en-US" sz="900" b="1" dirty="0" smtClean="0">
                <a:latin typeface="微软雅黑" panose="020B0503020204020204" charset="-122"/>
                <a:ea typeface="微软雅黑" panose="020B0503020204020204" charset="-122"/>
                <a:sym typeface="Avenir Roman"/>
              </a:rPr>
              <a:t> 经典结构，便携实用</a:t>
            </a:r>
            <a:r>
              <a:rPr lang="zh-CN" altLang="en-US" sz="900" dirty="0" smtClean="0">
                <a:latin typeface="微软雅黑" panose="020B0503020204020204" charset="-122"/>
                <a:ea typeface="微软雅黑" panose="020B0503020204020204" charset="-122"/>
                <a:sym typeface="Avenir Roman"/>
              </a:rPr>
              <a:t>：可以装</a:t>
            </a:r>
            <a:r>
              <a:rPr lang="en-US" altLang="zh-CN" sz="900" dirty="0" smtClean="0">
                <a:latin typeface="微软雅黑" panose="020B0503020204020204" charset="-122"/>
                <a:ea typeface="微软雅黑" panose="020B0503020204020204" charset="-122"/>
                <a:sym typeface="Avenir Roman"/>
              </a:rPr>
              <a:t>IPAD</a:t>
            </a:r>
            <a:r>
              <a:rPr lang="zh-CN" altLang="en-US" sz="900" dirty="0" smtClean="0">
                <a:latin typeface="微软雅黑" panose="020B0503020204020204" charset="-122"/>
                <a:ea typeface="微软雅黑" panose="020B0503020204020204" charset="-122"/>
                <a:sym typeface="Avenir Roman"/>
              </a:rPr>
              <a:t>等平板电脑，适合</a:t>
            </a:r>
            <a:r>
              <a:rPr lang="zh-CN" altLang="en-US" sz="900" b="1" dirty="0" smtClean="0">
                <a:solidFill>
                  <a:srgbClr val="000000"/>
                </a:solidFill>
                <a:latin typeface="微软雅黑" panose="020B0503020204020204" charset="-122"/>
                <a:ea typeface="微软雅黑" panose="020B0503020204020204" charset="-122"/>
                <a:sym typeface="Avenir Roman"/>
              </a:rPr>
              <a:t>精致</a:t>
            </a:r>
            <a:r>
              <a:rPr lang="zh-CN" altLang="en-US" sz="900" b="1" dirty="0">
                <a:solidFill>
                  <a:srgbClr val="000000"/>
                </a:solidFill>
                <a:latin typeface="微软雅黑" panose="020B0503020204020204" charset="-122"/>
                <a:ea typeface="微软雅黑" panose="020B0503020204020204" charset="-122"/>
                <a:sym typeface="Avenir Roman"/>
              </a:rPr>
              <a:t>品味白领</a:t>
            </a:r>
            <a:r>
              <a:rPr lang="en-US" altLang="zh-CN" sz="900" b="1" dirty="0">
                <a:solidFill>
                  <a:srgbClr val="000000"/>
                </a:solidFill>
                <a:latin typeface="微软雅黑" panose="020B0503020204020204" charset="-122"/>
                <a:ea typeface="微软雅黑" panose="020B0503020204020204" charset="-122"/>
                <a:sym typeface="Avenir Roman"/>
              </a:rPr>
              <a:t>/</a:t>
            </a:r>
            <a:r>
              <a:rPr lang="zh-CN" altLang="en-US" sz="900" b="1" dirty="0">
                <a:solidFill>
                  <a:srgbClr val="000000"/>
                </a:solidFill>
                <a:latin typeface="微软雅黑" panose="020B0503020204020204" charset="-122"/>
                <a:ea typeface="微软雅黑" panose="020B0503020204020204" charset="-122"/>
                <a:sym typeface="Avenir Roman"/>
              </a:rPr>
              <a:t>商务人士</a:t>
            </a:r>
            <a:r>
              <a:rPr lang="zh-CN" altLang="en-US" sz="900" b="1" dirty="0" smtClean="0">
                <a:solidFill>
                  <a:srgbClr val="000000"/>
                </a:solidFill>
                <a:latin typeface="微软雅黑" panose="020B0503020204020204" charset="-122"/>
                <a:ea typeface="微软雅黑" panose="020B0503020204020204" charset="-122"/>
                <a:sym typeface="Avenir Roman"/>
              </a:rPr>
              <a:t>。</a:t>
            </a:r>
            <a:endParaRPr lang="en-US" altLang="zh-CN" sz="900" dirty="0">
              <a:solidFill>
                <a:srgbClr val="000000"/>
              </a:solidFill>
              <a:latin typeface="微软雅黑" panose="020B0503020204020204" charset="-122"/>
              <a:ea typeface="微软雅黑" panose="020B0503020204020204" charset="-122"/>
              <a:sym typeface="Avenir Roman"/>
            </a:endParaRPr>
          </a:p>
        </p:txBody>
      </p:sp>
      <p:sp>
        <p:nvSpPr>
          <p:cNvPr id="11" name="文本框 10"/>
          <p:cNvSpPr txBox="1"/>
          <p:nvPr/>
        </p:nvSpPr>
        <p:spPr>
          <a:xfrm>
            <a:off x="7021575" y="199073"/>
            <a:ext cx="4491292" cy="2445385"/>
          </a:xfrm>
          <a:prstGeom prst="rect">
            <a:avLst/>
          </a:prstGeom>
          <a:noFill/>
        </p:spPr>
        <p:txBody>
          <a:bodyPr wrap="square" rtlCol="0" anchor="t">
            <a:spAutoFit/>
          </a:bodyPr>
          <a:lstStyle/>
          <a:p>
            <a:pPr defTabSz="514350" hangingPunct="0">
              <a:lnSpc>
                <a:spcPct val="150000"/>
              </a:lnSpc>
            </a:pPr>
            <a:r>
              <a:rPr lang="zh-CN" altLang="en-US" sz="1200" b="1" dirty="0">
                <a:solidFill>
                  <a:srgbClr val="000000"/>
                </a:solidFill>
                <a:latin typeface="微软雅黑" panose="020B0503020204020204" charset="-122"/>
                <a:ea typeface="微软雅黑" panose="020B0503020204020204" charset="-122"/>
                <a:sym typeface="Avenir Roman"/>
              </a:rPr>
              <a:t>名称</a:t>
            </a:r>
            <a:r>
              <a:rPr lang="zh-CN" altLang="en-US" sz="1200" b="1" dirty="0" smtClean="0">
                <a:solidFill>
                  <a:srgbClr val="000000"/>
                </a:solidFill>
                <a:latin typeface="微软雅黑" panose="020B0503020204020204" charset="-122"/>
                <a:ea typeface="微软雅黑" panose="020B0503020204020204" charset="-122"/>
                <a:sym typeface="Avenir Roman"/>
              </a:rPr>
              <a:t>：</a:t>
            </a:r>
            <a:r>
              <a:rPr lang="en-US" altLang="zh-CN" sz="1200" b="1" dirty="0" smtClean="0">
                <a:solidFill>
                  <a:srgbClr val="000000"/>
                </a:solidFill>
                <a:latin typeface="微软雅黑" panose="020B0503020204020204" charset="-122"/>
                <a:ea typeface="微软雅黑" panose="020B0503020204020204" charset="-122"/>
                <a:sym typeface="Avenir Roman"/>
              </a:rPr>
              <a:t>LIGHT</a:t>
            </a:r>
            <a:r>
              <a:rPr lang="zh-CN" altLang="en-US" sz="1200" b="1" dirty="0" smtClean="0">
                <a:solidFill>
                  <a:srgbClr val="000000"/>
                </a:solidFill>
                <a:latin typeface="微软雅黑" panose="020B0503020204020204" charset="-122"/>
                <a:ea typeface="微软雅黑" panose="020B0503020204020204" charset="-122"/>
                <a:sym typeface="Avenir Roman"/>
              </a:rPr>
              <a:t>光线</a:t>
            </a:r>
            <a:r>
              <a:rPr lang="en-US" altLang="zh-CN" sz="1200" b="1" dirty="0" smtClean="0">
                <a:solidFill>
                  <a:srgbClr val="000000"/>
                </a:solidFill>
                <a:latin typeface="微软雅黑" panose="020B0503020204020204" charset="-122"/>
                <a:ea typeface="微软雅黑" panose="020B0503020204020204" charset="-122"/>
                <a:sym typeface="Avenir Roman"/>
              </a:rPr>
              <a:t>·</a:t>
            </a:r>
            <a:r>
              <a:rPr lang="zh-CN" altLang="en-US" sz="1200" b="1" dirty="0" smtClean="0">
                <a:solidFill>
                  <a:srgbClr val="000000"/>
                </a:solidFill>
                <a:latin typeface="微软雅黑" panose="020B0503020204020204" charset="-122"/>
                <a:ea typeface="微软雅黑" panose="020B0503020204020204" charset="-122"/>
                <a:sym typeface="Avenir Roman"/>
              </a:rPr>
              <a:t>手拿包</a:t>
            </a:r>
            <a:endParaRPr lang="en-US" altLang="zh-CN" sz="1200" b="1"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品牌</a:t>
            </a:r>
            <a:r>
              <a:rPr lang="zh-CN" altLang="en-US" sz="900" dirty="0">
                <a:solidFill>
                  <a:srgbClr val="000000"/>
                </a:solidFill>
                <a:latin typeface="微软雅黑" panose="020B0503020204020204" charset="-122"/>
                <a:ea typeface="微软雅黑" panose="020B0503020204020204" charset="-122"/>
                <a:sym typeface="Avenir Roman"/>
              </a:rPr>
              <a:t>：</a:t>
            </a:r>
            <a:r>
              <a:rPr lang="en-US" altLang="zh-CN" sz="900" dirty="0">
                <a:solidFill>
                  <a:srgbClr val="000000"/>
                </a:solidFill>
                <a:latin typeface="微软雅黑" panose="020B0503020204020204" charset="-122"/>
                <a:ea typeface="微软雅黑" panose="020B0503020204020204" charset="-122"/>
                <a:sym typeface="Avenir Roman"/>
              </a:rPr>
              <a:t>URBAN FOREST</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型号</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TL003</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材质</a:t>
            </a:r>
            <a:r>
              <a:rPr lang="zh-CN" altLang="en-US" sz="900" dirty="0" smtClean="0">
                <a:solidFill>
                  <a:srgbClr val="000000"/>
                </a:solidFill>
                <a:latin typeface="微软雅黑" panose="020B0503020204020204" charset="-122"/>
                <a:ea typeface="微软雅黑" panose="020B0503020204020204" charset="-122"/>
                <a:sym typeface="Avenir Roman"/>
              </a:rPr>
              <a:t>：触感皮膜防水料</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尺寸</a:t>
            </a:r>
            <a:r>
              <a:rPr lang="zh-CN" altLang="en-US" sz="900" dirty="0">
                <a:solidFill>
                  <a:srgbClr val="000000"/>
                </a:solidFill>
                <a:latin typeface="微软雅黑" panose="020B0503020204020204" charset="-122"/>
                <a:ea typeface="微软雅黑" panose="020B0503020204020204" charset="-122"/>
                <a:sym typeface="Avenir Roman"/>
              </a:rPr>
              <a:t>： </a:t>
            </a:r>
            <a:r>
              <a:rPr lang="en-US" altLang="zh-CN" sz="900" dirty="0" smtClean="0">
                <a:solidFill>
                  <a:srgbClr val="000000"/>
                </a:solidFill>
                <a:latin typeface="微软雅黑" panose="020B0503020204020204" charset="-122"/>
                <a:ea typeface="微软雅黑" panose="020B0503020204020204" charset="-122"/>
                <a:sym typeface="Avenir Roman"/>
              </a:rPr>
              <a:t>320</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230mm</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风格</a:t>
            </a:r>
            <a:r>
              <a:rPr lang="zh-CN" altLang="en-US" sz="900" dirty="0">
                <a:solidFill>
                  <a:srgbClr val="000000"/>
                </a:solidFill>
                <a:latin typeface="微软雅黑" panose="020B0503020204020204" charset="-122"/>
                <a:ea typeface="微软雅黑" panose="020B0503020204020204" charset="-122"/>
                <a:sym typeface="Avenir Roman"/>
              </a:rPr>
              <a:t>：时尚 潮流  </a:t>
            </a:r>
            <a:r>
              <a:rPr lang="zh-CN" altLang="en-US" sz="900" dirty="0" smtClean="0">
                <a:solidFill>
                  <a:srgbClr val="000000"/>
                </a:solidFill>
                <a:latin typeface="微软雅黑" panose="020B0503020204020204" charset="-122"/>
                <a:ea typeface="微软雅黑" panose="020B0503020204020204" charset="-122"/>
                <a:sym typeface="Avenir Roman"/>
              </a:rPr>
              <a:t>商务</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装箱数</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30</a:t>
            </a:r>
            <a:r>
              <a:rPr lang="zh-CN" altLang="en-US" sz="900" dirty="0" smtClean="0">
                <a:solidFill>
                  <a:srgbClr val="000000"/>
                </a:solidFill>
                <a:latin typeface="微软雅黑" panose="020B0503020204020204" charset="-122"/>
                <a:ea typeface="微软雅黑" panose="020B0503020204020204" charset="-122"/>
                <a:sym typeface="Avenir Roman"/>
              </a:rPr>
              <a:t>个</a:t>
            </a:r>
            <a:r>
              <a:rPr lang="en-US" altLang="zh-CN" sz="900" dirty="0">
                <a:solidFill>
                  <a:srgbClr val="000000"/>
                </a:solidFill>
                <a:latin typeface="微软雅黑" panose="020B0503020204020204" charset="-122"/>
                <a:ea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sym typeface="Avenir Roman"/>
              </a:rPr>
              <a:t>箱</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颜色</a:t>
            </a:r>
            <a:r>
              <a:rPr lang="zh-CN" altLang="en-US" sz="900" dirty="0" smtClean="0">
                <a:solidFill>
                  <a:srgbClr val="000000"/>
                </a:solidFill>
                <a:latin typeface="微软雅黑" panose="020B0503020204020204" charset="-122"/>
                <a:ea typeface="微软雅黑" panose="020B0503020204020204" charset="-122"/>
                <a:sym typeface="Avenir Roman"/>
              </a:rPr>
              <a:t>：雾松绿</a:t>
            </a:r>
            <a:r>
              <a:rPr lang="en-US" altLang="zh-CN" sz="900" dirty="0" smtClean="0">
                <a:solidFill>
                  <a:srgbClr val="000000"/>
                </a:solidFill>
                <a:latin typeface="微软雅黑" panose="020B0503020204020204" charset="-122"/>
                <a:ea typeface="微软雅黑" panose="020B0503020204020204" charset="-122"/>
                <a:sym typeface="Avenir Roman"/>
              </a:rPr>
              <a:t>/</a:t>
            </a:r>
            <a:r>
              <a:rPr lang="zh-CN" altLang="en-US" sz="900" dirty="0" smtClean="0">
                <a:solidFill>
                  <a:srgbClr val="000000"/>
                </a:solidFill>
                <a:latin typeface="微软雅黑" panose="020B0503020204020204" charset="-122"/>
                <a:ea typeface="微软雅黑" panose="020B0503020204020204" charset="-122"/>
                <a:sym typeface="Avenir Roman"/>
              </a:rPr>
              <a:t>岩石灰</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包装盒：束口袋</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市场零售价</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388</a:t>
            </a:r>
            <a:r>
              <a:rPr lang="zh-CN" altLang="en-US" sz="900" dirty="0" smtClean="0">
                <a:solidFill>
                  <a:srgbClr val="000000"/>
                </a:solidFill>
                <a:latin typeface="微软雅黑" panose="020B0503020204020204" charset="-122"/>
                <a:ea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网络管控价：</a:t>
            </a:r>
            <a:r>
              <a:rPr lang="en-US" altLang="zh-CN" sz="900" dirty="0" smtClean="0">
                <a:solidFill>
                  <a:srgbClr val="000000"/>
                </a:solidFill>
                <a:latin typeface="微软雅黑" panose="020B0503020204020204" charset="-122"/>
                <a:ea typeface="微软雅黑" panose="020B0503020204020204" charset="-122"/>
                <a:sym typeface="Avenir Roman"/>
              </a:rPr>
              <a:t>348</a:t>
            </a:r>
            <a:r>
              <a:rPr lang="zh-CN" altLang="en-US" sz="900" dirty="0">
                <a:solidFill>
                  <a:srgbClr val="000000"/>
                </a:solidFill>
                <a:latin typeface="微软雅黑" panose="020B0503020204020204" charset="-122"/>
                <a:ea typeface="微软雅黑" panose="020B0503020204020204" charset="-122"/>
                <a:sym typeface="Avenir Roman"/>
              </a:rPr>
              <a:t>元 </a:t>
            </a:r>
            <a:endParaRPr lang="en-US" altLang="zh-CN" sz="900" dirty="0">
              <a:solidFill>
                <a:srgbClr val="3B0EFA"/>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021575" y="4237265"/>
            <a:ext cx="5030382" cy="2400657"/>
          </a:xfrm>
          <a:prstGeom prst="rect">
            <a:avLst/>
          </a:prstGeom>
        </p:spPr>
        <p:txBody>
          <a:bodyPr wrap="square">
            <a:spAutoFit/>
          </a:bodyPr>
          <a:lstStyle/>
          <a:p>
            <a:pPr defTabSz="514350" hangingPunct="0">
              <a:lnSpc>
                <a:spcPct val="150000"/>
              </a:lnSpc>
            </a:pPr>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sym typeface="Avenir Roman"/>
            </a:endParaRPr>
          </a:p>
          <a:p>
            <a:pPr>
              <a:lnSpc>
                <a:spcPct val="200000"/>
              </a:lnSpc>
            </a:pPr>
            <a:r>
              <a:rPr lang="zh-CN" altLang="en-US" sz="900" b="1" dirty="0">
                <a:latin typeface="微软雅黑" panose="020B0503020204020204" charset="-122"/>
                <a:ea typeface="微软雅黑" panose="020B0503020204020204" charset="-122"/>
                <a:sym typeface="Avenir Roman"/>
              </a:rPr>
              <a:t>1</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独特设计，</a:t>
            </a:r>
            <a:r>
              <a:rPr lang="zh-CN" altLang="en-US" sz="900" dirty="0">
                <a:latin typeface="微软雅黑" panose="020B0503020204020204" charset="-122"/>
                <a:ea typeface="微软雅黑" panose="020B0503020204020204" charset="-122"/>
                <a:sym typeface="Avenir Roman"/>
              </a:rPr>
              <a:t>灵感源于光线，独特专利</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褶皱表面处理，纹路清晰如同万缕晨光透过</a:t>
            </a:r>
            <a:r>
              <a:rPr lang="zh-CN" altLang="en-US" sz="900" dirty="0">
                <a:latin typeface="微软雅黑" panose="020B0503020204020204" charset="-122"/>
                <a:ea typeface="微软雅黑" panose="020B0503020204020204" charset="-122"/>
                <a:sym typeface="Avenir Roman"/>
              </a:rPr>
              <a:t>重重叠叠的树叶散落下来。生活之美，艺术之美。</a:t>
            </a:r>
            <a:endParaRPr lang="en-US" altLang="zh-CN" sz="900" b="1" dirty="0">
              <a:latin typeface="微软雅黑" panose="020B0503020204020204" charset="-122"/>
              <a:ea typeface="微软雅黑" panose="020B0503020204020204" charset="-122"/>
              <a:sym typeface="Avenir Roman"/>
            </a:endParaRPr>
          </a:p>
          <a:p>
            <a:pPr>
              <a:lnSpc>
                <a:spcPct val="200000"/>
              </a:lnSpc>
            </a:pPr>
            <a:r>
              <a:rPr lang="en-US" altLang="zh-CN" sz="900" b="1" dirty="0">
                <a:latin typeface="微软雅黑" panose="020B0503020204020204" charset="-122"/>
                <a:ea typeface="微软雅黑" panose="020B0503020204020204" charset="-122"/>
                <a:sym typeface="Avenir Roman"/>
              </a:rPr>
              <a:t>2. </a:t>
            </a:r>
            <a:r>
              <a:rPr lang="zh-CN" altLang="en-US" sz="900" b="1" dirty="0" smtClean="0">
                <a:latin typeface="微软雅黑" panose="020B0503020204020204" charset="-122"/>
                <a:ea typeface="微软雅黑" panose="020B0503020204020204" charset="-122"/>
                <a:sym typeface="Avenir Roman"/>
              </a:rPr>
              <a:t>简洁安静时尚商务风格，高度</a:t>
            </a:r>
            <a:r>
              <a:rPr lang="zh-CN" altLang="en-US" sz="900" b="1" dirty="0">
                <a:latin typeface="微软雅黑" panose="020B0503020204020204" charset="-122"/>
                <a:ea typeface="微软雅黑" panose="020B0503020204020204" charset="-122"/>
                <a:sym typeface="Avenir Roman"/>
              </a:rPr>
              <a:t>难度立体高级</a:t>
            </a:r>
            <a:r>
              <a:rPr lang="zh-CN" altLang="en-US" sz="900" b="1" spc="100" dirty="0">
                <a:solidFill>
                  <a:schemeClr val="tx1">
                    <a:lumMod val="85000"/>
                    <a:lumOff val="15000"/>
                  </a:schemeClr>
                </a:solidFill>
                <a:latin typeface="微软雅黑" panose="020B0503020204020204" charset="-122"/>
                <a:ea typeface="微软雅黑" panose="020B0503020204020204" charset="-122"/>
                <a:sym typeface="+mn-ea"/>
              </a:rPr>
              <a:t>褶皱工艺</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a:t>
            </a:r>
            <a:r>
              <a:rPr lang="en-US" altLang="zh-CN" sz="900" dirty="0">
                <a:latin typeface="微软雅黑" panose="020B0503020204020204" charset="-122"/>
                <a:ea typeface="微软雅黑" panose="020B0503020204020204" charset="-122"/>
                <a:sym typeface="Avenir Roman"/>
              </a:rPr>
              <a:t> </a:t>
            </a:r>
            <a:r>
              <a:rPr lang="zh-CN" altLang="en-US" sz="900" dirty="0">
                <a:latin typeface="微软雅黑" panose="020B0503020204020204" charset="-122"/>
                <a:ea typeface="微软雅黑" panose="020B0503020204020204" charset="-122"/>
                <a:sym typeface="Avenir Roman"/>
              </a:rPr>
              <a:t>光线裁剪和二次人工车缝不规则射线拼接，呈现痕立体光线似</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褶皱几何之</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美，</a:t>
            </a:r>
            <a:r>
              <a:rPr lang="zh-CN" altLang="en-US" sz="900" dirty="0" smtClean="0">
                <a:latin typeface="微软雅黑" panose="020B0503020204020204" charset="-122"/>
                <a:ea typeface="微软雅黑" panose="020B0503020204020204" charset="-122"/>
                <a:sym typeface="Avenir Roman"/>
              </a:rPr>
              <a:t>呈现低调不</a:t>
            </a:r>
            <a:r>
              <a:rPr lang="zh-CN" altLang="en-US" sz="900" dirty="0">
                <a:latin typeface="微软雅黑" panose="020B0503020204020204" charset="-122"/>
                <a:ea typeface="微软雅黑" panose="020B0503020204020204" charset="-122"/>
                <a:sym typeface="Avenir Roman"/>
              </a:rPr>
              <a:t>言及它的高级感</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a:t>
            </a:r>
            <a:endParaRPr lang="en-US" altLang="zh-CN" sz="900" spc="100" dirty="0">
              <a:solidFill>
                <a:schemeClr val="tx1">
                  <a:lumMod val="85000"/>
                  <a:lumOff val="15000"/>
                </a:schemeClr>
              </a:solidFill>
              <a:latin typeface="微软雅黑" panose="020B0503020204020204" charset="-122"/>
              <a:ea typeface="微软雅黑" panose="020B0503020204020204" charset="-122"/>
              <a:sym typeface="+mn-ea"/>
            </a:endParaRPr>
          </a:p>
          <a:p>
            <a:pPr>
              <a:lnSpc>
                <a:spcPct val="200000"/>
              </a:lnSpc>
            </a:pPr>
            <a:r>
              <a:rPr lang="en-US" altLang="zh-CN" sz="900" b="1" spc="100" dirty="0">
                <a:solidFill>
                  <a:schemeClr val="tx1">
                    <a:lumMod val="85000"/>
                    <a:lumOff val="15000"/>
                  </a:schemeClr>
                </a:solidFill>
                <a:latin typeface="微软雅黑" panose="020B0503020204020204" charset="-122"/>
                <a:ea typeface="微软雅黑" panose="020B0503020204020204" charset="-122"/>
                <a:sym typeface="+mn-ea"/>
              </a:rPr>
              <a:t>3.</a:t>
            </a:r>
            <a:r>
              <a:rPr lang="zh-CN" altLang="en-US" sz="900" b="1" dirty="0">
                <a:latin typeface="微软雅黑" panose="020B0503020204020204" charset="-122"/>
                <a:ea typeface="微软雅黑" panose="020B0503020204020204" charset="-122"/>
                <a:sym typeface="Avenir Roman"/>
              </a:rPr>
              <a:t>防水耐脏易清洁</a:t>
            </a:r>
            <a:r>
              <a:rPr lang="zh-CN" altLang="en-US" sz="900" dirty="0">
                <a:latin typeface="微软雅黑" panose="020B0503020204020204" charset="-122"/>
                <a:ea typeface="微软雅黑" panose="020B0503020204020204" charset="-122"/>
                <a:sym typeface="Avenir Roman"/>
              </a:rPr>
              <a:t>，采用触感皮膜防水料，磨</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砂丝滑如肌肤般手感，防水耐脏易清洁</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雾</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面</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雾松绿</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石岩灰低调</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奢华，质感高级。</a:t>
            </a:r>
            <a:endParaRPr lang="zh-CN" altLang="en-US" sz="900" spc="100" dirty="0">
              <a:solidFill>
                <a:schemeClr val="tx1">
                  <a:lumMod val="85000"/>
                  <a:lumOff val="15000"/>
                </a:schemeClr>
              </a:solidFill>
              <a:latin typeface="微软雅黑" panose="020B0503020204020204" charset="-122"/>
              <a:ea typeface="微软雅黑" panose="020B0503020204020204" charset="-122"/>
              <a:sym typeface="+mn-ea"/>
            </a:endParaRPr>
          </a:p>
          <a:p>
            <a:pPr defTabSz="514350" hangingPunct="0">
              <a:lnSpc>
                <a:spcPct val="150000"/>
              </a:lnSpc>
            </a:pPr>
            <a:r>
              <a:rPr lang="en-US" altLang="zh-CN" sz="900" b="1" dirty="0">
                <a:latin typeface="微软雅黑" panose="020B0503020204020204" charset="-122"/>
                <a:ea typeface="微软雅黑" panose="020B0503020204020204" charset="-122"/>
                <a:sym typeface="Avenir Roman"/>
              </a:rPr>
              <a:t>4.</a:t>
            </a:r>
            <a:r>
              <a:rPr lang="zh-CN" altLang="en-US" sz="900" b="1" dirty="0">
                <a:latin typeface="微软雅黑" panose="020B0503020204020204" charset="-122"/>
                <a:ea typeface="微软雅黑" panose="020B0503020204020204" charset="-122"/>
                <a:sym typeface="Avenir Roman"/>
              </a:rPr>
              <a:t> 经典结构，便携实用</a:t>
            </a:r>
            <a:r>
              <a:rPr lang="zh-CN" altLang="en-US" sz="900" dirty="0" smtClean="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内外分区，</a:t>
            </a:r>
            <a:r>
              <a:rPr lang="zh-CN" altLang="en-US" sz="900" dirty="0" smtClean="0">
                <a:latin typeface="微软雅黑" panose="020B0503020204020204" charset="-122"/>
                <a:ea typeface="微软雅黑" panose="020B0503020204020204" charset="-122"/>
                <a:sym typeface="Avenir Roman"/>
              </a:rPr>
              <a:t>超大容量可以装电脑，卡包内衬设计可以省去卡包直接插卡，适合</a:t>
            </a:r>
            <a:r>
              <a:rPr lang="zh-CN" altLang="en-US" sz="900" b="1" dirty="0">
                <a:solidFill>
                  <a:srgbClr val="000000"/>
                </a:solidFill>
                <a:latin typeface="微软雅黑" panose="020B0503020204020204" charset="-122"/>
                <a:ea typeface="微软雅黑" panose="020B0503020204020204" charset="-122"/>
                <a:sym typeface="Avenir Roman"/>
              </a:rPr>
              <a:t>精致品味白领</a:t>
            </a:r>
            <a:r>
              <a:rPr lang="en-US" altLang="zh-CN" sz="900" b="1" dirty="0">
                <a:solidFill>
                  <a:srgbClr val="000000"/>
                </a:solidFill>
                <a:latin typeface="微软雅黑" panose="020B0503020204020204" charset="-122"/>
                <a:ea typeface="微软雅黑" panose="020B0503020204020204" charset="-122"/>
                <a:sym typeface="Avenir Roman"/>
              </a:rPr>
              <a:t>/</a:t>
            </a:r>
            <a:r>
              <a:rPr lang="zh-CN" altLang="en-US" sz="900" b="1" dirty="0">
                <a:solidFill>
                  <a:srgbClr val="000000"/>
                </a:solidFill>
                <a:latin typeface="微软雅黑" panose="020B0503020204020204" charset="-122"/>
                <a:ea typeface="微软雅黑" panose="020B0503020204020204" charset="-122"/>
                <a:sym typeface="Avenir Roman"/>
              </a:rPr>
              <a:t>商务人士。</a:t>
            </a:r>
            <a:endParaRPr lang="en-US" altLang="zh-CN" sz="900" dirty="0">
              <a:solidFill>
                <a:srgbClr val="000000"/>
              </a:solidFill>
              <a:latin typeface="微软雅黑" panose="020B0503020204020204" charset="-122"/>
              <a:ea typeface="微软雅黑" panose="020B0503020204020204" charset="-122"/>
              <a:sym typeface="Avenir Roman"/>
            </a:endParaRPr>
          </a:p>
        </p:txBody>
      </p:sp>
      <p:sp>
        <p:nvSpPr>
          <p:cNvPr id="9" name="文本框 8"/>
          <p:cNvSpPr txBox="1"/>
          <p:nvPr/>
        </p:nvSpPr>
        <p:spPr>
          <a:xfrm>
            <a:off x="7103110" y="3075305"/>
            <a:ext cx="4819015" cy="70548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r>
              <a:rPr lang="zh-CN" altLang="en-US" sz="800" b="1" dirty="0">
                <a:latin typeface="微软雅黑" panose="020B0503020204020204" charset="-122"/>
                <a:ea typeface="微软雅黑" panose="020B0503020204020204" charset="-122"/>
                <a:cs typeface="Times New Roman" panose="02020603050405020304" charset="0"/>
                <a:sym typeface="+mn-ea"/>
              </a:rPr>
              <a:t>设计故事</a:t>
            </a:r>
            <a:r>
              <a:rPr lang="zh-CN" altLang="en-US" sz="800" dirty="0">
                <a:latin typeface="微软雅黑" panose="020B0503020204020204" charset="-122"/>
                <a:ea typeface="微软雅黑" panose="020B0503020204020204" charset="-122"/>
                <a:cs typeface="Times New Roman" panose="02020603050405020304" charset="0"/>
                <a:sym typeface="+mn-ea"/>
              </a:rPr>
              <a:t>：</a:t>
            </a:r>
            <a:r>
              <a:rPr lang="zh-CN" altLang="en-US" sz="800" dirty="0">
                <a:latin typeface="微软雅黑" panose="020B0503020204020204" charset="-122"/>
                <a:ea typeface="微软雅黑" panose="020B0503020204020204" charset="-122"/>
                <a:sym typeface="Avenir Roman"/>
              </a:rPr>
              <a:t>灵感</a:t>
            </a:r>
            <a:r>
              <a:rPr lang="zh-CN" altLang="en-US" sz="800" dirty="0" smtClean="0">
                <a:latin typeface="微软雅黑" panose="020B0503020204020204" charset="-122"/>
                <a:ea typeface="微软雅黑" panose="020B0503020204020204" charset="-122"/>
                <a:sym typeface="Avenir Roman"/>
              </a:rPr>
              <a:t>源于在清晨的山间丛林漫步，万缕晨光透过重重叠叠的树叶散落下来，柔和温暖</a:t>
            </a:r>
            <a:r>
              <a:rPr lang="zh-CN" altLang="en-US" sz="800" dirty="0">
                <a:latin typeface="微软雅黑" panose="020B0503020204020204" charset="-122"/>
                <a:ea typeface="微软雅黑" panose="020B0503020204020204" charset="-122"/>
                <a:sym typeface="Avenir Roman"/>
              </a:rPr>
              <a:t>，</a:t>
            </a:r>
            <a:r>
              <a:rPr lang="zh-CN" altLang="en-US" sz="800" dirty="0" smtClean="0">
                <a:latin typeface="微软雅黑" panose="020B0503020204020204" charset="-122"/>
                <a:ea typeface="微软雅黑" panose="020B0503020204020204" charset="-122"/>
                <a:sym typeface="Avenir Roman"/>
              </a:rPr>
              <a:t>静谧畅意，时间</a:t>
            </a:r>
            <a:r>
              <a:rPr lang="zh-CN" altLang="en-US" sz="800" dirty="0">
                <a:latin typeface="微软雅黑" panose="020B0503020204020204" charset="-122"/>
                <a:ea typeface="微软雅黑" panose="020B0503020204020204" charset="-122"/>
                <a:sym typeface="Avenir Roman"/>
              </a:rPr>
              <a:t>仿佛</a:t>
            </a:r>
            <a:r>
              <a:rPr lang="zh-CN" altLang="en-US" sz="800" dirty="0" smtClean="0">
                <a:latin typeface="微软雅黑" panose="020B0503020204020204" charset="-122"/>
                <a:ea typeface="微软雅黑" panose="020B0503020204020204" charset="-122"/>
                <a:sym typeface="Avenir Roman"/>
              </a:rPr>
              <a:t>片刻间静止，令人</a:t>
            </a:r>
            <a:r>
              <a:rPr lang="zh-CN" altLang="en-US" sz="800" dirty="0" smtClean="0">
                <a:latin typeface="微软雅黑" panose="020B0503020204020204" charset="-122"/>
                <a:ea typeface="微软雅黑" panose="020B0503020204020204" charset="-122"/>
              </a:rPr>
              <a:t>心旷神怡</a:t>
            </a:r>
            <a:r>
              <a:rPr lang="zh-CN" altLang="en-US" sz="800" dirty="0" smtClean="0">
                <a:latin typeface="微软雅黑" panose="020B0503020204020204" charset="-122"/>
                <a:ea typeface="微软雅黑" panose="020B0503020204020204" charset="-122"/>
                <a:sym typeface="Avenir Roman"/>
              </a:rPr>
              <a:t>。</a:t>
            </a:r>
            <a:endParaRPr lang="en-US" altLang="zh-CN" sz="800" dirty="0" smtClean="0">
              <a:latin typeface="微软雅黑" panose="020B0503020204020204" charset="-122"/>
              <a:ea typeface="微软雅黑" panose="020B0503020204020204" charset="-122"/>
              <a:sym typeface="Avenir Roman"/>
            </a:endParaRPr>
          </a:p>
          <a:p>
            <a:endParaRPr lang="en-US" altLang="zh-CN" sz="800" dirty="0">
              <a:latin typeface="微软雅黑" panose="020B0503020204020204" charset="-122"/>
              <a:ea typeface="微软雅黑" panose="020B0503020204020204" charset="-122"/>
              <a:sym typeface="Avenir Roman"/>
            </a:endParaRPr>
          </a:p>
          <a:p>
            <a:r>
              <a:rPr lang="zh-CN" altLang="en-US" sz="800" dirty="0" smtClean="0">
                <a:latin typeface="微软雅黑" panose="020B0503020204020204" charset="-122"/>
                <a:ea typeface="微软雅黑" panose="020B0503020204020204" charset="-122"/>
                <a:sym typeface="Avenir Roman"/>
              </a:rPr>
              <a:t>设计师</a:t>
            </a:r>
            <a:r>
              <a:rPr lang="zh-CN" altLang="en-US" sz="800" dirty="0">
                <a:latin typeface="微软雅黑" panose="020B0503020204020204" charset="-122"/>
                <a:ea typeface="微软雅黑" panose="020B0503020204020204" charset="-122"/>
                <a:sym typeface="Avenir Roman"/>
              </a:rPr>
              <a:t>希冀人们在忙碌的都市</a:t>
            </a:r>
            <a:r>
              <a:rPr lang="zh-CN" altLang="en-US" sz="800" dirty="0" smtClean="0">
                <a:latin typeface="微软雅黑" panose="020B0503020204020204" charset="-122"/>
                <a:ea typeface="微软雅黑" panose="020B0503020204020204" charset="-122"/>
                <a:sym typeface="Avenir Roman"/>
              </a:rPr>
              <a:t>生活状态中，能抽离时间丛林漫步感受自然的万物的馈赠，万物平衡，平衡</a:t>
            </a:r>
            <a:r>
              <a:rPr lang="zh-CN" altLang="en-US" sz="800" dirty="0">
                <a:latin typeface="微软雅黑" panose="020B0503020204020204" charset="-122"/>
                <a:ea typeface="微软雅黑" panose="020B0503020204020204" charset="-122"/>
                <a:sym typeface="Avenir Roman"/>
              </a:rPr>
              <a:t>工作与生活的压力。</a:t>
            </a:r>
            <a:endParaRPr lang="en-US" altLang="zh-CN" sz="800" dirty="0">
              <a:latin typeface="微软雅黑" panose="020B0503020204020204" charset="-122"/>
              <a:ea typeface="微软雅黑" panose="020B0503020204020204" charset="-122"/>
              <a:cs typeface="Cambria" panose="02040503050406030204" charset="0"/>
              <a:sym typeface="+mn-ea"/>
            </a:endParaRPr>
          </a:p>
        </p:txBody>
      </p:sp>
      <p:sp>
        <p:nvSpPr>
          <p:cNvPr id="10" name="文本框 9"/>
          <p:cNvSpPr txBox="1"/>
          <p:nvPr/>
        </p:nvSpPr>
        <p:spPr>
          <a:xfrm>
            <a:off x="7021575" y="365218"/>
            <a:ext cx="4491292" cy="2445385"/>
          </a:xfrm>
          <a:prstGeom prst="rect">
            <a:avLst/>
          </a:prstGeom>
          <a:noFill/>
        </p:spPr>
        <p:txBody>
          <a:bodyPr wrap="square" rtlCol="0" anchor="t">
            <a:spAutoFit/>
          </a:bodyPr>
          <a:lstStyle/>
          <a:p>
            <a:pPr defTabSz="514350" hangingPunct="0">
              <a:lnSpc>
                <a:spcPct val="150000"/>
              </a:lnSpc>
            </a:pPr>
            <a:r>
              <a:rPr lang="zh-CN" altLang="en-US" sz="1200" b="1" dirty="0">
                <a:solidFill>
                  <a:srgbClr val="000000"/>
                </a:solidFill>
                <a:latin typeface="微软雅黑" panose="020B0503020204020204" charset="-122"/>
                <a:ea typeface="微软雅黑" panose="020B0503020204020204" charset="-122"/>
                <a:sym typeface="Avenir Roman"/>
              </a:rPr>
              <a:t>名称</a:t>
            </a:r>
            <a:r>
              <a:rPr lang="zh-CN" altLang="en-US" sz="1200" b="1" dirty="0" smtClean="0">
                <a:solidFill>
                  <a:srgbClr val="000000"/>
                </a:solidFill>
                <a:latin typeface="微软雅黑" panose="020B0503020204020204" charset="-122"/>
                <a:ea typeface="微软雅黑" panose="020B0503020204020204" charset="-122"/>
                <a:sym typeface="Avenir Roman"/>
              </a:rPr>
              <a:t>：</a:t>
            </a:r>
            <a:r>
              <a:rPr lang="en-US" altLang="zh-CN" sz="1200" b="1" dirty="0" smtClean="0">
                <a:solidFill>
                  <a:srgbClr val="000000"/>
                </a:solidFill>
                <a:latin typeface="微软雅黑" panose="020B0503020204020204" charset="-122"/>
                <a:ea typeface="微软雅黑" panose="020B0503020204020204" charset="-122"/>
                <a:sym typeface="Avenir Roman"/>
              </a:rPr>
              <a:t>LIGHT</a:t>
            </a:r>
            <a:r>
              <a:rPr lang="zh-CN" altLang="en-US" sz="1200" b="1" dirty="0" smtClean="0">
                <a:solidFill>
                  <a:srgbClr val="000000"/>
                </a:solidFill>
                <a:latin typeface="微软雅黑" panose="020B0503020204020204" charset="-122"/>
                <a:ea typeface="微软雅黑" panose="020B0503020204020204" charset="-122"/>
                <a:sym typeface="Avenir Roman"/>
              </a:rPr>
              <a:t>光线</a:t>
            </a:r>
            <a:r>
              <a:rPr lang="en-US" altLang="zh-CN" sz="1200" b="1" dirty="0" smtClean="0">
                <a:solidFill>
                  <a:srgbClr val="000000"/>
                </a:solidFill>
                <a:latin typeface="微软雅黑" panose="020B0503020204020204" charset="-122"/>
                <a:ea typeface="微软雅黑" panose="020B0503020204020204" charset="-122"/>
                <a:sym typeface="Avenir Roman"/>
              </a:rPr>
              <a:t>·</a:t>
            </a:r>
            <a:r>
              <a:rPr lang="zh-CN" altLang="en-US" sz="1200" b="1" dirty="0" smtClean="0">
                <a:solidFill>
                  <a:srgbClr val="000000"/>
                </a:solidFill>
                <a:latin typeface="微软雅黑" panose="020B0503020204020204" charset="-122"/>
                <a:ea typeface="微软雅黑" panose="020B0503020204020204" charset="-122"/>
                <a:sym typeface="Avenir Roman"/>
              </a:rPr>
              <a:t>托特包</a:t>
            </a:r>
            <a:endParaRPr lang="en-US" altLang="zh-CN" sz="1200" b="1"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品牌</a:t>
            </a:r>
            <a:r>
              <a:rPr lang="zh-CN" altLang="en-US" sz="900" dirty="0">
                <a:solidFill>
                  <a:srgbClr val="000000"/>
                </a:solidFill>
                <a:latin typeface="微软雅黑" panose="020B0503020204020204" charset="-122"/>
                <a:ea typeface="微软雅黑" panose="020B0503020204020204" charset="-122"/>
                <a:sym typeface="Avenir Roman"/>
              </a:rPr>
              <a:t>：</a:t>
            </a:r>
            <a:r>
              <a:rPr lang="en-US" altLang="zh-CN" sz="900" dirty="0">
                <a:solidFill>
                  <a:srgbClr val="000000"/>
                </a:solidFill>
                <a:latin typeface="微软雅黑" panose="020B0503020204020204" charset="-122"/>
                <a:ea typeface="微软雅黑" panose="020B0503020204020204" charset="-122"/>
                <a:sym typeface="Avenir Roman"/>
              </a:rPr>
              <a:t>URBAN FOREST</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型号</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TL002</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材质</a:t>
            </a:r>
            <a:r>
              <a:rPr lang="zh-CN" altLang="en-US" sz="900" dirty="0" smtClean="0">
                <a:solidFill>
                  <a:srgbClr val="000000"/>
                </a:solidFill>
                <a:latin typeface="微软雅黑" panose="020B0503020204020204" charset="-122"/>
                <a:ea typeface="微软雅黑" panose="020B0503020204020204" charset="-122"/>
                <a:sym typeface="Avenir Roman"/>
              </a:rPr>
              <a:t>：触感皮膜防水料</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尺寸</a:t>
            </a:r>
            <a:r>
              <a:rPr lang="zh-CN" altLang="en-US" sz="900" dirty="0">
                <a:solidFill>
                  <a:srgbClr val="000000"/>
                </a:solidFill>
                <a:latin typeface="微软雅黑" panose="020B0503020204020204" charset="-122"/>
                <a:ea typeface="微软雅黑" panose="020B0503020204020204" charset="-122"/>
                <a:sym typeface="Avenir Roman"/>
              </a:rPr>
              <a:t>： </a:t>
            </a:r>
            <a:r>
              <a:rPr lang="en-US" altLang="zh-CN" sz="900" dirty="0" smtClean="0">
                <a:solidFill>
                  <a:srgbClr val="000000"/>
                </a:solidFill>
                <a:latin typeface="微软雅黑" panose="020B0503020204020204" charset="-122"/>
                <a:ea typeface="微软雅黑" panose="020B0503020204020204" charset="-122"/>
                <a:sym typeface="Avenir Roman"/>
              </a:rPr>
              <a:t>350</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80</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370mm</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风格</a:t>
            </a:r>
            <a:r>
              <a:rPr lang="zh-CN" altLang="en-US" sz="900" dirty="0">
                <a:solidFill>
                  <a:srgbClr val="000000"/>
                </a:solidFill>
                <a:latin typeface="微软雅黑" panose="020B0503020204020204" charset="-122"/>
                <a:ea typeface="微软雅黑" panose="020B0503020204020204" charset="-122"/>
                <a:sym typeface="Avenir Roman"/>
              </a:rPr>
              <a:t>：时尚 潮流  </a:t>
            </a:r>
            <a:r>
              <a:rPr lang="zh-CN" altLang="en-US" sz="900" dirty="0" smtClean="0">
                <a:solidFill>
                  <a:srgbClr val="000000"/>
                </a:solidFill>
                <a:latin typeface="微软雅黑" panose="020B0503020204020204" charset="-122"/>
                <a:ea typeface="微软雅黑" panose="020B0503020204020204" charset="-122"/>
                <a:sym typeface="Avenir Roman"/>
              </a:rPr>
              <a:t>商务</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装箱数</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20</a:t>
            </a:r>
            <a:r>
              <a:rPr lang="zh-CN" altLang="en-US" sz="900" dirty="0" smtClean="0">
                <a:solidFill>
                  <a:srgbClr val="000000"/>
                </a:solidFill>
                <a:latin typeface="微软雅黑" panose="020B0503020204020204" charset="-122"/>
                <a:ea typeface="微软雅黑" panose="020B0503020204020204" charset="-122"/>
                <a:sym typeface="Avenir Roman"/>
              </a:rPr>
              <a:t>个</a:t>
            </a:r>
            <a:r>
              <a:rPr lang="en-US" altLang="zh-CN" sz="900" dirty="0">
                <a:solidFill>
                  <a:srgbClr val="000000"/>
                </a:solidFill>
                <a:latin typeface="微软雅黑" panose="020B0503020204020204" charset="-122"/>
                <a:ea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sym typeface="Avenir Roman"/>
              </a:rPr>
              <a:t>箱</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颜色</a:t>
            </a:r>
            <a:r>
              <a:rPr lang="zh-CN" altLang="en-US" sz="900" dirty="0" smtClean="0">
                <a:solidFill>
                  <a:srgbClr val="000000"/>
                </a:solidFill>
                <a:latin typeface="微软雅黑" panose="020B0503020204020204" charset="-122"/>
                <a:ea typeface="微软雅黑" panose="020B0503020204020204" charset="-122"/>
                <a:sym typeface="Avenir Roman"/>
              </a:rPr>
              <a:t>：雾松绿</a:t>
            </a:r>
            <a:r>
              <a:rPr lang="en-US" altLang="zh-CN" sz="900" dirty="0" smtClean="0">
                <a:solidFill>
                  <a:srgbClr val="000000"/>
                </a:solidFill>
                <a:latin typeface="微软雅黑" panose="020B0503020204020204" charset="-122"/>
                <a:ea typeface="微软雅黑" panose="020B0503020204020204" charset="-122"/>
                <a:sym typeface="Avenir Roman"/>
              </a:rPr>
              <a:t>/</a:t>
            </a:r>
            <a:r>
              <a:rPr lang="zh-CN" altLang="en-US" sz="900" dirty="0" smtClean="0">
                <a:solidFill>
                  <a:srgbClr val="000000"/>
                </a:solidFill>
                <a:latin typeface="微软雅黑" panose="020B0503020204020204" charset="-122"/>
                <a:ea typeface="微软雅黑" panose="020B0503020204020204" charset="-122"/>
                <a:sym typeface="Avenir Roman"/>
              </a:rPr>
              <a:t>岩石灰</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包装盒：束口袋</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市场零售价</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428</a:t>
            </a:r>
            <a:r>
              <a:rPr lang="zh-CN" altLang="en-US" sz="900" dirty="0" smtClean="0">
                <a:solidFill>
                  <a:srgbClr val="000000"/>
                </a:solidFill>
                <a:latin typeface="微软雅黑" panose="020B0503020204020204" charset="-122"/>
                <a:ea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网络管控价：</a:t>
            </a:r>
            <a:r>
              <a:rPr lang="en-US" altLang="zh-CN" sz="900" dirty="0" smtClean="0">
                <a:solidFill>
                  <a:srgbClr val="000000"/>
                </a:solidFill>
                <a:latin typeface="微软雅黑" panose="020B0503020204020204" charset="-122"/>
                <a:ea typeface="微软雅黑" panose="020B0503020204020204" charset="-122"/>
                <a:sym typeface="Avenir Roman"/>
              </a:rPr>
              <a:t>388</a:t>
            </a:r>
            <a:r>
              <a:rPr lang="zh-CN" altLang="en-US" sz="900" dirty="0">
                <a:solidFill>
                  <a:srgbClr val="000000"/>
                </a:solidFill>
                <a:latin typeface="微软雅黑" panose="020B0503020204020204" charset="-122"/>
                <a:ea typeface="微软雅黑" panose="020B0503020204020204" charset="-122"/>
                <a:sym typeface="Avenir Roman"/>
              </a:rPr>
              <a:t>元 </a:t>
            </a:r>
            <a:endParaRPr lang="en-US" altLang="zh-CN" sz="900" dirty="0">
              <a:solidFill>
                <a:srgbClr val="3B0EFA"/>
              </a:solidFill>
              <a:latin typeface="微软雅黑" panose="020B0503020204020204" charset="-122"/>
              <a:ea typeface="微软雅黑" panose="020B0503020204020204" charset="-122"/>
              <a:sym typeface="+mn-ea"/>
            </a:endParaRPr>
          </a:p>
        </p:txBody>
      </p:sp>
      <p:pic>
        <p:nvPicPr>
          <p:cNvPr id="6" name="图片 5" descr="LT002-1-绿"/>
          <p:cNvPicPr>
            <a:picLocks noChangeAspect="1"/>
          </p:cNvPicPr>
          <p:nvPr/>
        </p:nvPicPr>
        <p:blipFill>
          <a:blip r:embed="rId1"/>
          <a:stretch>
            <a:fillRect/>
          </a:stretch>
        </p:blipFill>
        <p:spPr>
          <a:xfrm>
            <a:off x="0" y="365125"/>
            <a:ext cx="6363970" cy="3582035"/>
          </a:xfrm>
          <a:prstGeom prst="rect">
            <a:avLst/>
          </a:prstGeom>
        </p:spPr>
      </p:pic>
      <p:pic>
        <p:nvPicPr>
          <p:cNvPr id="11" name="图片 10"/>
          <p:cNvPicPr>
            <a:picLocks noChangeAspect="1"/>
          </p:cNvPicPr>
          <p:nvPr/>
        </p:nvPicPr>
        <p:blipFill>
          <a:blip r:embed="rId2"/>
          <a:stretch>
            <a:fillRect/>
          </a:stretch>
        </p:blipFill>
        <p:spPr>
          <a:xfrm>
            <a:off x="1220470" y="4237355"/>
            <a:ext cx="2551430" cy="1677670"/>
          </a:xfrm>
          <a:prstGeom prst="rect">
            <a:avLst/>
          </a:prstGeom>
        </p:spPr>
      </p:pic>
      <p:pic>
        <p:nvPicPr>
          <p:cNvPr id="13" name="图片 12"/>
          <p:cNvPicPr>
            <a:picLocks noChangeAspect="1"/>
          </p:cNvPicPr>
          <p:nvPr/>
        </p:nvPicPr>
        <p:blipFill>
          <a:blip r:embed="rId3"/>
          <a:stretch>
            <a:fillRect/>
          </a:stretch>
        </p:blipFill>
        <p:spPr>
          <a:xfrm>
            <a:off x="3641725" y="4237990"/>
            <a:ext cx="2729865" cy="1676400"/>
          </a:xfrm>
          <a:prstGeom prst="rect">
            <a:avLst/>
          </a:prstGeom>
        </p:spPr>
      </p:pic>
      <p:pic>
        <p:nvPicPr>
          <p:cNvPr id="15" name="图片 14"/>
          <p:cNvPicPr>
            <a:picLocks noChangeAspect="1"/>
          </p:cNvPicPr>
          <p:nvPr/>
        </p:nvPicPr>
        <p:blipFill>
          <a:blip r:embed="rId4"/>
          <a:stretch>
            <a:fillRect/>
          </a:stretch>
        </p:blipFill>
        <p:spPr>
          <a:xfrm>
            <a:off x="0" y="4237355"/>
            <a:ext cx="1206500" cy="1671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052310" y="4142740"/>
            <a:ext cx="4823460" cy="2399665"/>
          </a:xfrm>
          <a:prstGeom prst="rect">
            <a:avLst/>
          </a:prstGeom>
        </p:spPr>
        <p:txBody>
          <a:bodyPr wrap="square">
            <a:spAutoFit/>
          </a:bodyPr>
          <a:lstStyle/>
          <a:p>
            <a:pPr defTabSz="514350" hangingPunct="0">
              <a:lnSpc>
                <a:spcPct val="150000"/>
              </a:lnSpc>
            </a:pPr>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sym typeface="Avenir Roman"/>
            </a:endParaRPr>
          </a:p>
          <a:p>
            <a:pPr>
              <a:lnSpc>
                <a:spcPct val="200000"/>
              </a:lnSpc>
            </a:pPr>
            <a:r>
              <a:rPr lang="zh-CN" altLang="en-US" sz="900" b="1" dirty="0">
                <a:latin typeface="微软雅黑" panose="020B0503020204020204" charset="-122"/>
                <a:ea typeface="微软雅黑" panose="020B0503020204020204" charset="-122"/>
                <a:sym typeface="Avenir Roman"/>
              </a:rPr>
              <a:t>1</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独特设计，</a:t>
            </a:r>
            <a:r>
              <a:rPr lang="zh-CN" altLang="en-US" sz="900" dirty="0">
                <a:latin typeface="微软雅黑" panose="020B0503020204020204" charset="-122"/>
                <a:ea typeface="微软雅黑" panose="020B0503020204020204" charset="-122"/>
                <a:sym typeface="Avenir Roman"/>
              </a:rPr>
              <a:t>灵感源于光线，独特专利</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褶皱表面处理，纹路清晰如同万缕晨光透过</a:t>
            </a:r>
            <a:r>
              <a:rPr lang="zh-CN" altLang="en-US" sz="900" dirty="0">
                <a:latin typeface="微软雅黑" panose="020B0503020204020204" charset="-122"/>
                <a:ea typeface="微软雅黑" panose="020B0503020204020204" charset="-122"/>
                <a:sym typeface="Avenir Roman"/>
              </a:rPr>
              <a:t>重重叠叠的树叶散落下来。生活之美，艺术之美。</a:t>
            </a:r>
            <a:endParaRPr lang="en-US" altLang="zh-CN" sz="900" b="1" dirty="0">
              <a:latin typeface="微软雅黑" panose="020B0503020204020204" charset="-122"/>
              <a:ea typeface="微软雅黑" panose="020B0503020204020204" charset="-122"/>
              <a:sym typeface="Avenir Roman"/>
            </a:endParaRPr>
          </a:p>
          <a:p>
            <a:pPr>
              <a:lnSpc>
                <a:spcPct val="200000"/>
              </a:lnSpc>
            </a:pPr>
            <a:r>
              <a:rPr lang="en-US" altLang="zh-CN" sz="900" b="1" dirty="0">
                <a:latin typeface="微软雅黑" panose="020B0503020204020204" charset="-122"/>
                <a:ea typeface="微软雅黑" panose="020B0503020204020204" charset="-122"/>
                <a:sym typeface="Avenir Roman"/>
              </a:rPr>
              <a:t>2. </a:t>
            </a:r>
            <a:r>
              <a:rPr lang="zh-CN" altLang="en-US" sz="900" b="1" dirty="0">
                <a:latin typeface="微软雅黑" panose="020B0503020204020204" charset="-122"/>
                <a:ea typeface="微软雅黑" panose="020B0503020204020204" charset="-122"/>
                <a:sym typeface="Avenir Roman"/>
              </a:rPr>
              <a:t>简洁安静时尚商务风格，高度难度立体高级</a:t>
            </a:r>
            <a:r>
              <a:rPr lang="zh-CN" altLang="en-US" sz="900" b="1" spc="100" dirty="0">
                <a:solidFill>
                  <a:schemeClr val="tx1">
                    <a:lumMod val="85000"/>
                    <a:lumOff val="15000"/>
                  </a:schemeClr>
                </a:solidFill>
                <a:latin typeface="微软雅黑" panose="020B0503020204020204" charset="-122"/>
                <a:ea typeface="微软雅黑" panose="020B0503020204020204" charset="-122"/>
                <a:sym typeface="+mn-ea"/>
              </a:rPr>
              <a:t>褶皱工艺</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a:t>
            </a:r>
            <a:r>
              <a:rPr lang="en-US" altLang="zh-CN" sz="900" dirty="0">
                <a:latin typeface="微软雅黑" panose="020B0503020204020204" charset="-122"/>
                <a:ea typeface="微软雅黑" panose="020B0503020204020204" charset="-122"/>
                <a:sym typeface="Avenir Roman"/>
              </a:rPr>
              <a:t> </a:t>
            </a:r>
            <a:r>
              <a:rPr lang="zh-CN" altLang="en-US" sz="900" dirty="0">
                <a:latin typeface="微软雅黑" panose="020B0503020204020204" charset="-122"/>
                <a:ea typeface="微软雅黑" panose="020B0503020204020204" charset="-122"/>
                <a:sym typeface="Avenir Roman"/>
              </a:rPr>
              <a:t>光线裁剪和二次人工车缝不规则射线拼接，呈现痕立体光线似</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褶皱几何之美，</a:t>
            </a:r>
            <a:r>
              <a:rPr lang="zh-CN" altLang="en-US" sz="900" dirty="0">
                <a:latin typeface="微软雅黑" panose="020B0503020204020204" charset="-122"/>
                <a:ea typeface="微软雅黑" panose="020B0503020204020204" charset="-122"/>
                <a:sym typeface="Avenir Roman"/>
              </a:rPr>
              <a:t>呈现低调不言及它的高级感</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a:t>
            </a:r>
            <a:endParaRPr lang="en-US" altLang="zh-CN" sz="900" spc="100" dirty="0">
              <a:solidFill>
                <a:schemeClr val="tx1">
                  <a:lumMod val="85000"/>
                  <a:lumOff val="15000"/>
                </a:schemeClr>
              </a:solidFill>
              <a:latin typeface="微软雅黑" panose="020B0503020204020204" charset="-122"/>
              <a:ea typeface="微软雅黑" panose="020B0503020204020204" charset="-122"/>
              <a:sym typeface="+mn-ea"/>
            </a:endParaRPr>
          </a:p>
          <a:p>
            <a:pPr>
              <a:lnSpc>
                <a:spcPct val="200000"/>
              </a:lnSpc>
            </a:pPr>
            <a:r>
              <a:rPr lang="en-US" altLang="zh-CN" sz="900" b="1" spc="100" dirty="0">
                <a:solidFill>
                  <a:schemeClr val="tx1">
                    <a:lumMod val="85000"/>
                    <a:lumOff val="15000"/>
                  </a:schemeClr>
                </a:solidFill>
                <a:latin typeface="微软雅黑" panose="020B0503020204020204" charset="-122"/>
                <a:ea typeface="微软雅黑" panose="020B0503020204020204" charset="-122"/>
                <a:sym typeface="+mn-ea"/>
              </a:rPr>
              <a:t>3.</a:t>
            </a:r>
            <a:r>
              <a:rPr lang="zh-CN" altLang="en-US" sz="900" b="1" dirty="0">
                <a:latin typeface="微软雅黑" panose="020B0503020204020204" charset="-122"/>
                <a:ea typeface="微软雅黑" panose="020B0503020204020204" charset="-122"/>
                <a:sym typeface="Avenir Roman"/>
              </a:rPr>
              <a:t>防水耐脏易清洁</a:t>
            </a:r>
            <a:r>
              <a:rPr lang="zh-CN" altLang="en-US" sz="900" dirty="0">
                <a:latin typeface="微软雅黑" panose="020B0503020204020204" charset="-122"/>
                <a:ea typeface="微软雅黑" panose="020B0503020204020204" charset="-122"/>
                <a:sym typeface="Avenir Roman"/>
              </a:rPr>
              <a:t>，采用触感皮膜防水料，磨</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砂丝滑如肌肤般手感，防水耐脏易清洁</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，内外层双重防水安全贴心</a:t>
            </a:r>
            <a:r>
              <a:rPr lang="en-US" altLang="zh-CN" sz="900"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雾面</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雾松绿</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石岩灰低调</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奢华，质感</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高级</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a:t>
            </a:r>
            <a:endParaRPr lang="zh-CN" altLang="en-US" sz="900" spc="100" dirty="0">
              <a:solidFill>
                <a:schemeClr val="tx1">
                  <a:lumMod val="85000"/>
                  <a:lumOff val="15000"/>
                </a:schemeClr>
              </a:solidFill>
              <a:latin typeface="微软雅黑" panose="020B0503020204020204" charset="-122"/>
              <a:ea typeface="微软雅黑" panose="020B0503020204020204" charset="-122"/>
              <a:sym typeface="+mn-ea"/>
            </a:endParaRPr>
          </a:p>
          <a:p>
            <a:pPr defTabSz="514350" hangingPunct="0">
              <a:lnSpc>
                <a:spcPct val="150000"/>
              </a:lnSpc>
            </a:pPr>
            <a:r>
              <a:rPr lang="en-US" altLang="zh-CN" sz="900" b="1" dirty="0">
                <a:latin typeface="微软雅黑" panose="020B0503020204020204" charset="-122"/>
                <a:ea typeface="微软雅黑" panose="020B0503020204020204" charset="-122"/>
                <a:sym typeface="Avenir Roman"/>
              </a:rPr>
              <a:t>4.</a:t>
            </a:r>
            <a:r>
              <a:rPr lang="zh-CN" altLang="en-US" sz="900" b="1" dirty="0">
                <a:latin typeface="微软雅黑" panose="020B0503020204020204" charset="-122"/>
                <a:ea typeface="微软雅黑" panose="020B0503020204020204" charset="-122"/>
                <a:sym typeface="Avenir Roman"/>
              </a:rPr>
              <a:t> 经典结构，便携实用</a:t>
            </a:r>
            <a:r>
              <a:rPr lang="zh-CN" altLang="en-US" sz="900" dirty="0" smtClean="0">
                <a:latin typeface="微软雅黑" panose="020B0503020204020204" charset="-122"/>
                <a:ea typeface="微软雅黑" panose="020B0503020204020204" charset="-122"/>
                <a:sym typeface="Avenir Roman"/>
              </a:rPr>
              <a:t>：可手提，可斜挎，时尚大方轻便有型，商务旅行两不误，</a:t>
            </a:r>
            <a:r>
              <a:rPr lang="zh-CN" altLang="en-US" sz="900" dirty="0">
                <a:latin typeface="微软雅黑" panose="020B0503020204020204" charset="-122"/>
                <a:ea typeface="微软雅黑" panose="020B0503020204020204" charset="-122"/>
                <a:sym typeface="Avenir Roman"/>
              </a:rPr>
              <a:t>适合</a:t>
            </a:r>
            <a:r>
              <a:rPr lang="zh-CN" altLang="en-US" sz="900" b="1" dirty="0">
                <a:solidFill>
                  <a:srgbClr val="000000"/>
                </a:solidFill>
                <a:latin typeface="微软雅黑" panose="020B0503020204020204" charset="-122"/>
                <a:ea typeface="微软雅黑" panose="020B0503020204020204" charset="-122"/>
                <a:sym typeface="Avenir Roman"/>
              </a:rPr>
              <a:t>精致品味白领</a:t>
            </a:r>
            <a:r>
              <a:rPr lang="en-US" altLang="zh-CN" sz="900" b="1" dirty="0">
                <a:solidFill>
                  <a:srgbClr val="000000"/>
                </a:solidFill>
                <a:latin typeface="微软雅黑" panose="020B0503020204020204" charset="-122"/>
                <a:ea typeface="微软雅黑" panose="020B0503020204020204" charset="-122"/>
                <a:sym typeface="Avenir Roman"/>
              </a:rPr>
              <a:t>/</a:t>
            </a:r>
            <a:r>
              <a:rPr lang="zh-CN" altLang="en-US" sz="900" b="1" dirty="0">
                <a:solidFill>
                  <a:srgbClr val="000000"/>
                </a:solidFill>
                <a:latin typeface="微软雅黑" panose="020B0503020204020204" charset="-122"/>
                <a:ea typeface="微软雅黑" panose="020B0503020204020204" charset="-122"/>
                <a:sym typeface="Avenir Roman"/>
              </a:rPr>
              <a:t>商务人士。</a:t>
            </a:r>
            <a:endParaRPr lang="en-US" altLang="zh-CN" sz="900" dirty="0">
              <a:solidFill>
                <a:srgbClr val="000000"/>
              </a:solidFill>
              <a:latin typeface="微软雅黑" panose="020B0503020204020204" charset="-122"/>
              <a:ea typeface="微软雅黑" panose="020B0503020204020204" charset="-122"/>
              <a:sym typeface="Avenir Roman"/>
            </a:endParaRPr>
          </a:p>
        </p:txBody>
      </p:sp>
      <p:sp>
        <p:nvSpPr>
          <p:cNvPr id="10" name="文本框 9"/>
          <p:cNvSpPr txBox="1"/>
          <p:nvPr/>
        </p:nvSpPr>
        <p:spPr>
          <a:xfrm>
            <a:off x="7052310" y="2982595"/>
            <a:ext cx="4823460" cy="70548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r>
              <a:rPr lang="zh-CN" altLang="en-US" sz="800" b="1" dirty="0">
                <a:latin typeface="微软雅黑" panose="020B0503020204020204" charset="-122"/>
                <a:ea typeface="微软雅黑" panose="020B0503020204020204" charset="-122"/>
                <a:cs typeface="Times New Roman" panose="02020603050405020304" charset="0"/>
                <a:sym typeface="+mn-ea"/>
              </a:rPr>
              <a:t>设计故事</a:t>
            </a:r>
            <a:r>
              <a:rPr lang="zh-CN" altLang="en-US" sz="800" dirty="0">
                <a:latin typeface="微软雅黑" panose="020B0503020204020204" charset="-122"/>
                <a:ea typeface="微软雅黑" panose="020B0503020204020204" charset="-122"/>
                <a:cs typeface="Times New Roman" panose="02020603050405020304" charset="0"/>
                <a:sym typeface="+mn-ea"/>
              </a:rPr>
              <a:t>：</a:t>
            </a:r>
            <a:r>
              <a:rPr lang="zh-CN" altLang="en-US" sz="800" dirty="0">
                <a:latin typeface="微软雅黑" panose="020B0503020204020204" charset="-122"/>
                <a:ea typeface="微软雅黑" panose="020B0503020204020204" charset="-122"/>
                <a:sym typeface="Avenir Roman"/>
              </a:rPr>
              <a:t>灵感</a:t>
            </a:r>
            <a:r>
              <a:rPr lang="zh-CN" altLang="en-US" sz="800" dirty="0" smtClean="0">
                <a:latin typeface="微软雅黑" panose="020B0503020204020204" charset="-122"/>
                <a:ea typeface="微软雅黑" panose="020B0503020204020204" charset="-122"/>
                <a:sym typeface="Avenir Roman"/>
              </a:rPr>
              <a:t>源于在清晨的山间丛林漫步，万缕晨光透过重重叠叠的树叶散落下来，柔和温暖</a:t>
            </a:r>
            <a:r>
              <a:rPr lang="zh-CN" altLang="en-US" sz="800" dirty="0">
                <a:latin typeface="微软雅黑" panose="020B0503020204020204" charset="-122"/>
                <a:ea typeface="微软雅黑" panose="020B0503020204020204" charset="-122"/>
                <a:sym typeface="Avenir Roman"/>
              </a:rPr>
              <a:t>，</a:t>
            </a:r>
            <a:r>
              <a:rPr lang="zh-CN" altLang="en-US" sz="800" dirty="0" smtClean="0">
                <a:latin typeface="微软雅黑" panose="020B0503020204020204" charset="-122"/>
                <a:ea typeface="微软雅黑" panose="020B0503020204020204" charset="-122"/>
                <a:sym typeface="Avenir Roman"/>
              </a:rPr>
              <a:t>静谧畅意，时间</a:t>
            </a:r>
            <a:r>
              <a:rPr lang="zh-CN" altLang="en-US" sz="800" dirty="0">
                <a:latin typeface="微软雅黑" panose="020B0503020204020204" charset="-122"/>
                <a:ea typeface="微软雅黑" panose="020B0503020204020204" charset="-122"/>
                <a:sym typeface="Avenir Roman"/>
              </a:rPr>
              <a:t>仿佛</a:t>
            </a:r>
            <a:r>
              <a:rPr lang="zh-CN" altLang="en-US" sz="800" dirty="0" smtClean="0">
                <a:latin typeface="微软雅黑" panose="020B0503020204020204" charset="-122"/>
                <a:ea typeface="微软雅黑" panose="020B0503020204020204" charset="-122"/>
                <a:sym typeface="Avenir Roman"/>
              </a:rPr>
              <a:t>片刻间静止，令人</a:t>
            </a:r>
            <a:r>
              <a:rPr lang="zh-CN" altLang="en-US" sz="800" dirty="0" smtClean="0">
                <a:latin typeface="微软雅黑" panose="020B0503020204020204" charset="-122"/>
                <a:ea typeface="微软雅黑" panose="020B0503020204020204" charset="-122"/>
              </a:rPr>
              <a:t>心旷神怡</a:t>
            </a:r>
            <a:r>
              <a:rPr lang="zh-CN" altLang="en-US" sz="800" dirty="0" smtClean="0">
                <a:latin typeface="微软雅黑" panose="020B0503020204020204" charset="-122"/>
                <a:ea typeface="微软雅黑" panose="020B0503020204020204" charset="-122"/>
                <a:sym typeface="Avenir Roman"/>
              </a:rPr>
              <a:t>。</a:t>
            </a:r>
            <a:endParaRPr lang="en-US" altLang="zh-CN" sz="800" dirty="0" smtClean="0">
              <a:latin typeface="微软雅黑" panose="020B0503020204020204" charset="-122"/>
              <a:ea typeface="微软雅黑" panose="020B0503020204020204" charset="-122"/>
              <a:sym typeface="Avenir Roman"/>
            </a:endParaRPr>
          </a:p>
          <a:p>
            <a:endParaRPr lang="en-US" altLang="zh-CN" sz="800" dirty="0">
              <a:latin typeface="微软雅黑" panose="020B0503020204020204" charset="-122"/>
              <a:ea typeface="微软雅黑" panose="020B0503020204020204" charset="-122"/>
              <a:sym typeface="Avenir Roman"/>
            </a:endParaRPr>
          </a:p>
          <a:p>
            <a:r>
              <a:rPr lang="zh-CN" altLang="en-US" sz="800" dirty="0" smtClean="0">
                <a:latin typeface="微软雅黑" panose="020B0503020204020204" charset="-122"/>
                <a:ea typeface="微软雅黑" panose="020B0503020204020204" charset="-122"/>
                <a:sym typeface="Avenir Roman"/>
              </a:rPr>
              <a:t>设计师</a:t>
            </a:r>
            <a:r>
              <a:rPr lang="zh-CN" altLang="en-US" sz="800" dirty="0">
                <a:latin typeface="微软雅黑" panose="020B0503020204020204" charset="-122"/>
                <a:ea typeface="微软雅黑" panose="020B0503020204020204" charset="-122"/>
                <a:sym typeface="Avenir Roman"/>
              </a:rPr>
              <a:t>希冀人们在忙碌的都市</a:t>
            </a:r>
            <a:r>
              <a:rPr lang="zh-CN" altLang="en-US" sz="800" dirty="0" smtClean="0">
                <a:latin typeface="微软雅黑" panose="020B0503020204020204" charset="-122"/>
                <a:ea typeface="微软雅黑" panose="020B0503020204020204" charset="-122"/>
                <a:sym typeface="Avenir Roman"/>
              </a:rPr>
              <a:t>生活状态中，能抽离时间丛林漫步感受自然的万物的馈赠，万物平衡，平衡</a:t>
            </a:r>
            <a:r>
              <a:rPr lang="zh-CN" altLang="en-US" sz="800" dirty="0">
                <a:latin typeface="微软雅黑" panose="020B0503020204020204" charset="-122"/>
                <a:ea typeface="微软雅黑" panose="020B0503020204020204" charset="-122"/>
                <a:sym typeface="Avenir Roman"/>
              </a:rPr>
              <a:t>工作与生活的压力。</a:t>
            </a:r>
            <a:endParaRPr lang="en-US" altLang="zh-CN" sz="800" dirty="0">
              <a:latin typeface="微软雅黑" panose="020B0503020204020204" charset="-122"/>
              <a:ea typeface="微软雅黑" panose="020B0503020204020204" charset="-122"/>
              <a:cs typeface="Cambria" panose="02040503050406030204" charset="0"/>
              <a:sym typeface="+mn-ea"/>
            </a:endParaRPr>
          </a:p>
        </p:txBody>
      </p:sp>
      <p:sp>
        <p:nvSpPr>
          <p:cNvPr id="11" name="文本框 10"/>
          <p:cNvSpPr txBox="1"/>
          <p:nvPr/>
        </p:nvSpPr>
        <p:spPr>
          <a:xfrm>
            <a:off x="7052552" y="217331"/>
            <a:ext cx="4491292" cy="2445385"/>
          </a:xfrm>
          <a:prstGeom prst="rect">
            <a:avLst/>
          </a:prstGeom>
          <a:noFill/>
        </p:spPr>
        <p:txBody>
          <a:bodyPr wrap="square" rtlCol="0" anchor="t">
            <a:spAutoFit/>
          </a:bodyPr>
          <a:lstStyle/>
          <a:p>
            <a:pPr defTabSz="514350" hangingPunct="0">
              <a:lnSpc>
                <a:spcPct val="150000"/>
              </a:lnSpc>
            </a:pPr>
            <a:r>
              <a:rPr lang="zh-CN" altLang="en-US" sz="1200" b="1" dirty="0">
                <a:solidFill>
                  <a:srgbClr val="000000"/>
                </a:solidFill>
                <a:latin typeface="微软雅黑" panose="020B0503020204020204" charset="-122"/>
                <a:ea typeface="微软雅黑" panose="020B0503020204020204" charset="-122"/>
                <a:sym typeface="Avenir Roman"/>
              </a:rPr>
              <a:t>名称</a:t>
            </a:r>
            <a:r>
              <a:rPr lang="zh-CN" altLang="en-US" sz="1200" b="1" dirty="0" smtClean="0">
                <a:solidFill>
                  <a:srgbClr val="000000"/>
                </a:solidFill>
                <a:latin typeface="微软雅黑" panose="020B0503020204020204" charset="-122"/>
                <a:ea typeface="微软雅黑" panose="020B0503020204020204" charset="-122"/>
                <a:sym typeface="Avenir Roman"/>
              </a:rPr>
              <a:t>：</a:t>
            </a:r>
            <a:r>
              <a:rPr lang="en-US" altLang="zh-CN" sz="1200" b="1" dirty="0" smtClean="0">
                <a:solidFill>
                  <a:srgbClr val="000000"/>
                </a:solidFill>
                <a:latin typeface="微软雅黑" panose="020B0503020204020204" charset="-122"/>
                <a:ea typeface="微软雅黑" panose="020B0503020204020204" charset="-122"/>
                <a:sym typeface="Avenir Roman"/>
              </a:rPr>
              <a:t>LIGHT</a:t>
            </a:r>
            <a:r>
              <a:rPr lang="zh-CN" altLang="en-US" sz="1200" b="1" dirty="0" smtClean="0">
                <a:solidFill>
                  <a:srgbClr val="000000"/>
                </a:solidFill>
                <a:latin typeface="微软雅黑" panose="020B0503020204020204" charset="-122"/>
                <a:ea typeface="微软雅黑" panose="020B0503020204020204" charset="-122"/>
                <a:sym typeface="Avenir Roman"/>
              </a:rPr>
              <a:t>光线</a:t>
            </a:r>
            <a:r>
              <a:rPr lang="en-US" altLang="zh-CN" sz="1200" b="1" dirty="0" smtClean="0">
                <a:solidFill>
                  <a:srgbClr val="000000"/>
                </a:solidFill>
                <a:latin typeface="微软雅黑" panose="020B0503020204020204" charset="-122"/>
                <a:ea typeface="微软雅黑" panose="020B0503020204020204" charset="-122"/>
                <a:sym typeface="Avenir Roman"/>
              </a:rPr>
              <a:t>·</a:t>
            </a:r>
            <a:r>
              <a:rPr lang="zh-CN" altLang="en-US" sz="1200" b="1" dirty="0" smtClean="0">
                <a:solidFill>
                  <a:srgbClr val="000000"/>
                </a:solidFill>
                <a:latin typeface="微软雅黑" panose="020B0503020204020204" charset="-122"/>
                <a:ea typeface="微软雅黑" panose="020B0503020204020204" charset="-122"/>
                <a:sym typeface="Avenir Roman"/>
              </a:rPr>
              <a:t>旅行包</a:t>
            </a:r>
            <a:endParaRPr lang="en-US" altLang="zh-CN" sz="1200" b="1"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品牌</a:t>
            </a:r>
            <a:r>
              <a:rPr lang="zh-CN" altLang="en-US" sz="900" dirty="0">
                <a:solidFill>
                  <a:srgbClr val="000000"/>
                </a:solidFill>
                <a:latin typeface="微软雅黑" panose="020B0503020204020204" charset="-122"/>
                <a:ea typeface="微软雅黑" panose="020B0503020204020204" charset="-122"/>
                <a:sym typeface="Avenir Roman"/>
              </a:rPr>
              <a:t>：</a:t>
            </a:r>
            <a:r>
              <a:rPr lang="en-US" altLang="zh-CN" sz="900" dirty="0">
                <a:solidFill>
                  <a:srgbClr val="000000"/>
                </a:solidFill>
                <a:latin typeface="微软雅黑" panose="020B0503020204020204" charset="-122"/>
                <a:ea typeface="微软雅黑" panose="020B0503020204020204" charset="-122"/>
                <a:sym typeface="Avenir Roman"/>
              </a:rPr>
              <a:t>URBAN FOREST</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型号</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TL001</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材质</a:t>
            </a:r>
            <a:r>
              <a:rPr lang="zh-CN" altLang="en-US" sz="900" dirty="0" smtClean="0">
                <a:solidFill>
                  <a:srgbClr val="000000"/>
                </a:solidFill>
                <a:latin typeface="微软雅黑" panose="020B0503020204020204" charset="-122"/>
                <a:ea typeface="微软雅黑" panose="020B0503020204020204" charset="-122"/>
                <a:sym typeface="Avenir Roman"/>
              </a:rPr>
              <a:t>：触感皮膜防水料</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尺寸</a:t>
            </a:r>
            <a:r>
              <a:rPr lang="zh-CN" altLang="en-US" sz="900" dirty="0">
                <a:solidFill>
                  <a:srgbClr val="000000"/>
                </a:solidFill>
                <a:latin typeface="微软雅黑" panose="020B0503020204020204" charset="-122"/>
                <a:ea typeface="微软雅黑" panose="020B0503020204020204" charset="-122"/>
                <a:sym typeface="Avenir Roman"/>
              </a:rPr>
              <a:t>： </a:t>
            </a:r>
            <a:r>
              <a:rPr lang="en-US" altLang="zh-CN" sz="900" dirty="0" smtClean="0">
                <a:solidFill>
                  <a:srgbClr val="000000"/>
                </a:solidFill>
                <a:latin typeface="微软雅黑" panose="020B0503020204020204" charset="-122"/>
                <a:ea typeface="微软雅黑" panose="020B0503020204020204" charset="-122"/>
                <a:sym typeface="Avenir Roman"/>
              </a:rPr>
              <a:t>490</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190</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355mm</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风格</a:t>
            </a:r>
            <a:r>
              <a:rPr lang="zh-CN" altLang="en-US" sz="900" dirty="0">
                <a:solidFill>
                  <a:srgbClr val="000000"/>
                </a:solidFill>
                <a:latin typeface="微软雅黑" panose="020B0503020204020204" charset="-122"/>
                <a:ea typeface="微软雅黑" panose="020B0503020204020204" charset="-122"/>
                <a:sym typeface="Avenir Roman"/>
              </a:rPr>
              <a:t>：时尚 潮流  </a:t>
            </a:r>
            <a:r>
              <a:rPr lang="zh-CN" altLang="en-US" sz="900" dirty="0" smtClean="0">
                <a:solidFill>
                  <a:srgbClr val="000000"/>
                </a:solidFill>
                <a:latin typeface="微软雅黑" panose="020B0503020204020204" charset="-122"/>
                <a:ea typeface="微软雅黑" panose="020B0503020204020204" charset="-122"/>
                <a:sym typeface="Avenir Roman"/>
              </a:rPr>
              <a:t>商务</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装箱数</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15</a:t>
            </a:r>
            <a:r>
              <a:rPr lang="zh-CN" altLang="en-US" sz="900" dirty="0" smtClean="0">
                <a:solidFill>
                  <a:srgbClr val="000000"/>
                </a:solidFill>
                <a:latin typeface="微软雅黑" panose="020B0503020204020204" charset="-122"/>
                <a:ea typeface="微软雅黑" panose="020B0503020204020204" charset="-122"/>
                <a:sym typeface="Avenir Roman"/>
              </a:rPr>
              <a:t>个</a:t>
            </a:r>
            <a:r>
              <a:rPr lang="en-US" altLang="zh-CN" sz="900" dirty="0">
                <a:solidFill>
                  <a:srgbClr val="000000"/>
                </a:solidFill>
                <a:latin typeface="微软雅黑" panose="020B0503020204020204" charset="-122"/>
                <a:ea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sym typeface="Avenir Roman"/>
              </a:rPr>
              <a:t>箱</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颜色</a:t>
            </a:r>
            <a:r>
              <a:rPr lang="zh-CN" altLang="en-US" sz="900" dirty="0" smtClean="0">
                <a:solidFill>
                  <a:srgbClr val="000000"/>
                </a:solidFill>
                <a:latin typeface="微软雅黑" panose="020B0503020204020204" charset="-122"/>
                <a:ea typeface="微软雅黑" panose="020B0503020204020204" charset="-122"/>
                <a:sym typeface="Avenir Roman"/>
              </a:rPr>
              <a:t>：雾松绿</a:t>
            </a:r>
            <a:r>
              <a:rPr lang="en-US" altLang="zh-CN" sz="900" dirty="0" smtClean="0">
                <a:solidFill>
                  <a:srgbClr val="000000"/>
                </a:solidFill>
                <a:latin typeface="微软雅黑" panose="020B0503020204020204" charset="-122"/>
                <a:ea typeface="微软雅黑" panose="020B0503020204020204" charset="-122"/>
                <a:sym typeface="Avenir Roman"/>
              </a:rPr>
              <a:t>/</a:t>
            </a:r>
            <a:r>
              <a:rPr lang="zh-CN" altLang="en-US" sz="900" dirty="0" smtClean="0">
                <a:solidFill>
                  <a:srgbClr val="000000"/>
                </a:solidFill>
                <a:latin typeface="微软雅黑" panose="020B0503020204020204" charset="-122"/>
                <a:ea typeface="微软雅黑" panose="020B0503020204020204" charset="-122"/>
                <a:sym typeface="Avenir Roman"/>
              </a:rPr>
              <a:t>岩石灰</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包装盒：束口袋</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市场零售价</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628</a:t>
            </a:r>
            <a:r>
              <a:rPr lang="zh-CN" altLang="en-US" sz="900" dirty="0" smtClean="0">
                <a:solidFill>
                  <a:srgbClr val="000000"/>
                </a:solidFill>
                <a:latin typeface="微软雅黑" panose="020B0503020204020204" charset="-122"/>
                <a:ea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网络管控价</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558</a:t>
            </a:r>
            <a:r>
              <a:rPr lang="zh-CN" altLang="en-US" sz="900" dirty="0" smtClean="0">
                <a:solidFill>
                  <a:srgbClr val="000000"/>
                </a:solidFill>
                <a:latin typeface="微软雅黑" panose="020B0503020204020204" charset="-122"/>
                <a:ea typeface="微软雅黑" panose="020B0503020204020204" charset="-122"/>
                <a:sym typeface="Avenir Roman"/>
              </a:rPr>
              <a:t>元 </a:t>
            </a:r>
            <a:endParaRPr lang="en-US" altLang="zh-CN" sz="900" dirty="0">
              <a:solidFill>
                <a:srgbClr val="3B0EFA"/>
              </a:solidFill>
              <a:latin typeface="微软雅黑" panose="020B0503020204020204" charset="-122"/>
              <a:ea typeface="微软雅黑" panose="020B0503020204020204" charset="-122"/>
              <a:sym typeface="+mn-ea"/>
            </a:endParaRPr>
          </a:p>
        </p:txBody>
      </p:sp>
      <p:pic>
        <p:nvPicPr>
          <p:cNvPr id="2" name="图片 1" descr="微信图片_20191106001225"/>
          <p:cNvPicPr>
            <a:picLocks noChangeAspect="1"/>
          </p:cNvPicPr>
          <p:nvPr/>
        </p:nvPicPr>
        <p:blipFill>
          <a:blip r:embed="rId1"/>
          <a:stretch>
            <a:fillRect/>
          </a:stretch>
        </p:blipFill>
        <p:spPr>
          <a:xfrm>
            <a:off x="-1905" y="277495"/>
            <a:ext cx="6303645" cy="4155440"/>
          </a:xfrm>
          <a:prstGeom prst="rect">
            <a:avLst/>
          </a:prstGeom>
        </p:spPr>
      </p:pic>
      <p:pic>
        <p:nvPicPr>
          <p:cNvPr id="7" name="图片 6"/>
          <p:cNvPicPr>
            <a:picLocks noChangeAspect="1"/>
          </p:cNvPicPr>
          <p:nvPr/>
        </p:nvPicPr>
        <p:blipFill>
          <a:blip r:embed="rId2"/>
          <a:stretch>
            <a:fillRect/>
          </a:stretch>
        </p:blipFill>
        <p:spPr>
          <a:xfrm>
            <a:off x="0" y="4528820"/>
            <a:ext cx="2094230" cy="1418590"/>
          </a:xfrm>
          <a:prstGeom prst="rect">
            <a:avLst/>
          </a:prstGeom>
        </p:spPr>
      </p:pic>
      <p:pic>
        <p:nvPicPr>
          <p:cNvPr id="4" name="内容占位符 3" descr="2"/>
          <p:cNvPicPr>
            <a:picLocks noChangeAspect="1"/>
          </p:cNvPicPr>
          <p:nvPr>
            <p:ph idx="1"/>
          </p:nvPr>
        </p:nvPicPr>
        <p:blipFill>
          <a:blip r:embed="rId3"/>
          <a:srcRect/>
          <a:stretch>
            <a:fillRect/>
          </a:stretch>
        </p:blipFill>
        <p:spPr>
          <a:xfrm>
            <a:off x="4138295" y="4528820"/>
            <a:ext cx="2162810" cy="1419225"/>
          </a:xfrm>
          <a:prstGeom prst="rect">
            <a:avLst/>
          </a:prstGeom>
        </p:spPr>
      </p:pic>
      <p:pic>
        <p:nvPicPr>
          <p:cNvPr id="12" name="图片 11" descr="3"/>
          <p:cNvPicPr>
            <a:picLocks noChangeAspect="1"/>
          </p:cNvPicPr>
          <p:nvPr/>
        </p:nvPicPr>
        <p:blipFill>
          <a:blip r:embed="rId4"/>
          <a:srcRect/>
          <a:stretch>
            <a:fillRect/>
          </a:stretch>
        </p:blipFill>
        <p:spPr>
          <a:xfrm>
            <a:off x="2106295" y="4527550"/>
            <a:ext cx="2022475" cy="14198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标题"/>
          <p:cNvSpPr txBox="1">
            <a:spLocks noGrp="1"/>
          </p:cNvSpPr>
          <p:nvPr>
            <p:ph type="ctrTitle"/>
          </p:nvPr>
        </p:nvSpPr>
        <p:spPr>
          <a:xfrm>
            <a:off x="1524000" y="1122362"/>
            <a:ext cx="9144000" cy="2387601"/>
          </a:xfrm>
          <a:prstGeom prst="rect">
            <a:avLst/>
          </a:prstGeom>
        </p:spPr>
        <p:txBody>
          <a:bodyPr/>
          <a:lstStyle/>
          <a:p/>
        </p:txBody>
      </p:sp>
      <p:sp>
        <p:nvSpPr>
          <p:cNvPr id="121" name="正文"/>
          <p:cNvSpPr txBox="1">
            <a:spLocks noGrp="1"/>
          </p:cNvSpPr>
          <p:nvPr>
            <p:ph type="subTitle" sz="quarter" idx="1"/>
          </p:nvPr>
        </p:nvSpPr>
        <p:spPr>
          <a:xfrm>
            <a:off x="1524000" y="3602037"/>
            <a:ext cx="9144000" cy="1655768"/>
          </a:xfrm>
          <a:prstGeom prst="rect">
            <a:avLst/>
          </a:prstGeom>
        </p:spPr>
        <p:txBody>
          <a:bodyPr/>
          <a:lstStyle/>
          <a:p/>
        </p:txBody>
      </p:sp>
      <p:pic>
        <p:nvPicPr>
          <p:cNvPr id="122" name="甲虫包 PPT改大字 -03.jpg" descr="甲虫包 PPT改大字 -03.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标题"/>
          <p:cNvSpPr txBox="1">
            <a:spLocks noGrp="1"/>
          </p:cNvSpPr>
          <p:nvPr>
            <p:ph type="ctrTitle"/>
          </p:nvPr>
        </p:nvSpPr>
        <p:spPr>
          <a:xfrm>
            <a:off x="1524000" y="1122362"/>
            <a:ext cx="9144000" cy="2387601"/>
          </a:xfrm>
          <a:prstGeom prst="rect">
            <a:avLst/>
          </a:prstGeom>
        </p:spPr>
        <p:txBody>
          <a:bodyPr/>
          <a:lstStyle/>
          <a:p/>
        </p:txBody>
      </p:sp>
      <p:sp>
        <p:nvSpPr>
          <p:cNvPr id="125" name="正文"/>
          <p:cNvSpPr txBox="1">
            <a:spLocks noGrp="1"/>
          </p:cNvSpPr>
          <p:nvPr>
            <p:ph type="subTitle" sz="quarter" idx="1"/>
          </p:nvPr>
        </p:nvSpPr>
        <p:spPr>
          <a:xfrm>
            <a:off x="1524000" y="3602037"/>
            <a:ext cx="9144000" cy="1655768"/>
          </a:xfrm>
          <a:prstGeom prst="rect">
            <a:avLst/>
          </a:prstGeom>
        </p:spPr>
        <p:txBody>
          <a:bodyPr/>
          <a:lstStyle/>
          <a:p/>
        </p:txBody>
      </p:sp>
      <p:pic>
        <p:nvPicPr>
          <p:cNvPr id="126" name="甲虫包 PPT改大字 -04.jpg" descr="甲虫包 PPT改大字 -04.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标题"/>
          <p:cNvSpPr txBox="1">
            <a:spLocks noGrp="1"/>
          </p:cNvSpPr>
          <p:nvPr>
            <p:ph type="ctrTitle"/>
          </p:nvPr>
        </p:nvSpPr>
        <p:spPr>
          <a:xfrm>
            <a:off x="1524000" y="1122362"/>
            <a:ext cx="9144000" cy="2387601"/>
          </a:xfrm>
          <a:prstGeom prst="rect">
            <a:avLst/>
          </a:prstGeom>
        </p:spPr>
        <p:txBody>
          <a:bodyPr/>
          <a:lstStyle/>
          <a:p/>
        </p:txBody>
      </p:sp>
      <p:sp>
        <p:nvSpPr>
          <p:cNvPr id="129" name="正文"/>
          <p:cNvSpPr txBox="1">
            <a:spLocks noGrp="1"/>
          </p:cNvSpPr>
          <p:nvPr>
            <p:ph type="subTitle" sz="quarter" idx="1"/>
          </p:nvPr>
        </p:nvSpPr>
        <p:spPr>
          <a:xfrm>
            <a:off x="1524000" y="3602037"/>
            <a:ext cx="9144000" cy="1655768"/>
          </a:xfrm>
          <a:prstGeom prst="rect">
            <a:avLst/>
          </a:prstGeom>
        </p:spPr>
        <p:txBody>
          <a:bodyPr/>
          <a:lstStyle/>
          <a:p/>
        </p:txBody>
      </p:sp>
      <p:pic>
        <p:nvPicPr>
          <p:cNvPr id="130" name="甲虫包 PPT改大字 -05.jpg" descr="甲虫包 PPT改大字 -05.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133"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134" name="甲虫包 PPT改大字 -06.jpg" descr="甲虫包 PPT改大字 -06.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145"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146" name="甲虫包 PPT改大字 -09.jpg" descr="甲虫包 PPT改大字 -09.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232" name="幻灯片副标题"/>
          <p:cNvSpPr txBox="1"/>
          <p:nvPr>
            <p:ph type="body" sz="quarter" idx="1"/>
          </p:nvPr>
        </p:nvSpPr>
        <p:spPr>
          <a:xfrm>
            <a:off x="603250" y="1186480"/>
            <a:ext cx="10985500" cy="467390"/>
          </a:xfrm>
          <a:prstGeom prst="rect">
            <a:avLst/>
          </a:prstGeom>
        </p:spPr>
        <p:txBody>
          <a:bodyPr/>
          <a:lstStyle/>
          <a:p/>
        </p:txBody>
      </p:sp>
      <p:sp>
        <p:nvSpPr>
          <p:cNvPr id="233" name="幻灯片项目符号文本"/>
          <p:cNvSpPr txBox="1"/>
          <p:nvPr>
            <p:ph type="body" idx="13"/>
          </p:nvPr>
        </p:nvSpPr>
        <p:spPr>
          <a:prstGeom prst="rect">
            <a:avLst/>
          </a:prstGeom>
        </p:spPr>
        <p:txBody>
          <a:bodyPr/>
          <a:lstStyle/>
          <a:p/>
        </p:txBody>
      </p:sp>
      <p:pic>
        <p:nvPicPr>
          <p:cNvPr id="234" name="树充气颈枕-17.jpg" descr="树充气颈枕-17.jpg"/>
          <p:cNvPicPr>
            <a:picLocks noChangeAspect="1"/>
          </p:cNvPicPr>
          <p:nvPr/>
        </p:nvPicPr>
        <p:blipFill>
          <a:blip r:embed="rId1"/>
          <a:stretch>
            <a:fillRect/>
          </a:stretch>
        </p:blipFill>
        <p:spPr>
          <a:xfrm>
            <a:off x="3175" y="0"/>
            <a:ext cx="12185650" cy="6858000"/>
          </a:xfrm>
          <a:prstGeom prst="rect">
            <a:avLst/>
          </a:prstGeom>
          <a:ln w="12700">
            <a:miter lim="400000"/>
            <a:headEnd/>
            <a:tailEnd/>
          </a:ln>
        </p:spPr>
      </p:pic>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149"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150" name="甲虫包 PPT改大字 -10.jpg" descr="甲虫包 PPT改大字 -10.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153"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154" name="甲虫包 PPT改大字 -22.jpg" descr="甲虫包 PPT改大字 -22.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157"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158" name="甲虫包 PPT改大字 -11.jpg" descr="甲虫包 PPT改大字 -11.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161"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162" name="甲虫包 PPT改大字 -12.jpg" descr="甲虫包 PPT改大字 -12.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165"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166" name="甲虫包 PPT改大字 -13.jpg" descr="甲虫包 PPT改大字 -13.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169"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170" name="甲虫包 PPT改大字 -14.jpg" descr="甲虫包 PPT改大字 -14.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173"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174" name="甲虫包 PPT改大字 -15.jpg" descr="甲虫包 PPT改大字 -15.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189"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190" name="甲虫包 PPT改大字 -18.jpg" descr="甲虫包 PPT改大字 -18.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221"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222" name="甲虫包 PPT改大字 -28.jpg" descr="甲虫包 PPT改大字 -28.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stretch>
            <a:fillRect/>
          </a:stretch>
        </p:blipFill>
        <p:spPr>
          <a:xfrm>
            <a:off x="0" y="-142613"/>
            <a:ext cx="12192000" cy="7287237"/>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237" name="幻灯片副标题"/>
          <p:cNvSpPr txBox="1"/>
          <p:nvPr>
            <p:ph type="body" sz="quarter" idx="1"/>
          </p:nvPr>
        </p:nvSpPr>
        <p:spPr>
          <a:xfrm>
            <a:off x="603250" y="1186480"/>
            <a:ext cx="10985500" cy="467390"/>
          </a:xfrm>
          <a:prstGeom prst="rect">
            <a:avLst/>
          </a:prstGeom>
        </p:spPr>
        <p:txBody>
          <a:bodyPr/>
          <a:lstStyle/>
          <a:p/>
        </p:txBody>
      </p:sp>
      <p:sp>
        <p:nvSpPr>
          <p:cNvPr id="238" name="幻灯片项目符号文本"/>
          <p:cNvSpPr txBox="1"/>
          <p:nvPr>
            <p:ph type="body" idx="13"/>
          </p:nvPr>
        </p:nvSpPr>
        <p:spPr>
          <a:prstGeom prst="rect">
            <a:avLst/>
          </a:prstGeom>
        </p:spPr>
        <p:txBody>
          <a:bodyPr/>
          <a:lstStyle/>
          <a:p/>
        </p:txBody>
      </p:sp>
      <p:pic>
        <p:nvPicPr>
          <p:cNvPr id="239" name="树充气颈枕-18.jpg" descr="树充气颈枕-18.jpg"/>
          <p:cNvPicPr>
            <a:picLocks noChangeAspect="1"/>
          </p:cNvPicPr>
          <p:nvPr/>
        </p:nvPicPr>
        <p:blipFill>
          <a:blip r:embed="rId1"/>
          <a:stretch>
            <a:fillRect/>
          </a:stretch>
        </p:blipFill>
        <p:spPr>
          <a:xfrm>
            <a:off x="3175" y="0"/>
            <a:ext cx="12185650" cy="6858000"/>
          </a:xfrm>
          <a:prstGeom prst="rect">
            <a:avLst/>
          </a:prstGeom>
          <a:ln w="12700">
            <a:miter lim="400000"/>
            <a:headEnd/>
            <a:tailEnd/>
          </a:ln>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297"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298" name="甲虫包 PPT -47.jpg" descr="甲虫包 PPT -47.jpg"/>
          <p:cNvPicPr>
            <a:picLocks noChangeAspect="1"/>
          </p:cNvPicPr>
          <p:nvPr/>
        </p:nvPicPr>
        <p:blipFill>
          <a:blip r:embed="rId1"/>
          <a:stretch>
            <a:fillRect/>
          </a:stretch>
        </p:blipFill>
        <p:spPr>
          <a:xfrm>
            <a:off x="2467" y="0"/>
            <a:ext cx="12187067" cy="6858000"/>
          </a:xfrm>
          <a:prstGeom prst="rect">
            <a:avLst/>
          </a:prstGeom>
          <a:ln w="12700">
            <a:miter lim="4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267" name="正文"/>
          <p:cNvSpPr txBox="1">
            <a:spLocks noGrp="1"/>
          </p:cNvSpPr>
          <p:nvPr>
            <p:ph type="subTitle" sz="quarter" idx="1"/>
          </p:nvPr>
        </p:nvSpPr>
        <p:spPr>
          <a:xfrm>
            <a:off x="1524000" y="3602037"/>
            <a:ext cx="9144000" cy="1655766"/>
          </a:xfrm>
          <a:prstGeom prst="rect">
            <a:avLst/>
          </a:prstGeom>
        </p:spPr>
        <p:txBody>
          <a:bodyPr/>
          <a:lstStyle/>
          <a:p>
            <a:endParaRPr dirty="0"/>
          </a:p>
        </p:txBody>
      </p:sp>
      <p:pic>
        <p:nvPicPr>
          <p:cNvPr id="268" name="41-.png" descr="41-.png"/>
          <p:cNvPicPr>
            <a:picLocks noChangeAspect="1"/>
          </p:cNvPicPr>
          <p:nvPr/>
        </p:nvPicPr>
        <p:blipFill>
          <a:blip r:embed="rId1"/>
          <a:stretch>
            <a:fillRect/>
          </a:stretch>
        </p:blipFill>
        <p:spPr>
          <a:xfrm>
            <a:off x="0" y="8360"/>
            <a:ext cx="12192001" cy="6841281"/>
          </a:xfrm>
          <a:prstGeom prst="rect">
            <a:avLst/>
          </a:prstGeom>
          <a:ln w="12700">
            <a:miter lim="4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283" name="正文"/>
          <p:cNvSpPr txBox="1">
            <a:spLocks noGrp="1"/>
          </p:cNvSpPr>
          <p:nvPr>
            <p:ph type="subTitle" sz="quarter" idx="1"/>
          </p:nvPr>
        </p:nvSpPr>
        <p:spPr>
          <a:xfrm>
            <a:off x="1524000" y="3602037"/>
            <a:ext cx="9144000" cy="1655766"/>
          </a:xfrm>
          <a:prstGeom prst="rect">
            <a:avLst/>
          </a:prstGeom>
        </p:spPr>
        <p:txBody>
          <a:bodyPr/>
          <a:lstStyle/>
          <a:p>
            <a:endParaRPr dirty="0"/>
          </a:p>
        </p:txBody>
      </p:sp>
      <p:pic>
        <p:nvPicPr>
          <p:cNvPr id="284" name="海报8 LOGO.JPG" descr="海报8 LOGO.JPG"/>
          <p:cNvPicPr>
            <a:picLocks noChangeAspect="1"/>
          </p:cNvPicPr>
          <p:nvPr/>
        </p:nvPicPr>
        <p:blipFill>
          <a:blip r:embed="rId1"/>
          <a:stretch>
            <a:fillRect/>
          </a:stretch>
        </p:blipFill>
        <p:spPr>
          <a:xfrm>
            <a:off x="-12237" y="-237067"/>
            <a:ext cx="12216474" cy="7635297"/>
          </a:xfrm>
          <a:prstGeom prst="rect">
            <a:avLst/>
          </a:prstGeom>
          <a:ln w="12700">
            <a:miter lim="4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307" name="正文"/>
          <p:cNvSpPr txBox="1">
            <a:spLocks noGrp="1"/>
          </p:cNvSpPr>
          <p:nvPr>
            <p:ph type="subTitle" sz="quarter" idx="1"/>
          </p:nvPr>
        </p:nvSpPr>
        <p:spPr>
          <a:xfrm>
            <a:off x="1524000" y="3602037"/>
            <a:ext cx="9144000" cy="1655766"/>
          </a:xfrm>
          <a:prstGeom prst="rect">
            <a:avLst/>
          </a:prstGeom>
        </p:spPr>
        <p:txBody>
          <a:bodyPr/>
          <a:lstStyle/>
          <a:p>
            <a:endParaRPr dirty="0"/>
          </a:p>
        </p:txBody>
      </p:sp>
      <p:pic>
        <p:nvPicPr>
          <p:cNvPr id="308" name="海报4 LOGO.jpg" descr="海报4 LOGO.jpg"/>
          <p:cNvPicPr>
            <a:picLocks noChangeAspect="1"/>
          </p:cNvPicPr>
          <p:nvPr/>
        </p:nvPicPr>
        <p:blipFill>
          <a:blip r:embed="rId1"/>
          <a:stretch>
            <a:fillRect/>
          </a:stretch>
        </p:blipFill>
        <p:spPr>
          <a:xfrm>
            <a:off x="-30428" y="-783101"/>
            <a:ext cx="12252856" cy="7658035"/>
          </a:xfrm>
          <a:prstGeom prst="rect">
            <a:avLst/>
          </a:prstGeom>
          <a:ln w="12700">
            <a:miter lim="4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289"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290" name="甲虫包 PPT -45.jpg" descr="甲虫包 PPT -45.jpg"/>
          <p:cNvPicPr>
            <a:picLocks noChangeAspect="1"/>
          </p:cNvPicPr>
          <p:nvPr/>
        </p:nvPicPr>
        <p:blipFill>
          <a:blip r:embed="rId1"/>
          <a:stretch>
            <a:fillRect/>
          </a:stretch>
        </p:blipFill>
        <p:spPr>
          <a:xfrm>
            <a:off x="2467" y="0"/>
            <a:ext cx="12187067" cy="6858000"/>
          </a:xfrm>
          <a:prstGeom prst="rect">
            <a:avLst/>
          </a:prstGeom>
          <a:ln w="12700">
            <a:miter lim="4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标题"/>
          <p:cNvSpPr txBox="1">
            <a:spLocks noGrp="1"/>
          </p:cNvSpPr>
          <p:nvPr>
            <p:ph type="ctrTitle"/>
          </p:nvPr>
        </p:nvSpPr>
        <p:spPr>
          <a:xfrm>
            <a:off x="1524000" y="1122362"/>
            <a:ext cx="9144000" cy="2387601"/>
          </a:xfrm>
          <a:prstGeom prst="rect">
            <a:avLst/>
          </a:prstGeom>
        </p:spPr>
        <p:txBody>
          <a:bodyPr/>
          <a:lstStyle/>
          <a:p>
            <a:endParaRPr dirty="0"/>
          </a:p>
        </p:txBody>
      </p:sp>
      <p:sp>
        <p:nvSpPr>
          <p:cNvPr id="277" name="正文"/>
          <p:cNvSpPr txBox="1">
            <a:spLocks noGrp="1"/>
          </p:cNvSpPr>
          <p:nvPr>
            <p:ph type="subTitle" sz="quarter" idx="1"/>
          </p:nvPr>
        </p:nvSpPr>
        <p:spPr>
          <a:xfrm>
            <a:off x="1524000" y="3602037"/>
            <a:ext cx="9144000" cy="1655768"/>
          </a:xfrm>
          <a:prstGeom prst="rect">
            <a:avLst/>
          </a:prstGeom>
        </p:spPr>
        <p:txBody>
          <a:bodyPr/>
          <a:lstStyle/>
          <a:p>
            <a:endParaRPr dirty="0"/>
          </a:p>
        </p:txBody>
      </p:sp>
      <p:pic>
        <p:nvPicPr>
          <p:cNvPr id="278" name="甲虫包 PPT改大字 -42.jpg" descr="甲虫包 PPT改大字 -42.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068797" y="126077"/>
            <a:ext cx="4491292" cy="2353310"/>
          </a:xfrm>
          <a:prstGeom prst="rect">
            <a:avLst/>
          </a:prstGeom>
          <a:noFill/>
        </p:spPr>
        <p:txBody>
          <a:bodyPr wrap="square" rtlCol="0" anchor="t">
            <a:spAutoFit/>
          </a:bodyPr>
          <a:lstStyle/>
          <a:p>
            <a:pPr defTabSz="514350" hangingPunct="0">
              <a:lnSpc>
                <a:spcPct val="150000"/>
              </a:lnSpc>
            </a:pPr>
            <a:r>
              <a:rPr lang="zh-CN" altLang="en-US"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名称：</a:t>
            </a:r>
            <a:r>
              <a:rPr lang="en-US" altLang="zh-CN"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BEATLE</a:t>
            </a:r>
            <a:r>
              <a:rPr lang="zh-CN" altLang="en-US"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甲虫 </a:t>
            </a:r>
            <a:r>
              <a:rPr lang="en-US" altLang="zh-CN"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扩容双肩包</a:t>
            </a:r>
            <a:r>
              <a:rPr lang="en-US" altLang="zh-CN"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小号</a:t>
            </a:r>
            <a:r>
              <a:rPr lang="en-US" altLang="zh-CN"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S</a:t>
            </a:r>
            <a:endParaRPr lang="en-US" altLang="zh-CN" sz="1000" b="1"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品牌：</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URBAN FOREST</a:t>
            </a:r>
            <a:endPar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型号：</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VC001/VC002</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材质：牛津布，制服呢</a:t>
            </a:r>
            <a:endPar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尺寸： 小号 </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H370 W250  D180mm</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扩容前  </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D220mm </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扩容后</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容量：扩容前</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16L –</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扩容后</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20L</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风格：时尚 潮流  通勤 休闲</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装箱数：</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20</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个</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箱</a:t>
            </a:r>
            <a:endPar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颜色：酒红</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暗夜黑</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橄榄绿</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霜灰</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火烈鸟粉</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柠檬黄</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电光蓝</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海军蓝</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象牙白</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包装盒：自封袋</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市场零售价：</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368</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网络管控价：</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338</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元 </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sp>
        <p:nvSpPr>
          <p:cNvPr id="25" name="文本框 24"/>
          <p:cNvSpPr txBox="1"/>
          <p:nvPr/>
        </p:nvSpPr>
        <p:spPr>
          <a:xfrm>
            <a:off x="7148195" y="2791460"/>
            <a:ext cx="4723130" cy="70548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r>
              <a:rPr lang="zh-CN" altLang="en-US" sz="800" b="1" dirty="0">
                <a:latin typeface="微软雅黑" panose="020B0503020204020204" charset="-122"/>
                <a:ea typeface="微软雅黑" panose="020B0503020204020204" charset="-122"/>
                <a:cs typeface="微软雅黑" panose="020B0503020204020204" charset="-122"/>
                <a:sym typeface="+mn-ea"/>
              </a:rPr>
              <a:t>设计故事</a:t>
            </a:r>
            <a:r>
              <a:rPr lang="zh-CN" altLang="en-US" sz="800" dirty="0">
                <a:latin typeface="微软雅黑" panose="020B0503020204020204" charset="-122"/>
                <a:ea typeface="微软雅黑" panose="020B0503020204020204" charset="-122"/>
                <a:cs typeface="微软雅黑" panose="020B0503020204020204" charset="-122"/>
                <a:sym typeface="+mn-ea"/>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灵感源于自然界的甲壳虫。为旅行家</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生活家</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白领</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设计师们而设计，为内心纯真对生活充满热爱，追求时尚潮流对世界充满好奇心的人士而设计，此包容量可大可小，风格随量变而变。</a:t>
            </a:r>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a:p>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a:p>
            <a:r>
              <a:rPr lang="zh-CN" altLang="en-US" sz="800" dirty="0">
                <a:latin typeface="微软雅黑" panose="020B0503020204020204" charset="-122"/>
                <a:ea typeface="微软雅黑" panose="020B0503020204020204" charset="-122"/>
                <a:cs typeface="微软雅黑" panose="020B0503020204020204" charset="-122"/>
                <a:sym typeface="Avenir Roman"/>
              </a:rPr>
              <a:t>以包喻人，设计师希冀人们在忙碌的都市生活中，可以适时卸去所谓地成熟</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高雅</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正经</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完美面具负担，轻松做更好的自己，平衡工作与生活的压力。</a:t>
            </a:r>
            <a:endParaRPr lang="en-US" altLang="zh-CN" sz="800" dirty="0">
              <a:latin typeface="微软雅黑" panose="020B0503020204020204" charset="-122"/>
              <a:ea typeface="微软雅黑" panose="020B0503020204020204" charset="-122"/>
              <a:cs typeface="微软雅黑" panose="020B0503020204020204" charset="-122"/>
              <a:sym typeface="+mn-ea"/>
            </a:endParaRPr>
          </a:p>
        </p:txBody>
      </p:sp>
      <p:sp>
        <p:nvSpPr>
          <p:cNvPr id="26" name="文本框 25"/>
          <p:cNvSpPr txBox="1"/>
          <p:nvPr/>
        </p:nvSpPr>
        <p:spPr>
          <a:xfrm>
            <a:off x="7148195" y="3747135"/>
            <a:ext cx="4930140" cy="26981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cs typeface="微软雅黑" panose="020B0503020204020204" charset="-122"/>
                <a:sym typeface="Avenir Roman"/>
              </a:rPr>
              <a:t>商品描述：</a:t>
            </a:r>
            <a:endParaRPr kumimoji="0" lang="zh-CN" altLang="en-US" sz="9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zh-CN" altLang="en-US" sz="800" dirty="0">
                <a:latin typeface="微软雅黑" panose="020B0503020204020204" charset="-122"/>
                <a:ea typeface="微软雅黑" panose="020B0503020204020204" charset="-122"/>
                <a:cs typeface="微软雅黑" panose="020B0503020204020204" charset="-122"/>
                <a:sym typeface="Avenir Roman"/>
              </a:rPr>
              <a:t>1</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独特设计，可变量多风格。</a:t>
            </a:r>
            <a:r>
              <a:rPr lang="zh-CN" altLang="en-US" sz="800" dirty="0">
                <a:latin typeface="微软雅黑" panose="020B0503020204020204" charset="-122"/>
                <a:ea typeface="微软雅黑" panose="020B0503020204020204" charset="-122"/>
                <a:cs typeface="微软雅黑" panose="020B0503020204020204" charset="-122"/>
                <a:sym typeface="Avenir Roman"/>
              </a:rPr>
              <a:t>灵感源于自然界的甲壳虫，独特专利剪裁方式，容量可变，呈现两种不同风格：</a:t>
            </a:r>
            <a:r>
              <a:rPr lang="zh-CN" altLang="en-US" sz="800" b="1" dirty="0">
                <a:latin typeface="微软雅黑" panose="020B0503020204020204" charset="-122"/>
                <a:ea typeface="微软雅黑" panose="020B0503020204020204" charset="-122"/>
                <a:cs typeface="微软雅黑" panose="020B0503020204020204" charset="-122"/>
                <a:sym typeface="Avenir Roman"/>
              </a:rPr>
              <a:t>扩容前可简约商务通勤，扩容后时尚活泼休闲</a:t>
            </a:r>
            <a:r>
              <a:rPr lang="zh-CN" altLang="en-US" sz="800" dirty="0">
                <a:latin typeface="微软雅黑" panose="020B0503020204020204" charset="-122"/>
                <a:ea typeface="微软雅黑" panose="020B0503020204020204" charset="-122"/>
                <a:cs typeface="微软雅黑" panose="020B0503020204020204" charset="-122"/>
                <a:sym typeface="Avenir Roman"/>
              </a:rPr>
              <a:t>。设计师用心设计，处处细节体现着浓浓的人文关怀。</a:t>
            </a:r>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latin typeface="微软雅黑" panose="020B0503020204020204" charset="-122"/>
                <a:ea typeface="微软雅黑" panose="020B0503020204020204" charset="-122"/>
                <a:cs typeface="微软雅黑" panose="020B0503020204020204" charset="-122"/>
                <a:sym typeface="Avenir Roman"/>
              </a:rPr>
              <a:t>2.</a:t>
            </a:r>
            <a:r>
              <a:rPr lang="zh-CN" altLang="en-US" sz="800" dirty="0">
                <a:latin typeface="微软雅黑" panose="020B0503020204020204" charset="-122"/>
                <a:ea typeface="微软雅黑" panose="020B0503020204020204" charset="-122"/>
                <a:cs typeface="微软雅黑" panose="020B0503020204020204" charset="-122"/>
                <a:sym typeface="Avenir Roman"/>
              </a:rPr>
              <a:t> </a:t>
            </a:r>
            <a:r>
              <a:rPr lang="zh-CN" altLang="en-US" sz="800" b="1" dirty="0">
                <a:latin typeface="微软雅黑" panose="020B0503020204020204" charset="-122"/>
                <a:ea typeface="微软雅黑" panose="020B0503020204020204" charset="-122"/>
                <a:cs typeface="微软雅黑" panose="020B0503020204020204" charset="-122"/>
                <a:sym typeface="Avenir Roman"/>
              </a:rPr>
              <a:t>实用方便</a:t>
            </a:r>
            <a:r>
              <a:rPr lang="zh-CN" altLang="en-US"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采用耐磨耐用的牛津面料，采用防水工艺。扩容设计，实现一包在手，想走就想走的洒脱</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endPar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加厚背幅设置有电脑隔层，可存放</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13</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寸笔记本电脑；前仓超大容量可以放置</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3-5</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天出行所用物品。</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b.</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隐藏提手与双提手设计：不需要扩容时，可以隐藏一根提手，需要扩容时双提手可以更稳当提携。拉链防水防盗设计 ；搭配金属拉链金属配件，设计可隐藏拉链防盗，也可扣式显露拉链点精提亮，不同的风格自由选择。</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c.</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背包前端设置隐藏储物袋设计，可储放公交卡之类常用物件；</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d.</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背幅超大拉链袋可存放</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IPAD</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或贴身重要物品。</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e.</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大小两个尺寸，小号满足</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175CM</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以下人士，大号身高</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175CM</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以上人士佩带更适宜。</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3.</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适用人群广：此包型适合旅行家</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生活家</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商务人士</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设计师。多袋可扩容结构满足不同人群使用</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pic>
        <p:nvPicPr>
          <p:cNvPr id="6" name="图片 5"/>
          <p:cNvPicPr>
            <a:picLocks noChangeAspect="1"/>
          </p:cNvPicPr>
          <p:nvPr/>
        </p:nvPicPr>
        <p:blipFill>
          <a:blip r:embed="rId1"/>
          <a:stretch>
            <a:fillRect/>
          </a:stretch>
        </p:blipFill>
        <p:spPr>
          <a:xfrm>
            <a:off x="142875" y="4711700"/>
            <a:ext cx="2971800" cy="1831340"/>
          </a:xfrm>
          <a:prstGeom prst="rect">
            <a:avLst/>
          </a:prstGeom>
        </p:spPr>
      </p:pic>
      <p:pic>
        <p:nvPicPr>
          <p:cNvPr id="13" name="图片 12"/>
          <p:cNvPicPr>
            <a:picLocks noChangeAspect="1"/>
          </p:cNvPicPr>
          <p:nvPr/>
        </p:nvPicPr>
        <p:blipFill>
          <a:blip r:embed="rId2"/>
          <a:stretch>
            <a:fillRect/>
          </a:stretch>
        </p:blipFill>
        <p:spPr>
          <a:xfrm>
            <a:off x="4348480" y="3342005"/>
            <a:ext cx="1849755" cy="1211580"/>
          </a:xfrm>
          <a:prstGeom prst="rect">
            <a:avLst/>
          </a:prstGeom>
        </p:spPr>
      </p:pic>
      <p:pic>
        <p:nvPicPr>
          <p:cNvPr id="14" name="图片 13"/>
          <p:cNvPicPr>
            <a:picLocks noChangeAspect="1"/>
          </p:cNvPicPr>
          <p:nvPr/>
        </p:nvPicPr>
        <p:blipFill>
          <a:blip r:embed="rId3"/>
          <a:stretch>
            <a:fillRect/>
          </a:stretch>
        </p:blipFill>
        <p:spPr>
          <a:xfrm>
            <a:off x="3348990" y="4808855"/>
            <a:ext cx="2927350" cy="1636395"/>
          </a:xfrm>
          <a:prstGeom prst="rect">
            <a:avLst/>
          </a:prstGeom>
        </p:spPr>
      </p:pic>
      <p:pic>
        <p:nvPicPr>
          <p:cNvPr id="9" name="图片 8"/>
          <p:cNvPicPr>
            <a:picLocks noChangeAspect="1"/>
          </p:cNvPicPr>
          <p:nvPr/>
        </p:nvPicPr>
        <p:blipFill>
          <a:blip r:embed="rId4"/>
          <a:stretch>
            <a:fillRect/>
          </a:stretch>
        </p:blipFill>
        <p:spPr>
          <a:xfrm>
            <a:off x="304800" y="3342005"/>
            <a:ext cx="1700530" cy="1174115"/>
          </a:xfrm>
          <a:prstGeom prst="rect">
            <a:avLst/>
          </a:prstGeom>
        </p:spPr>
      </p:pic>
      <p:pic>
        <p:nvPicPr>
          <p:cNvPr id="19" name="图片 18"/>
          <p:cNvPicPr>
            <a:picLocks noChangeAspect="1"/>
          </p:cNvPicPr>
          <p:nvPr/>
        </p:nvPicPr>
        <p:blipFill>
          <a:blip r:embed="rId5"/>
          <a:stretch>
            <a:fillRect/>
          </a:stretch>
        </p:blipFill>
        <p:spPr>
          <a:xfrm>
            <a:off x="304800" y="126365"/>
            <a:ext cx="5893435" cy="3134360"/>
          </a:xfrm>
          <a:prstGeom prst="rect">
            <a:avLst/>
          </a:prstGeom>
        </p:spPr>
      </p:pic>
      <p:pic>
        <p:nvPicPr>
          <p:cNvPr id="22" name="图片 21"/>
          <p:cNvPicPr>
            <a:picLocks noChangeAspect="1"/>
          </p:cNvPicPr>
          <p:nvPr/>
        </p:nvPicPr>
        <p:blipFill>
          <a:blip r:embed="rId6"/>
          <a:stretch>
            <a:fillRect/>
          </a:stretch>
        </p:blipFill>
        <p:spPr>
          <a:xfrm>
            <a:off x="2089150" y="3319780"/>
            <a:ext cx="2174875" cy="119634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074535" y="203200"/>
            <a:ext cx="4194810" cy="2353310"/>
          </a:xfrm>
          <a:prstGeom prst="rect">
            <a:avLst/>
          </a:prstGeom>
          <a:noFill/>
        </p:spPr>
        <p:txBody>
          <a:bodyPr wrap="square" rtlCol="0" anchor="t">
            <a:spAutoFit/>
          </a:bodyPr>
          <a:lstStyle/>
          <a:p>
            <a:pPr defTabSz="514350" hangingPunct="0">
              <a:lnSpc>
                <a:spcPct val="150000"/>
              </a:lnSpc>
            </a:pPr>
            <a:r>
              <a:rPr lang="zh-CN" altLang="en-US"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名称：</a:t>
            </a:r>
            <a:r>
              <a:rPr lang="en-US" altLang="zh-CN"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BEATLE</a:t>
            </a:r>
            <a:r>
              <a:rPr lang="zh-CN" altLang="en-US"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甲壳虫 </a:t>
            </a:r>
            <a:r>
              <a:rPr lang="en-US" altLang="zh-CN"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扩容双肩包</a:t>
            </a:r>
            <a:r>
              <a:rPr lang="en-US" altLang="zh-CN"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大号</a:t>
            </a:r>
            <a:r>
              <a:rPr lang="en-US" altLang="zh-CN" sz="1000" b="1" dirty="0">
                <a:solidFill>
                  <a:srgbClr val="000000"/>
                </a:solidFill>
                <a:latin typeface="微软雅黑" panose="020B0503020204020204" charset="-122"/>
                <a:ea typeface="微软雅黑" panose="020B0503020204020204" charset="-122"/>
                <a:cs typeface="微软雅黑" panose="020B0503020204020204" charset="-122"/>
                <a:sym typeface="Avenir Roman"/>
              </a:rPr>
              <a:t>L</a:t>
            </a:r>
            <a:endParaRPr lang="en-US" altLang="zh-CN" sz="1000" b="1"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品牌：</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URBAN FOREST</a:t>
            </a:r>
            <a:endPar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型号：</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VC001/VC002</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材质：牛津布，制服呢</a:t>
            </a:r>
            <a:endPar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尺寸： 大号 </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H370 W250  D200mm</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扩容前  </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D240mm </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扩容后</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容量：大号 扩容前</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20L –</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扩容后</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26L</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风格：时尚 潮流  通勤 休闲</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装箱数：</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20</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个</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箱</a:t>
            </a:r>
            <a:endPar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颜色：酒红</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暗夜黑</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橄榄绿</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霜灰</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火烈鸟粉</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柠檬黄</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电光蓝</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海军蓝</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象牙白</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包装盒：自封袋</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市场零售价：</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458</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网络管控价：</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368</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sp>
        <p:nvSpPr>
          <p:cNvPr id="25" name="文本框 24"/>
          <p:cNvSpPr txBox="1"/>
          <p:nvPr/>
        </p:nvSpPr>
        <p:spPr>
          <a:xfrm>
            <a:off x="7133590" y="2757805"/>
            <a:ext cx="4872990" cy="70548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r>
              <a:rPr lang="zh-CN" altLang="en-US" sz="800" b="1" dirty="0">
                <a:latin typeface="微软雅黑" panose="020B0503020204020204" charset="-122"/>
                <a:ea typeface="微软雅黑" panose="020B0503020204020204" charset="-122"/>
                <a:cs typeface="微软雅黑" panose="020B0503020204020204" charset="-122"/>
                <a:sym typeface="+mn-ea"/>
              </a:rPr>
              <a:t>设计故事</a:t>
            </a:r>
            <a:r>
              <a:rPr lang="zh-CN" altLang="en-US" sz="800" dirty="0">
                <a:latin typeface="微软雅黑" panose="020B0503020204020204" charset="-122"/>
                <a:ea typeface="微软雅黑" panose="020B0503020204020204" charset="-122"/>
                <a:cs typeface="微软雅黑" panose="020B0503020204020204" charset="-122"/>
                <a:sym typeface="+mn-ea"/>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灵感源于自然界的甲壳虫。为旅行家</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生活家</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白领</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设计师们而设计，为内心纯真对生活充满热爱，追求时尚潮流对世界充满好奇心的人士而设计，此包容量可大可小，风格随量变而变。</a:t>
            </a:r>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a:p>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a:p>
            <a:r>
              <a:rPr lang="zh-CN" altLang="en-US" sz="800" dirty="0">
                <a:latin typeface="微软雅黑" panose="020B0503020204020204" charset="-122"/>
                <a:ea typeface="微软雅黑" panose="020B0503020204020204" charset="-122"/>
                <a:cs typeface="微软雅黑" panose="020B0503020204020204" charset="-122"/>
                <a:sym typeface="Avenir Roman"/>
              </a:rPr>
              <a:t>以包喻人，设计师希冀人们在忙碌的都市生活中，可以适时卸去所谓地成熟</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高雅</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正经</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完美面具负担，轻松做更好的自己，平衡工作与生活的压力。</a:t>
            </a:r>
            <a:endParaRPr lang="en-US" altLang="zh-CN" sz="800" dirty="0">
              <a:latin typeface="微软雅黑" panose="020B0503020204020204" charset="-122"/>
              <a:ea typeface="微软雅黑" panose="020B0503020204020204" charset="-122"/>
              <a:cs typeface="微软雅黑" panose="020B0503020204020204" charset="-122"/>
              <a:sym typeface="+mn-ea"/>
            </a:endParaRPr>
          </a:p>
        </p:txBody>
      </p:sp>
      <p:sp>
        <p:nvSpPr>
          <p:cNvPr id="26" name="文本框 25"/>
          <p:cNvSpPr txBox="1"/>
          <p:nvPr/>
        </p:nvSpPr>
        <p:spPr>
          <a:xfrm>
            <a:off x="7133590" y="3768090"/>
            <a:ext cx="4872990" cy="26981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cs typeface="微软雅黑" panose="020B0503020204020204" charset="-122"/>
                <a:sym typeface="Avenir Roman"/>
              </a:rPr>
              <a:t>商品描述：</a:t>
            </a:r>
            <a:endParaRPr kumimoji="0" lang="zh-CN" altLang="en-US" sz="9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zh-CN" altLang="en-US" sz="800" dirty="0">
                <a:latin typeface="微软雅黑" panose="020B0503020204020204" charset="-122"/>
                <a:ea typeface="微软雅黑" panose="020B0503020204020204" charset="-122"/>
                <a:cs typeface="微软雅黑" panose="020B0503020204020204" charset="-122"/>
                <a:sym typeface="Avenir Roman"/>
              </a:rPr>
              <a:t>1</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独特设计，可变量多风格。</a:t>
            </a:r>
            <a:r>
              <a:rPr lang="zh-CN" altLang="en-US" sz="800" dirty="0">
                <a:latin typeface="微软雅黑" panose="020B0503020204020204" charset="-122"/>
                <a:ea typeface="微软雅黑" panose="020B0503020204020204" charset="-122"/>
                <a:cs typeface="微软雅黑" panose="020B0503020204020204" charset="-122"/>
                <a:sym typeface="Avenir Roman"/>
              </a:rPr>
              <a:t>灵感源于自然界的甲壳虫，独特专利剪裁方式，容量可变，呈现两种不同风格：</a:t>
            </a:r>
            <a:r>
              <a:rPr lang="zh-CN" altLang="en-US" sz="800" b="1" dirty="0">
                <a:latin typeface="微软雅黑" panose="020B0503020204020204" charset="-122"/>
                <a:ea typeface="微软雅黑" panose="020B0503020204020204" charset="-122"/>
                <a:cs typeface="微软雅黑" panose="020B0503020204020204" charset="-122"/>
                <a:sym typeface="Avenir Roman"/>
              </a:rPr>
              <a:t>扩容前可简约商务通勤，扩容后时尚活泼休闲</a:t>
            </a:r>
            <a:r>
              <a:rPr lang="zh-CN" altLang="en-US" sz="800" dirty="0">
                <a:latin typeface="微软雅黑" panose="020B0503020204020204" charset="-122"/>
                <a:ea typeface="微软雅黑" panose="020B0503020204020204" charset="-122"/>
                <a:cs typeface="微软雅黑" panose="020B0503020204020204" charset="-122"/>
                <a:sym typeface="Avenir Roman"/>
              </a:rPr>
              <a:t>。设计师用心设计，处处细节体现着浓浓的人文关怀。</a:t>
            </a:r>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latin typeface="微软雅黑" panose="020B0503020204020204" charset="-122"/>
                <a:ea typeface="微软雅黑" panose="020B0503020204020204" charset="-122"/>
                <a:cs typeface="微软雅黑" panose="020B0503020204020204" charset="-122"/>
                <a:sym typeface="Avenir Roman"/>
              </a:rPr>
              <a:t>2.</a:t>
            </a:r>
            <a:r>
              <a:rPr lang="zh-CN" altLang="en-US" sz="800" dirty="0">
                <a:latin typeface="微软雅黑" panose="020B0503020204020204" charset="-122"/>
                <a:ea typeface="微软雅黑" panose="020B0503020204020204" charset="-122"/>
                <a:cs typeface="微软雅黑" panose="020B0503020204020204" charset="-122"/>
                <a:sym typeface="Avenir Roman"/>
              </a:rPr>
              <a:t> </a:t>
            </a:r>
            <a:r>
              <a:rPr lang="zh-CN" altLang="en-US" sz="800" b="1" dirty="0">
                <a:latin typeface="微软雅黑" panose="020B0503020204020204" charset="-122"/>
                <a:ea typeface="微软雅黑" panose="020B0503020204020204" charset="-122"/>
                <a:cs typeface="微软雅黑" panose="020B0503020204020204" charset="-122"/>
                <a:sym typeface="Avenir Roman"/>
              </a:rPr>
              <a:t>实用方便</a:t>
            </a:r>
            <a:r>
              <a:rPr lang="zh-CN" altLang="en-US"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采用耐磨耐用的牛津面料，采用防水工艺。扩容设计，实现一包在手，想走就想走的洒脱</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endPar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加厚背幅设置有电脑隔层，可存放</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13</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寸笔记本电脑；前仓超大容量可以放置</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3-5</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天出行所用物品。</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b.</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隐藏提手与双提手设计：不需要扩容时，可以隐藏一根提手，需要扩容时双提手可以更稳当提携。拉链防水防盗设计 ；搭配金属拉链金属配件，设计可隐藏拉链防盗，也可扣式显露拉链点精提亮，不同的风格自由选择。</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c.</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背包前端设置隐藏储物袋设计，可储放公交卡之类常用物件；</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d.</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背幅超大拉链袋可存放</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IPAD</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或贴身重要物品。</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e.</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大小两个尺寸，小号满足</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175CM</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以下人士，大号身高</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175CM</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以上人士佩带更适宜。</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3.</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适用人群广：此包型适合旅行家</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生活家</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商务人士</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设计师。多袋可扩容结构满足不同人群使用</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pic>
        <p:nvPicPr>
          <p:cNvPr id="11" name="图片 10"/>
          <p:cNvPicPr>
            <a:picLocks noChangeAspect="1"/>
          </p:cNvPicPr>
          <p:nvPr/>
        </p:nvPicPr>
        <p:blipFill>
          <a:blip r:embed="rId1"/>
          <a:stretch>
            <a:fillRect/>
          </a:stretch>
        </p:blipFill>
        <p:spPr>
          <a:xfrm>
            <a:off x="4288384" y="3452924"/>
            <a:ext cx="1963236" cy="1198038"/>
          </a:xfrm>
          <a:prstGeom prst="rect">
            <a:avLst/>
          </a:prstGeom>
        </p:spPr>
      </p:pic>
      <p:pic>
        <p:nvPicPr>
          <p:cNvPr id="39" name="图片 38"/>
          <p:cNvPicPr>
            <a:picLocks noChangeAspect="1"/>
          </p:cNvPicPr>
          <p:nvPr/>
        </p:nvPicPr>
        <p:blipFill>
          <a:blip r:embed="rId2"/>
          <a:stretch>
            <a:fillRect/>
          </a:stretch>
        </p:blipFill>
        <p:spPr>
          <a:xfrm>
            <a:off x="167005" y="4836795"/>
            <a:ext cx="2860675" cy="1598930"/>
          </a:xfrm>
          <a:prstGeom prst="rect">
            <a:avLst/>
          </a:prstGeom>
        </p:spPr>
      </p:pic>
      <p:pic>
        <p:nvPicPr>
          <p:cNvPr id="43" name="图片 42"/>
          <p:cNvPicPr>
            <a:picLocks noChangeAspect="1"/>
          </p:cNvPicPr>
          <p:nvPr/>
        </p:nvPicPr>
        <p:blipFill>
          <a:blip r:embed="rId3"/>
          <a:stretch>
            <a:fillRect/>
          </a:stretch>
        </p:blipFill>
        <p:spPr>
          <a:xfrm>
            <a:off x="4695289" y="5451802"/>
            <a:ext cx="1456591" cy="906250"/>
          </a:xfrm>
          <a:prstGeom prst="rect">
            <a:avLst/>
          </a:prstGeom>
        </p:spPr>
      </p:pic>
      <p:pic>
        <p:nvPicPr>
          <p:cNvPr id="4" name="图片 3"/>
          <p:cNvPicPr>
            <a:picLocks noChangeAspect="1"/>
          </p:cNvPicPr>
          <p:nvPr/>
        </p:nvPicPr>
        <p:blipFill>
          <a:blip r:embed="rId4"/>
          <a:stretch>
            <a:fillRect/>
          </a:stretch>
        </p:blipFill>
        <p:spPr>
          <a:xfrm>
            <a:off x="300469" y="3463079"/>
            <a:ext cx="2055008" cy="1180997"/>
          </a:xfrm>
          <a:prstGeom prst="rect">
            <a:avLst/>
          </a:prstGeom>
        </p:spPr>
      </p:pic>
      <p:pic>
        <p:nvPicPr>
          <p:cNvPr id="13" name="图片 12"/>
          <p:cNvPicPr>
            <a:picLocks noChangeAspect="1"/>
          </p:cNvPicPr>
          <p:nvPr/>
        </p:nvPicPr>
        <p:blipFill>
          <a:blip r:embed="rId5"/>
          <a:stretch>
            <a:fillRect/>
          </a:stretch>
        </p:blipFill>
        <p:spPr>
          <a:xfrm>
            <a:off x="2931795" y="4672330"/>
            <a:ext cx="1763395" cy="1763395"/>
          </a:xfrm>
          <a:prstGeom prst="rect">
            <a:avLst/>
          </a:prstGeom>
        </p:spPr>
      </p:pic>
      <p:pic>
        <p:nvPicPr>
          <p:cNvPr id="14" name="图片 13"/>
          <p:cNvPicPr>
            <a:picLocks noChangeAspect="1"/>
          </p:cNvPicPr>
          <p:nvPr/>
        </p:nvPicPr>
        <p:blipFill>
          <a:blip r:embed="rId6"/>
          <a:stretch>
            <a:fillRect/>
          </a:stretch>
        </p:blipFill>
        <p:spPr>
          <a:xfrm>
            <a:off x="330120" y="203340"/>
            <a:ext cx="5919678" cy="3191581"/>
          </a:xfrm>
          <a:prstGeom prst="rect">
            <a:avLst/>
          </a:prstGeom>
        </p:spPr>
      </p:pic>
      <p:pic>
        <p:nvPicPr>
          <p:cNvPr id="5" name="图片 4"/>
          <p:cNvPicPr>
            <a:picLocks noChangeAspect="1"/>
          </p:cNvPicPr>
          <p:nvPr/>
        </p:nvPicPr>
        <p:blipFill>
          <a:blip r:embed="rId7"/>
          <a:stretch>
            <a:fillRect/>
          </a:stretch>
        </p:blipFill>
        <p:spPr>
          <a:xfrm>
            <a:off x="2378829" y="3446037"/>
            <a:ext cx="1875999" cy="1198039"/>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标题"/>
          <p:cNvSpPr txBox="1">
            <a:spLocks noGrp="1"/>
          </p:cNvSpPr>
          <p:nvPr>
            <p:ph type="ctrTitle"/>
          </p:nvPr>
        </p:nvSpPr>
        <p:spPr>
          <a:xfrm>
            <a:off x="1524000" y="1122362"/>
            <a:ext cx="9144000" cy="2387601"/>
          </a:xfrm>
          <a:prstGeom prst="rect">
            <a:avLst/>
          </a:prstGeom>
        </p:spPr>
        <p:txBody>
          <a:bodyPr/>
          <a:lstStyle/>
          <a:p/>
        </p:txBody>
      </p:sp>
      <p:sp>
        <p:nvSpPr>
          <p:cNvPr id="122" name="正文"/>
          <p:cNvSpPr txBox="1">
            <a:spLocks noGrp="1"/>
          </p:cNvSpPr>
          <p:nvPr>
            <p:ph type="subTitle" sz="quarter" idx="1"/>
          </p:nvPr>
        </p:nvSpPr>
        <p:spPr>
          <a:xfrm>
            <a:off x="1524000" y="3602037"/>
            <a:ext cx="9144000" cy="1655768"/>
          </a:xfrm>
          <a:prstGeom prst="rect">
            <a:avLst/>
          </a:prstGeom>
        </p:spPr>
        <p:txBody>
          <a:bodyPr/>
          <a:lstStyle/>
          <a:p/>
        </p:txBody>
      </p:sp>
      <p:pic>
        <p:nvPicPr>
          <p:cNvPr id="123" name="Picture 2" descr="Picture 2"/>
          <p:cNvPicPr>
            <a:picLocks noChangeAspect="1"/>
          </p:cNvPicPr>
          <p:nvPr/>
        </p:nvPicPr>
        <p:blipFill>
          <a:blip r:embed="rId1" cstate="email"/>
          <a:stretch>
            <a:fillRect/>
          </a:stretch>
        </p:blipFill>
        <p:spPr>
          <a:xfrm>
            <a:off x="-12702" y="-12700"/>
            <a:ext cx="12204702" cy="6870700"/>
          </a:xfrm>
          <a:prstGeom prst="rect">
            <a:avLst/>
          </a:prstGeom>
          <a:ln w="12700">
            <a:miter lim="4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标题 1"/>
          <p:cNvSpPr txBox="1">
            <a:spLocks noGrp="1"/>
          </p:cNvSpPr>
          <p:nvPr>
            <p:ph type="title"/>
          </p:nvPr>
        </p:nvSpPr>
        <p:spPr>
          <a:xfrm>
            <a:off x="838200" y="365125"/>
            <a:ext cx="10515600" cy="1325563"/>
          </a:xfrm>
          <a:prstGeom prst="rect">
            <a:avLst/>
          </a:prstGeom>
        </p:spPr>
        <p:txBody>
          <a:bodyPr/>
          <a:lstStyle/>
          <a:p/>
        </p:txBody>
      </p:sp>
      <p:sp>
        <p:nvSpPr>
          <p:cNvPr id="158" name="文本占位符 2"/>
          <p:cNvSpPr txBox="1">
            <a:spLocks noGrp="1"/>
          </p:cNvSpPr>
          <p:nvPr>
            <p:ph type="body" idx="1"/>
          </p:nvPr>
        </p:nvSpPr>
        <p:spPr>
          <a:xfrm>
            <a:off x="838200" y="1825625"/>
            <a:ext cx="10515600" cy="4351338"/>
          </a:xfrm>
          <a:prstGeom prst="rect">
            <a:avLst/>
          </a:prstGeom>
        </p:spPr>
        <p:txBody>
          <a:bodyPr/>
          <a:lstStyle/>
          <a:p/>
        </p:txBody>
      </p:sp>
      <p:pic>
        <p:nvPicPr>
          <p:cNvPr id="159" name="Picture 2" descr="Picture 2"/>
          <p:cNvPicPr>
            <a:picLocks noChangeAspect="1"/>
          </p:cNvPicPr>
          <p:nvPr/>
        </p:nvPicPr>
        <p:blipFill>
          <a:blip r:embed="rId1" cstate="email"/>
          <a:stretch>
            <a:fillRect/>
          </a:stretch>
        </p:blipFill>
        <p:spPr>
          <a:xfrm>
            <a:off x="-6350" y="0"/>
            <a:ext cx="12198350" cy="6870700"/>
          </a:xfrm>
          <a:prstGeom prst="rect">
            <a:avLst/>
          </a:prstGeom>
          <a:ln w="12700">
            <a:miter lim="4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223"/>
          <p:cNvPicPr>
            <a:picLocks noChangeAspect="1"/>
          </p:cNvPicPr>
          <p:nvPr/>
        </p:nvPicPr>
        <p:blipFill>
          <a:blip r:embed="rId1"/>
          <a:stretch>
            <a:fillRect/>
          </a:stretch>
        </p:blipFill>
        <p:spPr>
          <a:xfrm>
            <a:off x="69850" y="393700"/>
            <a:ext cx="6138545" cy="3453765"/>
          </a:xfrm>
          <a:prstGeom prst="rect">
            <a:avLst/>
          </a:prstGeom>
        </p:spPr>
      </p:pic>
      <p:pic>
        <p:nvPicPr>
          <p:cNvPr id="5" name="图片 4" descr="GMARK7"/>
          <p:cNvPicPr>
            <a:picLocks noChangeAspect="1"/>
          </p:cNvPicPr>
          <p:nvPr/>
        </p:nvPicPr>
        <p:blipFill>
          <a:blip r:embed="rId2"/>
          <a:stretch>
            <a:fillRect/>
          </a:stretch>
        </p:blipFill>
        <p:spPr>
          <a:xfrm>
            <a:off x="70485" y="3913505"/>
            <a:ext cx="3093085" cy="2060575"/>
          </a:xfrm>
          <a:prstGeom prst="rect">
            <a:avLst/>
          </a:prstGeom>
        </p:spPr>
      </p:pic>
      <p:pic>
        <p:nvPicPr>
          <p:cNvPr id="6" name="图片 5" descr="L1014907-1920"/>
          <p:cNvPicPr>
            <a:picLocks noChangeAspect="1"/>
          </p:cNvPicPr>
          <p:nvPr/>
        </p:nvPicPr>
        <p:blipFill>
          <a:blip r:embed="rId3"/>
          <a:srcRect/>
          <a:stretch>
            <a:fillRect/>
          </a:stretch>
        </p:blipFill>
        <p:spPr>
          <a:xfrm>
            <a:off x="3179445" y="3913505"/>
            <a:ext cx="3041015" cy="2061210"/>
          </a:xfrm>
          <a:prstGeom prst="rect">
            <a:avLst/>
          </a:prstGeom>
        </p:spPr>
      </p:pic>
      <p:sp>
        <p:nvSpPr>
          <p:cNvPr id="7" name="文本框 6"/>
          <p:cNvSpPr txBox="1"/>
          <p:nvPr/>
        </p:nvSpPr>
        <p:spPr>
          <a:xfrm>
            <a:off x="7052892" y="393544"/>
            <a:ext cx="4491292" cy="2237740"/>
          </a:xfrm>
          <a:prstGeom prst="rect">
            <a:avLst/>
          </a:prstGeom>
          <a:noFill/>
        </p:spPr>
        <p:txBody>
          <a:bodyPr wrap="square" rtlCol="0" anchor="t">
            <a:spAutoFit/>
          </a:bodyPr>
          <a:p>
            <a:pPr algn="l" defTabSz="514350" hangingPunct="0">
              <a:lnSpc>
                <a:spcPct val="150000"/>
              </a:lnSpc>
            </a:pPr>
            <a:r>
              <a:rPr lang="zh-CN" altLang="en-US" sz="1200" b="1" dirty="0">
                <a:latin typeface="微软雅黑" panose="020B0503020204020204" charset="-122"/>
                <a:ea typeface="微软雅黑" panose="020B0503020204020204" charset="-122"/>
                <a:sym typeface="Avenir Roman"/>
              </a:rPr>
              <a:t>名称</a:t>
            </a:r>
            <a:r>
              <a:rPr lang="zh-CN" altLang="en-US" sz="1200" b="1" dirty="0" smtClean="0">
                <a:latin typeface="微软雅黑" panose="020B0503020204020204" charset="-122"/>
                <a:ea typeface="微软雅黑" panose="020B0503020204020204" charset="-122"/>
                <a:sym typeface="Avenir Roman"/>
              </a:rPr>
              <a:t>：</a:t>
            </a:r>
            <a:r>
              <a:rPr sz="1200" b="1" dirty="0" smtClean="0">
                <a:latin typeface="微软雅黑" panose="020B0503020204020204" charset="-122"/>
                <a:ea typeface="微软雅黑" panose="020B0503020204020204" charset="-122"/>
                <a:sym typeface="Avenir Roman"/>
              </a:rPr>
              <a:t>TREE树 ·充气颈枕</a:t>
            </a:r>
            <a:endParaRPr sz="1200" b="1" dirty="0" smtClean="0">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品牌：URBAN FOREST</a:t>
            </a:r>
            <a:endParaRPr sz="900" dirty="0">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型号：NP003</a:t>
            </a:r>
            <a:endParaRPr sz="900" dirty="0">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材质：TPU /聚酯纤维/ 硅胶</a:t>
            </a:r>
            <a:endParaRPr sz="900" dirty="0">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尺寸： L105 W85 H48mm</a:t>
            </a:r>
            <a:endParaRPr sz="900" dirty="0">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装箱数：60个/箱</a:t>
            </a:r>
            <a:endParaRPr sz="900" dirty="0">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颜色：花灰/樱粉/姜黄/藏青</a:t>
            </a:r>
            <a:endParaRPr sz="900" dirty="0">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包装盒：PVC盒</a:t>
            </a:r>
            <a:endParaRPr sz="900" dirty="0">
              <a:latin typeface="微软雅黑" panose="020B0503020204020204" charset="-122"/>
              <a:ea typeface="微软雅黑" panose="020B0503020204020204" charset="-122"/>
              <a:sym typeface="Avenir Roman"/>
            </a:endParaRPr>
          </a:p>
          <a:p>
            <a:pPr algn="l" defTabSz="514350" hangingPunct="0">
              <a:lnSpc>
                <a:spcPct val="150000"/>
              </a:lnSpc>
            </a:pPr>
            <a:r>
              <a:rPr lang="zh-CN" altLang="en-US" sz="900" dirty="0">
                <a:latin typeface="微软雅黑" panose="020B0503020204020204" charset="-122"/>
                <a:ea typeface="微软雅黑" panose="020B0503020204020204" charset="-122"/>
                <a:sym typeface="Avenir Roman"/>
              </a:rPr>
              <a:t>市场零售价</a:t>
            </a:r>
            <a:r>
              <a:rPr lang="zh-CN" altLang="en-US" sz="900" dirty="0" smtClean="0">
                <a:latin typeface="微软雅黑" panose="020B0503020204020204" charset="-122"/>
                <a:ea typeface="微软雅黑" panose="020B0503020204020204" charset="-122"/>
                <a:sym typeface="Avenir Roman"/>
              </a:rPr>
              <a:t>：</a:t>
            </a:r>
            <a:r>
              <a:rPr lang="en-US" altLang="zh-CN" sz="900" dirty="0" smtClean="0">
                <a:latin typeface="微软雅黑" panose="020B0503020204020204" charset="-122"/>
                <a:ea typeface="微软雅黑" panose="020B0503020204020204" charset="-122"/>
                <a:sym typeface="Avenir Roman"/>
              </a:rPr>
              <a:t>188</a:t>
            </a:r>
            <a:r>
              <a:rPr lang="zh-CN" altLang="en-US" sz="900" dirty="0">
                <a:latin typeface="微软雅黑" panose="020B0503020204020204" charset="-122"/>
                <a:ea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sym typeface="Avenir Roman"/>
            </a:endParaRPr>
          </a:p>
          <a:p>
            <a:pPr algn="l" defTabSz="514350" hangingPunct="0">
              <a:lnSpc>
                <a:spcPct val="150000"/>
              </a:lnSpc>
            </a:pPr>
            <a:r>
              <a:rPr lang="zh-CN" altLang="en-US" sz="900" dirty="0">
                <a:latin typeface="微软雅黑" panose="020B0503020204020204" charset="-122"/>
                <a:ea typeface="微软雅黑" panose="020B0503020204020204" charset="-122"/>
                <a:sym typeface="Avenir Roman"/>
              </a:rPr>
              <a:t>网络管控价</a:t>
            </a:r>
            <a:r>
              <a:rPr lang="zh-CN" altLang="en-US" sz="900" dirty="0" smtClean="0">
                <a:latin typeface="微软雅黑" panose="020B0503020204020204" charset="-122"/>
                <a:ea typeface="微软雅黑" panose="020B0503020204020204" charset="-122"/>
                <a:sym typeface="Avenir Roman"/>
              </a:rPr>
              <a:t>：</a:t>
            </a:r>
            <a:r>
              <a:rPr lang="en-US" altLang="zh-CN" sz="900" dirty="0" smtClean="0">
                <a:latin typeface="微软雅黑" panose="020B0503020204020204" charset="-122"/>
                <a:ea typeface="微软雅黑" panose="020B0503020204020204" charset="-122"/>
                <a:sym typeface="Avenir Roman"/>
              </a:rPr>
              <a:t>138</a:t>
            </a:r>
            <a:r>
              <a:rPr lang="zh-CN" altLang="en-US" sz="900" dirty="0">
                <a:latin typeface="微软雅黑" panose="020B0503020204020204" charset="-122"/>
                <a:ea typeface="微软雅黑" panose="020B0503020204020204" charset="-122"/>
                <a:sym typeface="Avenir Roman"/>
              </a:rPr>
              <a:t>元 </a:t>
            </a:r>
            <a:endParaRPr lang="en-US" altLang="zh-CN" sz="900" dirty="0">
              <a:solidFill>
                <a:srgbClr val="3B0EFA"/>
              </a:solidFill>
              <a:latin typeface="微软雅黑" panose="020B0503020204020204" charset="-122"/>
              <a:ea typeface="微软雅黑" panose="020B0503020204020204" charset="-122"/>
              <a:sym typeface="+mn-ea"/>
            </a:endParaRPr>
          </a:p>
        </p:txBody>
      </p:sp>
      <p:sp>
        <p:nvSpPr>
          <p:cNvPr id="9" name="矩形 8"/>
          <p:cNvSpPr/>
          <p:nvPr/>
        </p:nvSpPr>
        <p:spPr>
          <a:xfrm>
            <a:off x="7092950" y="4279265"/>
            <a:ext cx="4845685" cy="1637665"/>
          </a:xfrm>
          <a:prstGeom prst="rect">
            <a:avLst/>
          </a:prstGeom>
        </p:spPr>
        <p:txBody>
          <a:bodyPr wrap="square">
            <a:spAutoFit/>
          </a:bodyPr>
          <a:p>
            <a:pPr algn="l" defTabSz="514350" hangingPunct="0">
              <a:lnSpc>
                <a:spcPct val="150000"/>
              </a:lnSpc>
            </a:pPr>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sym typeface="Avenir Roman"/>
            </a:endParaRPr>
          </a:p>
          <a:p>
            <a:pPr algn="l">
              <a:lnSpc>
                <a:spcPct val="200000"/>
              </a:lnSpc>
            </a:pPr>
            <a:r>
              <a:rPr lang="zh-CN" altLang="en-US" sz="900" b="1" dirty="0">
                <a:latin typeface="微软雅黑" panose="020B0503020204020204" charset="-122"/>
                <a:ea typeface="微软雅黑" panose="020B0503020204020204" charset="-122"/>
                <a:sym typeface="Avenir Roman"/>
              </a:rPr>
              <a:t>1</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独特颠覆性二合一创新设计</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解决充气颈枕需要吹气</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又自身被收纳的痛点</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将</a:t>
            </a:r>
            <a:r>
              <a:rPr lang="zh-CN" altLang="en-US" sz="900" b="1" dirty="0">
                <a:latin typeface="微软雅黑" panose="020B0503020204020204" charset="-122"/>
                <a:ea typeface="微软雅黑" panose="020B0503020204020204" charset="-122"/>
                <a:sym typeface="Avenir Roman"/>
              </a:rPr>
              <a:t>便携进行到底</a:t>
            </a:r>
            <a:r>
              <a:rPr lang="zh-CN" altLang="en-US" sz="900" dirty="0">
                <a:latin typeface="微软雅黑" panose="020B0503020204020204" charset="-122"/>
                <a:ea typeface="微软雅黑" panose="020B0503020204020204" charset="-122"/>
                <a:sym typeface="Avenir Roman"/>
              </a:rPr>
              <a:t>。</a:t>
            </a:r>
            <a:endParaRPr lang="en-US" altLang="zh-CN" sz="900" b="1" dirty="0">
              <a:latin typeface="微软雅黑" panose="020B0503020204020204" charset="-122"/>
              <a:ea typeface="微软雅黑" panose="020B0503020204020204" charset="-122"/>
              <a:sym typeface="Avenir Roman"/>
            </a:endParaRPr>
          </a:p>
          <a:p>
            <a:pPr algn="l">
              <a:lnSpc>
                <a:spcPct val="200000"/>
              </a:lnSpc>
            </a:pPr>
            <a:r>
              <a:rPr lang="en-US" altLang="zh-CN" sz="900" b="1" dirty="0">
                <a:latin typeface="微软雅黑" panose="020B0503020204020204" charset="-122"/>
                <a:ea typeface="微软雅黑" panose="020B0503020204020204" charset="-122"/>
                <a:sym typeface="Avenir Roman"/>
              </a:rPr>
              <a:t>2. </a:t>
            </a:r>
            <a:r>
              <a:rPr lang="zh-CN" altLang="en-US" sz="900" b="1" dirty="0">
                <a:latin typeface="微软雅黑" panose="020B0503020204020204" charset="-122"/>
                <a:ea typeface="微软雅黑" panose="020B0503020204020204" charset="-122"/>
                <a:sym typeface="Avenir Roman"/>
              </a:rPr>
              <a:t>快速充气仅需</a:t>
            </a:r>
            <a:r>
              <a:rPr lang="en-US" altLang="zh-CN" sz="900" b="1" dirty="0">
                <a:latin typeface="微软雅黑" panose="020B0503020204020204" charset="-122"/>
                <a:ea typeface="微软雅黑" panose="020B0503020204020204" charset="-122"/>
                <a:sym typeface="Avenir Roman"/>
              </a:rPr>
              <a:t>20</a:t>
            </a:r>
            <a:r>
              <a:rPr lang="zh-CN" altLang="en-US" sz="900" b="1" dirty="0">
                <a:latin typeface="微软雅黑" panose="020B0503020204020204" charset="-122"/>
                <a:ea typeface="微软雅黑" panose="020B0503020204020204" charset="-122"/>
                <a:sym typeface="Avenir Roman"/>
              </a:rPr>
              <a:t>秒</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易操作</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a:t>
            </a:r>
            <a:endParaRPr lang="en-US" altLang="zh-CN" sz="900" spc="100" dirty="0">
              <a:solidFill>
                <a:schemeClr val="tx1">
                  <a:lumMod val="85000"/>
                  <a:lumOff val="15000"/>
                </a:schemeClr>
              </a:solidFill>
              <a:latin typeface="微软雅黑" panose="020B0503020204020204" charset="-122"/>
              <a:ea typeface="微软雅黑" panose="020B0503020204020204" charset="-122"/>
              <a:sym typeface="+mn-ea"/>
            </a:endParaRPr>
          </a:p>
          <a:p>
            <a:pPr algn="l">
              <a:lnSpc>
                <a:spcPct val="200000"/>
              </a:lnSpc>
            </a:pPr>
            <a:r>
              <a:rPr lang="en-US" altLang="zh-CN" sz="900" b="1" spc="100" dirty="0">
                <a:solidFill>
                  <a:schemeClr val="tx1">
                    <a:lumMod val="85000"/>
                    <a:lumOff val="15000"/>
                  </a:schemeClr>
                </a:solidFill>
                <a:latin typeface="微软雅黑" panose="020B0503020204020204" charset="-122"/>
                <a:ea typeface="微软雅黑" panose="020B0503020204020204" charset="-122"/>
                <a:sym typeface="+mn-ea"/>
              </a:rPr>
              <a:t>3</a:t>
            </a:r>
            <a:r>
              <a:rPr lang="en-US" altLang="zh-CN" sz="900" b="1"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b="1" spc="100" dirty="0" smtClean="0">
                <a:solidFill>
                  <a:schemeClr val="tx1">
                    <a:lumMod val="85000"/>
                    <a:lumOff val="15000"/>
                  </a:schemeClr>
                </a:solidFill>
                <a:latin typeface="微软雅黑" panose="020B0503020204020204" charset="-122"/>
                <a:ea typeface="微软雅黑" panose="020B0503020204020204" charset="-122"/>
                <a:sym typeface="+mn-ea"/>
              </a:rPr>
              <a:t>关节设计</a:t>
            </a:r>
            <a:r>
              <a:rPr lang="en-US" altLang="zh-CN" sz="900" b="1"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b="1" spc="100" dirty="0" smtClean="0">
                <a:solidFill>
                  <a:schemeClr val="tx1">
                    <a:lumMod val="85000"/>
                    <a:lumOff val="15000"/>
                  </a:schemeClr>
                </a:solidFill>
                <a:latin typeface="微软雅黑" panose="020B0503020204020204" charset="-122"/>
                <a:ea typeface="微软雅黑" panose="020B0503020204020204" charset="-122"/>
                <a:sym typeface="+mn-ea"/>
              </a:rPr>
              <a:t>灵活舒适</a:t>
            </a:r>
            <a:r>
              <a:rPr lang="en-US" altLang="zh-CN" sz="900" b="1"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b="1" spc="100" dirty="0" smtClean="0">
                <a:solidFill>
                  <a:schemeClr val="tx1">
                    <a:lumMod val="85000"/>
                    <a:lumOff val="15000"/>
                  </a:schemeClr>
                </a:solidFill>
                <a:latin typeface="微软雅黑" panose="020B0503020204020204" charset="-122"/>
                <a:ea typeface="微软雅黑" panose="020B0503020204020204" charset="-122"/>
                <a:sym typeface="+mn-ea"/>
              </a:rPr>
              <a:t>采用</a:t>
            </a:r>
            <a:r>
              <a:rPr lang="en-US" altLang="zh-CN" sz="900" b="1" spc="100" dirty="0" smtClean="0">
                <a:solidFill>
                  <a:schemeClr val="tx1">
                    <a:lumMod val="85000"/>
                    <a:lumOff val="15000"/>
                  </a:schemeClr>
                </a:solidFill>
                <a:latin typeface="微软雅黑" panose="020B0503020204020204" charset="-122"/>
                <a:ea typeface="微软雅黑" panose="020B0503020204020204" charset="-122"/>
                <a:sym typeface="+mn-ea"/>
              </a:rPr>
              <a:t>TPU</a:t>
            </a:r>
            <a:r>
              <a:rPr lang="zh-CN" altLang="en-US" sz="900" b="1" spc="100" dirty="0" smtClean="0">
                <a:solidFill>
                  <a:schemeClr val="tx1">
                    <a:lumMod val="85000"/>
                    <a:lumOff val="15000"/>
                  </a:schemeClr>
                </a:solidFill>
                <a:latin typeface="微软雅黑" panose="020B0503020204020204" charset="-122"/>
                <a:ea typeface="微软雅黑" panose="020B0503020204020204" charset="-122"/>
                <a:sym typeface="+mn-ea"/>
              </a:rPr>
              <a:t>和聚酯纤维磨耐无异味</a:t>
            </a:r>
            <a:r>
              <a:rPr lang="en-US" altLang="zh-CN" sz="900" b="1"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b="1" spc="100" dirty="0" smtClean="0">
                <a:solidFill>
                  <a:schemeClr val="tx1">
                    <a:lumMod val="85000"/>
                    <a:lumOff val="15000"/>
                  </a:schemeClr>
                </a:solidFill>
                <a:latin typeface="微软雅黑" panose="020B0503020204020204" charset="-122"/>
                <a:ea typeface="微软雅黑" panose="020B0503020204020204" charset="-122"/>
                <a:sym typeface="+mn-ea"/>
              </a:rPr>
              <a:t>两粒按扣三个尺寸调节适合较大范围人群</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a:t>
            </a:r>
            <a:endParaRPr lang="zh-CN" altLang="en-US" sz="900" spc="100" dirty="0">
              <a:solidFill>
                <a:schemeClr val="tx1">
                  <a:lumMod val="85000"/>
                  <a:lumOff val="15000"/>
                </a:schemeClr>
              </a:solidFill>
              <a:latin typeface="微软雅黑" panose="020B0503020204020204" charset="-122"/>
              <a:ea typeface="微软雅黑" panose="020B0503020204020204" charset="-122"/>
              <a:sym typeface="+mn-ea"/>
            </a:endParaRPr>
          </a:p>
          <a:p>
            <a:pPr algn="l" defTabSz="514350" hangingPunct="0">
              <a:lnSpc>
                <a:spcPct val="150000"/>
              </a:lnSpc>
            </a:pPr>
            <a:r>
              <a:rPr lang="en-US" altLang="zh-CN" sz="900" b="1" dirty="0">
                <a:latin typeface="微软雅黑" panose="020B0503020204020204" charset="-122"/>
                <a:ea typeface="微软雅黑" panose="020B0503020204020204" charset="-122"/>
                <a:sym typeface="Avenir Roman"/>
              </a:rPr>
              <a:t>4.</a:t>
            </a:r>
            <a:r>
              <a:rPr lang="zh-CN" altLang="en-US" sz="900" b="1" dirty="0">
                <a:latin typeface="微软雅黑" panose="020B0503020204020204" charset="-122"/>
                <a:ea typeface="微软雅黑" panose="020B0503020204020204" charset="-122"/>
                <a:sym typeface="Avenir Roman"/>
              </a:rPr>
              <a:t> 多功能小巧便携</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装进口袋</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给出差或旅行舒适的依靠</a:t>
            </a:r>
            <a:r>
              <a:rPr lang="zh-CN" altLang="en-US" sz="900" dirty="0" smtClean="0">
                <a:latin typeface="微软雅黑" panose="020B0503020204020204" charset="-122"/>
                <a:ea typeface="微软雅黑" panose="020B0503020204020204" charset="-122"/>
                <a:sym typeface="Avenir Roman"/>
              </a:rPr>
              <a:t>。</a:t>
            </a:r>
            <a:endParaRPr lang="en-US" altLang="zh-CN" sz="900" dirty="0">
              <a:solidFill>
                <a:srgbClr val="000000"/>
              </a:solidFill>
              <a:latin typeface="微软雅黑" panose="020B0503020204020204" charset="-122"/>
              <a:ea typeface="微软雅黑" panose="020B0503020204020204" charset="-122"/>
              <a:sym typeface="Avenir Roman"/>
            </a:endParaRPr>
          </a:p>
        </p:txBody>
      </p:sp>
      <p:sp>
        <p:nvSpPr>
          <p:cNvPr id="18" name="文本框 17"/>
          <p:cNvSpPr txBox="1"/>
          <p:nvPr/>
        </p:nvSpPr>
        <p:spPr>
          <a:xfrm>
            <a:off x="7092950" y="3128010"/>
            <a:ext cx="4766945" cy="4591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p>
            <a:pPr marL="0" indent="0" algn="l"/>
            <a:r>
              <a:rPr lang="zh-CN" altLang="en-US" sz="800" b="1" dirty="0">
                <a:latin typeface="微软雅黑" panose="020B0503020204020204" charset="-122"/>
                <a:ea typeface="微软雅黑" panose="020B0503020204020204" charset="-122"/>
                <a:cs typeface="Times New Roman" panose="02020603050405020304" charset="0"/>
                <a:sym typeface="+mn-ea"/>
              </a:rPr>
              <a:t>设计理念</a:t>
            </a:r>
            <a:r>
              <a:rPr lang="zh-CN" altLang="en-US" sz="800" dirty="0">
                <a:latin typeface="微软雅黑" panose="020B0503020204020204" charset="-122"/>
                <a:ea typeface="微软雅黑" panose="020B0503020204020204" charset="-122"/>
                <a:cs typeface="Times New Roman" panose="02020603050405020304" charset="0"/>
                <a:sym typeface="+mn-ea"/>
              </a:rPr>
              <a:t>：在都市时尚和纯朴自然之间寻找一个最舒适的“平衡点”。树象征另一种生活，内敛，沉思，永不争论。设计师运用了树的枝干元素，打造一棵“依靠的树”的概念，美化日常，让出行变得更加有趣，</a:t>
            </a:r>
            <a:r>
              <a:rPr lang="zh-CN" altLang="en-US" sz="800" dirty="0">
                <a:latin typeface="微软雅黑" panose="020B0503020204020204" charset="-122"/>
                <a:ea typeface="微软雅黑" panose="020B0503020204020204" charset="-122"/>
                <a:cs typeface="Cambria" panose="02040503050406030204" charset="0"/>
                <a:sym typeface="+mn-ea"/>
              </a:rPr>
              <a:t>设计师希望</a:t>
            </a:r>
            <a:r>
              <a:rPr lang="en-US" altLang="zh-CN" sz="800" dirty="0">
                <a:latin typeface="微软雅黑" panose="020B0503020204020204" charset="-122"/>
                <a:ea typeface="微软雅黑" panose="020B0503020204020204" charset="-122"/>
                <a:cs typeface="Cambria" panose="02040503050406030204" charset="0"/>
                <a:sym typeface="+mn-ea"/>
              </a:rPr>
              <a:t>Tree</a:t>
            </a:r>
            <a:r>
              <a:rPr lang="zh-CN" altLang="en-US" sz="800" dirty="0">
                <a:latin typeface="微软雅黑" panose="020B0503020204020204" charset="-122"/>
                <a:ea typeface="微软雅黑" panose="020B0503020204020204" charset="-122"/>
                <a:cs typeface="Cambria" panose="02040503050406030204" charset="0"/>
                <a:sym typeface="+mn-ea"/>
              </a:rPr>
              <a:t>树充气颈枕化解为人们轻松愉悦的旅程伴侣。</a:t>
            </a:r>
            <a:endParaRPr lang="en-US" altLang="zh-CN" sz="800" dirty="0">
              <a:latin typeface="微软雅黑" panose="020B0503020204020204" charset="-122"/>
              <a:ea typeface="微软雅黑" panose="020B0503020204020204" charset="-122"/>
              <a:cs typeface="Cambria" panose="02040503050406030204" charset="0"/>
              <a:sym typeface="+mn-ea"/>
            </a:endParaRPr>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标题 1"/>
          <p:cNvSpPr txBox="1">
            <a:spLocks noGrp="1"/>
          </p:cNvSpPr>
          <p:nvPr>
            <p:ph type="title"/>
          </p:nvPr>
        </p:nvSpPr>
        <p:spPr>
          <a:xfrm>
            <a:off x="838200" y="365125"/>
            <a:ext cx="10515600" cy="1325563"/>
          </a:xfrm>
          <a:prstGeom prst="rect">
            <a:avLst/>
          </a:prstGeom>
        </p:spPr>
        <p:txBody>
          <a:bodyPr/>
          <a:lstStyle/>
          <a:p/>
        </p:txBody>
      </p:sp>
      <p:sp>
        <p:nvSpPr>
          <p:cNvPr id="162" name="文本占位符 2"/>
          <p:cNvSpPr txBox="1">
            <a:spLocks noGrp="1"/>
          </p:cNvSpPr>
          <p:nvPr>
            <p:ph type="body" idx="1"/>
          </p:nvPr>
        </p:nvSpPr>
        <p:spPr>
          <a:xfrm>
            <a:off x="838200" y="1825625"/>
            <a:ext cx="10515600" cy="4351338"/>
          </a:xfrm>
          <a:prstGeom prst="rect">
            <a:avLst/>
          </a:prstGeom>
        </p:spPr>
        <p:txBody>
          <a:bodyPr/>
          <a:lstStyle/>
          <a:p/>
        </p:txBody>
      </p:sp>
      <p:pic>
        <p:nvPicPr>
          <p:cNvPr id="163" name="Picture 2" descr="Picture 2"/>
          <p:cNvPicPr>
            <a:picLocks noChangeAspect="1"/>
          </p:cNvPicPr>
          <p:nvPr/>
        </p:nvPicPr>
        <p:blipFill>
          <a:blip r:embed="rId1" cstate="email"/>
          <a:stretch>
            <a:fillRect/>
          </a:stretch>
        </p:blipFill>
        <p:spPr>
          <a:xfrm>
            <a:off x="0" y="0"/>
            <a:ext cx="12198350" cy="6870700"/>
          </a:xfrm>
          <a:prstGeom prst="rect">
            <a:avLst/>
          </a:prstGeom>
          <a:ln w="12700">
            <a:miter lim="4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标题 1"/>
          <p:cNvSpPr txBox="1">
            <a:spLocks noGrp="1"/>
          </p:cNvSpPr>
          <p:nvPr>
            <p:ph type="title"/>
          </p:nvPr>
        </p:nvSpPr>
        <p:spPr>
          <a:xfrm>
            <a:off x="838200" y="365125"/>
            <a:ext cx="10515600" cy="1325563"/>
          </a:xfrm>
          <a:prstGeom prst="rect">
            <a:avLst/>
          </a:prstGeom>
        </p:spPr>
        <p:txBody>
          <a:bodyPr/>
          <a:lstStyle/>
          <a:p/>
        </p:txBody>
      </p:sp>
      <p:sp>
        <p:nvSpPr>
          <p:cNvPr id="178" name="文本占位符 2"/>
          <p:cNvSpPr txBox="1">
            <a:spLocks noGrp="1"/>
          </p:cNvSpPr>
          <p:nvPr>
            <p:ph type="body" idx="1"/>
          </p:nvPr>
        </p:nvSpPr>
        <p:spPr>
          <a:xfrm>
            <a:off x="838200" y="1825625"/>
            <a:ext cx="10515600" cy="4351338"/>
          </a:xfrm>
          <a:prstGeom prst="rect">
            <a:avLst/>
          </a:prstGeom>
        </p:spPr>
        <p:txBody>
          <a:bodyPr/>
          <a:lstStyle/>
          <a:p/>
        </p:txBody>
      </p:sp>
      <p:pic>
        <p:nvPicPr>
          <p:cNvPr id="179" name="Picture 2" descr="Picture 2"/>
          <p:cNvPicPr>
            <a:picLocks noChangeAspect="1"/>
          </p:cNvPicPr>
          <p:nvPr/>
        </p:nvPicPr>
        <p:blipFill>
          <a:blip r:embed="rId1" cstate="email"/>
          <a:stretch>
            <a:fillRect/>
          </a:stretch>
        </p:blipFill>
        <p:spPr>
          <a:xfrm>
            <a:off x="0" y="-12700"/>
            <a:ext cx="12204700" cy="6870700"/>
          </a:xfrm>
          <a:prstGeom prst="rect">
            <a:avLst/>
          </a:prstGeom>
          <a:ln w="12700">
            <a:miter lim="4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标题 1"/>
          <p:cNvSpPr txBox="1">
            <a:spLocks noGrp="1"/>
          </p:cNvSpPr>
          <p:nvPr>
            <p:ph type="title"/>
          </p:nvPr>
        </p:nvSpPr>
        <p:spPr>
          <a:xfrm>
            <a:off x="838200" y="365125"/>
            <a:ext cx="10515600" cy="1325563"/>
          </a:xfrm>
          <a:prstGeom prst="rect">
            <a:avLst/>
          </a:prstGeom>
        </p:spPr>
        <p:txBody>
          <a:bodyPr/>
          <a:lstStyle/>
          <a:p/>
        </p:txBody>
      </p:sp>
      <p:sp>
        <p:nvSpPr>
          <p:cNvPr id="182" name="文本占位符 2"/>
          <p:cNvSpPr txBox="1">
            <a:spLocks noGrp="1"/>
          </p:cNvSpPr>
          <p:nvPr>
            <p:ph type="body" idx="1"/>
          </p:nvPr>
        </p:nvSpPr>
        <p:spPr>
          <a:xfrm>
            <a:off x="838200" y="1825625"/>
            <a:ext cx="10515600" cy="4351338"/>
          </a:xfrm>
          <a:prstGeom prst="rect">
            <a:avLst/>
          </a:prstGeom>
        </p:spPr>
        <p:txBody>
          <a:bodyPr/>
          <a:lstStyle/>
          <a:p/>
        </p:txBody>
      </p:sp>
      <p:pic>
        <p:nvPicPr>
          <p:cNvPr id="183" name="Picture 2" descr="Picture 2"/>
          <p:cNvPicPr>
            <a:picLocks noChangeAspect="1"/>
          </p:cNvPicPr>
          <p:nvPr/>
        </p:nvPicPr>
        <p:blipFill>
          <a:blip r:embed="rId1" cstate="email"/>
          <a:stretch>
            <a:fillRect/>
          </a:stretch>
        </p:blipFill>
        <p:spPr>
          <a:xfrm>
            <a:off x="0" y="0"/>
            <a:ext cx="12204700" cy="6864350"/>
          </a:xfrm>
          <a:prstGeom prst="rect">
            <a:avLst/>
          </a:prstGeom>
          <a:ln w="12700">
            <a:miter lim="4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标题 1"/>
          <p:cNvSpPr txBox="1">
            <a:spLocks noGrp="1"/>
          </p:cNvSpPr>
          <p:nvPr>
            <p:ph type="title"/>
          </p:nvPr>
        </p:nvSpPr>
        <p:spPr>
          <a:xfrm>
            <a:off x="838200" y="365125"/>
            <a:ext cx="10515600" cy="1325563"/>
          </a:xfrm>
          <a:prstGeom prst="rect">
            <a:avLst/>
          </a:prstGeom>
        </p:spPr>
        <p:txBody>
          <a:bodyPr/>
          <a:lstStyle/>
          <a:p/>
        </p:txBody>
      </p:sp>
      <p:sp>
        <p:nvSpPr>
          <p:cNvPr id="190" name="文本占位符 2"/>
          <p:cNvSpPr txBox="1">
            <a:spLocks noGrp="1"/>
          </p:cNvSpPr>
          <p:nvPr>
            <p:ph type="body" idx="1"/>
          </p:nvPr>
        </p:nvSpPr>
        <p:spPr>
          <a:xfrm>
            <a:off x="838200" y="1825625"/>
            <a:ext cx="10515600" cy="4351338"/>
          </a:xfrm>
          <a:prstGeom prst="rect">
            <a:avLst/>
          </a:prstGeom>
        </p:spPr>
        <p:txBody>
          <a:bodyPr/>
          <a:lstStyle/>
          <a:p/>
        </p:txBody>
      </p:sp>
      <p:pic>
        <p:nvPicPr>
          <p:cNvPr id="191" name="Picture 2" descr="Picture 2"/>
          <p:cNvPicPr>
            <a:picLocks noChangeAspect="1"/>
          </p:cNvPicPr>
          <p:nvPr/>
        </p:nvPicPr>
        <p:blipFill>
          <a:blip r:embed="rId1" cstate="email"/>
          <a:stretch>
            <a:fillRect/>
          </a:stretch>
        </p:blipFill>
        <p:spPr>
          <a:xfrm>
            <a:off x="0" y="0"/>
            <a:ext cx="12204700" cy="6870700"/>
          </a:xfrm>
          <a:prstGeom prst="rect">
            <a:avLst/>
          </a:prstGeom>
          <a:ln w="12700">
            <a:miter lim="4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851" y="0"/>
            <a:ext cx="12188298" cy="6858000"/>
          </a:xfrm>
          <a:prstGeom prst="rect">
            <a:avLst/>
          </a:prstGeom>
        </p:spPr>
      </p:pic>
      <p:sp>
        <p:nvSpPr>
          <p:cNvPr id="4" name="文本框 3"/>
          <p:cNvSpPr txBox="1"/>
          <p:nvPr/>
        </p:nvSpPr>
        <p:spPr>
          <a:xfrm>
            <a:off x="399415" y="142240"/>
            <a:ext cx="3417570" cy="367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小身材 大容量 可盐可甜</a:t>
            </a:r>
            <a:endParaRPr kumimoji="0" lang="zh-CN" altLang="en-US"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851" y="0"/>
            <a:ext cx="12188298" cy="6858000"/>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标题 1"/>
          <p:cNvSpPr txBox="1">
            <a:spLocks noGrp="1"/>
          </p:cNvSpPr>
          <p:nvPr>
            <p:ph type="title"/>
          </p:nvPr>
        </p:nvSpPr>
        <p:spPr>
          <a:xfrm>
            <a:off x="838200" y="365125"/>
            <a:ext cx="10515600" cy="1325563"/>
          </a:xfrm>
          <a:prstGeom prst="rect">
            <a:avLst/>
          </a:prstGeom>
        </p:spPr>
        <p:txBody>
          <a:bodyPr/>
          <a:lstStyle/>
          <a:p/>
        </p:txBody>
      </p:sp>
      <p:sp>
        <p:nvSpPr>
          <p:cNvPr id="218" name="文本占位符 2"/>
          <p:cNvSpPr txBox="1">
            <a:spLocks noGrp="1"/>
          </p:cNvSpPr>
          <p:nvPr>
            <p:ph type="body" idx="1"/>
          </p:nvPr>
        </p:nvSpPr>
        <p:spPr>
          <a:xfrm>
            <a:off x="838200" y="1825625"/>
            <a:ext cx="10515600" cy="4351338"/>
          </a:xfrm>
          <a:prstGeom prst="rect">
            <a:avLst/>
          </a:prstGeom>
        </p:spPr>
        <p:txBody>
          <a:bodyPr/>
          <a:lstStyle/>
          <a:p/>
        </p:txBody>
      </p:sp>
      <p:pic>
        <p:nvPicPr>
          <p:cNvPr id="219" name="Picture 2" descr="Picture 2"/>
          <p:cNvPicPr>
            <a:picLocks noChangeAspect="1"/>
          </p:cNvPicPr>
          <p:nvPr/>
        </p:nvPicPr>
        <p:blipFill>
          <a:blip r:embed="rId1" cstate="email"/>
          <a:stretch>
            <a:fillRect/>
          </a:stretch>
        </p:blipFill>
        <p:spPr>
          <a:xfrm>
            <a:off x="-6350" y="0"/>
            <a:ext cx="12198350" cy="6864350"/>
          </a:xfrm>
          <a:prstGeom prst="rect">
            <a:avLst/>
          </a:prstGeom>
          <a:ln w="12700">
            <a:miter lim="4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7207245" y="495022"/>
            <a:ext cx="4491292" cy="2445385"/>
          </a:xfrm>
          <a:prstGeom prst="rect">
            <a:avLst/>
          </a:prstGeom>
          <a:noFill/>
        </p:spPr>
        <p:txBody>
          <a:bodyPr wrap="square" rtlCol="0" anchor="t">
            <a:spAutoFit/>
          </a:bodyPr>
          <a:lstStyle/>
          <a:p>
            <a:pPr defTabSz="514350" hangingPunct="0">
              <a:lnSpc>
                <a:spcPct val="150000"/>
              </a:lnSpc>
            </a:pPr>
            <a:r>
              <a:rPr lang="zh-CN" altLang="en-US" sz="1200" b="1" dirty="0">
                <a:solidFill>
                  <a:srgbClr val="000000"/>
                </a:solidFill>
                <a:latin typeface="微软雅黑" panose="020B0503020204020204" charset="-122"/>
                <a:ea typeface="微软雅黑" panose="020B0503020204020204" charset="-122"/>
                <a:sym typeface="Avenir Roman"/>
              </a:rPr>
              <a:t>名称：</a:t>
            </a:r>
            <a:r>
              <a:rPr lang="en-US" altLang="zh-CN" sz="1200" b="1" dirty="0">
                <a:solidFill>
                  <a:srgbClr val="000000"/>
                </a:solidFill>
                <a:latin typeface="微软雅黑" panose="020B0503020204020204" charset="-122"/>
                <a:ea typeface="微软雅黑" panose="020B0503020204020204" charset="-122"/>
                <a:sym typeface="Avenir Roman"/>
              </a:rPr>
              <a:t>BEETLE</a:t>
            </a:r>
            <a:r>
              <a:rPr lang="zh-CN" altLang="en-US" sz="1200" b="1" dirty="0">
                <a:solidFill>
                  <a:srgbClr val="000000"/>
                </a:solidFill>
                <a:latin typeface="微软雅黑" panose="020B0503020204020204" charset="-122"/>
                <a:ea typeface="微软雅黑" panose="020B0503020204020204" charset="-122"/>
                <a:sym typeface="Avenir Roman"/>
              </a:rPr>
              <a:t>甲虫 </a:t>
            </a:r>
            <a:r>
              <a:rPr lang="en-US" altLang="zh-CN" sz="1200" b="1" dirty="0">
                <a:solidFill>
                  <a:srgbClr val="000000"/>
                </a:solidFill>
                <a:latin typeface="微软雅黑" panose="020B0503020204020204" charset="-122"/>
                <a:ea typeface="微软雅黑" panose="020B0503020204020204" charset="-122"/>
                <a:sym typeface="Avenir Roman"/>
              </a:rPr>
              <a:t>·</a:t>
            </a:r>
            <a:r>
              <a:rPr sz="1200" b="1" dirty="0">
                <a:solidFill>
                  <a:srgbClr val="000000"/>
                </a:solidFill>
                <a:latin typeface="微软雅黑" panose="020B0503020204020204" charset="-122"/>
                <a:ea typeface="微软雅黑" panose="020B0503020204020204" charset="-122"/>
                <a:sym typeface="Avenir Roman"/>
              </a:rPr>
              <a:t>迷你斜挎包</a:t>
            </a:r>
            <a:endParaRPr lang="en-US" altLang="zh-CN" sz="1000" b="1"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sz="1000" dirty="0">
                <a:solidFill>
                  <a:srgbClr val="000000"/>
                </a:solidFill>
                <a:latin typeface="微软雅黑" panose="020B0503020204020204" charset="-122"/>
                <a:ea typeface="微软雅黑" panose="020B0503020204020204" charset="-122"/>
                <a:sym typeface="Avenir Roman"/>
              </a:rPr>
              <a:t>品牌：URBAN FOREST</a:t>
            </a:r>
            <a:endParaRPr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sz="1000" dirty="0">
                <a:solidFill>
                  <a:srgbClr val="000000"/>
                </a:solidFill>
                <a:latin typeface="微软雅黑" panose="020B0503020204020204" charset="-122"/>
                <a:ea typeface="微软雅黑" panose="020B0503020204020204" charset="-122"/>
                <a:sym typeface="Avenir Roman"/>
              </a:rPr>
              <a:t>名称：BEETLE ·甲虫迷你斜挎包</a:t>
            </a:r>
            <a:endParaRPr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sz="1000" dirty="0">
                <a:solidFill>
                  <a:srgbClr val="000000"/>
                </a:solidFill>
                <a:latin typeface="微软雅黑" panose="020B0503020204020204" charset="-122"/>
                <a:ea typeface="微软雅黑" panose="020B0503020204020204" charset="-122"/>
                <a:sym typeface="Avenir Roman"/>
              </a:rPr>
              <a:t>型号：VC003</a:t>
            </a:r>
            <a:endParaRPr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sz="1000" dirty="0">
                <a:solidFill>
                  <a:srgbClr val="000000"/>
                </a:solidFill>
                <a:latin typeface="微软雅黑" panose="020B0503020204020204" charset="-122"/>
                <a:ea typeface="微软雅黑" panose="020B0503020204020204" charset="-122"/>
                <a:sym typeface="Avenir Roman"/>
              </a:rPr>
              <a:t>材质：牛津布</a:t>
            </a:r>
            <a:endParaRPr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sz="1000" dirty="0">
                <a:solidFill>
                  <a:srgbClr val="000000"/>
                </a:solidFill>
                <a:latin typeface="微软雅黑" panose="020B0503020204020204" charset="-122"/>
                <a:ea typeface="微软雅黑" panose="020B0503020204020204" charset="-122"/>
                <a:sym typeface="Avenir Roman"/>
              </a:rPr>
              <a:t>规格：150*200*120 mm</a:t>
            </a:r>
            <a:endParaRPr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sz="1000" dirty="0">
                <a:solidFill>
                  <a:srgbClr val="000000"/>
                </a:solidFill>
                <a:latin typeface="微软雅黑" panose="020B0503020204020204" charset="-122"/>
                <a:ea typeface="微软雅黑" panose="020B0503020204020204" charset="-122"/>
                <a:sym typeface="Avenir Roman"/>
              </a:rPr>
              <a:t>装箱数：30个/箱</a:t>
            </a:r>
            <a:endParaRPr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sz="1000" dirty="0">
                <a:solidFill>
                  <a:srgbClr val="000000"/>
                </a:solidFill>
                <a:latin typeface="微软雅黑" panose="020B0503020204020204" charset="-122"/>
                <a:ea typeface="微软雅黑" panose="020B0503020204020204" charset="-122"/>
                <a:sym typeface="Avenir Roman"/>
              </a:rPr>
              <a:t>颜色：</a:t>
            </a:r>
            <a:r>
              <a:rPr sz="1000" dirty="0">
                <a:latin typeface="微软雅黑" panose="020B0503020204020204" charset="-122"/>
                <a:ea typeface="微软雅黑" panose="020B0503020204020204" charset="-122"/>
                <a:sym typeface="Avenir Roman"/>
              </a:rPr>
              <a:t>柠檬黄/</a:t>
            </a:r>
            <a:r>
              <a:rPr sz="1000" dirty="0">
                <a:solidFill>
                  <a:srgbClr val="000000"/>
                </a:solidFill>
                <a:latin typeface="微软雅黑" panose="020B0503020204020204" charset="-122"/>
                <a:ea typeface="微软雅黑" panose="020B0503020204020204" charset="-122"/>
                <a:sym typeface="Avenir Roman"/>
              </a:rPr>
              <a:t>霜灰/海军蓝/</a:t>
            </a:r>
            <a:r>
              <a:rPr sz="1000" dirty="0">
                <a:latin typeface="微软雅黑" panose="020B0503020204020204" charset="-122"/>
                <a:ea typeface="微软雅黑" panose="020B0503020204020204" charset="-122"/>
                <a:sym typeface="Avenir Roman"/>
              </a:rPr>
              <a:t>火烈鸟粉/</a:t>
            </a:r>
            <a:r>
              <a:rPr sz="1000" dirty="0">
                <a:solidFill>
                  <a:srgbClr val="000000"/>
                </a:solidFill>
                <a:latin typeface="微软雅黑" panose="020B0503020204020204" charset="-122"/>
                <a:ea typeface="微软雅黑" panose="020B0503020204020204" charset="-122"/>
                <a:sym typeface="Avenir Roman"/>
              </a:rPr>
              <a:t>象牙白</a:t>
            </a:r>
            <a:endParaRPr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1000" dirty="0">
                <a:solidFill>
                  <a:srgbClr val="000000"/>
                </a:solidFill>
                <a:latin typeface="微软雅黑" panose="020B0503020204020204" charset="-122"/>
                <a:ea typeface="微软雅黑" panose="020B0503020204020204" charset="-122"/>
                <a:sym typeface="Avenir Roman"/>
              </a:rPr>
              <a:t>市场零售价：</a:t>
            </a:r>
            <a:r>
              <a:rPr lang="en-US" altLang="zh-CN" sz="1000" dirty="0">
                <a:solidFill>
                  <a:srgbClr val="000000"/>
                </a:solidFill>
                <a:latin typeface="微软雅黑" panose="020B0503020204020204" charset="-122"/>
                <a:ea typeface="微软雅黑" panose="020B0503020204020204" charset="-122"/>
                <a:sym typeface="Avenir Roman"/>
              </a:rPr>
              <a:t>188</a:t>
            </a:r>
            <a:r>
              <a:rPr lang="zh-CN" altLang="en-US" sz="1000" dirty="0">
                <a:solidFill>
                  <a:srgbClr val="000000"/>
                </a:solidFill>
                <a:latin typeface="微软雅黑" panose="020B0503020204020204" charset="-122"/>
                <a:ea typeface="微软雅黑" panose="020B0503020204020204" charset="-122"/>
                <a:sym typeface="Avenir Roman"/>
              </a:rPr>
              <a:t>元</a:t>
            </a:r>
            <a:endParaRPr lang="en-US" altLang="zh-CN"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1000" dirty="0">
                <a:solidFill>
                  <a:srgbClr val="000000"/>
                </a:solidFill>
                <a:latin typeface="微软雅黑" panose="020B0503020204020204" charset="-122"/>
                <a:ea typeface="微软雅黑" panose="020B0503020204020204" charset="-122"/>
                <a:sym typeface="Avenir Roman"/>
              </a:rPr>
              <a:t>网络管控价：</a:t>
            </a:r>
            <a:r>
              <a:rPr lang="en-US" altLang="zh-CN" sz="1000" dirty="0">
                <a:solidFill>
                  <a:srgbClr val="000000"/>
                </a:solidFill>
                <a:latin typeface="微软雅黑" panose="020B0503020204020204" charset="-122"/>
                <a:ea typeface="微软雅黑" panose="020B0503020204020204" charset="-122"/>
                <a:sym typeface="Avenir Roman"/>
              </a:rPr>
              <a:t>168</a:t>
            </a:r>
            <a:r>
              <a:rPr lang="zh-CN" altLang="en-US" sz="1000" dirty="0">
                <a:solidFill>
                  <a:srgbClr val="000000"/>
                </a:solidFill>
                <a:latin typeface="微软雅黑" panose="020B0503020204020204" charset="-122"/>
                <a:ea typeface="微软雅黑" panose="020B0503020204020204" charset="-122"/>
                <a:sym typeface="Avenir Roman"/>
              </a:rPr>
              <a:t>元 </a:t>
            </a:r>
            <a:endParaRPr lang="zh-CN" altLang="en-US" sz="9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Avenir Roman"/>
            </a:endParaRPr>
          </a:p>
        </p:txBody>
      </p:sp>
      <p:sp>
        <p:nvSpPr>
          <p:cNvPr id="14" name="文本框 13"/>
          <p:cNvSpPr txBox="1"/>
          <p:nvPr/>
        </p:nvSpPr>
        <p:spPr>
          <a:xfrm>
            <a:off x="7278370" y="3228975"/>
            <a:ext cx="4626610" cy="38227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r>
              <a:rPr lang="zh-CN" altLang="en-US" sz="1000" b="1" dirty="0">
                <a:latin typeface="微软雅黑" panose="020B0503020204020204" charset="-122"/>
                <a:ea typeface="微软雅黑" panose="020B0503020204020204" charset="-122"/>
                <a:cs typeface="Times New Roman" panose="02020603050405020304" charset="0"/>
                <a:sym typeface="+mn-ea"/>
              </a:rPr>
              <a:t>设计故事</a:t>
            </a:r>
            <a:r>
              <a:rPr lang="zh-CN" altLang="en-US" sz="1000" dirty="0">
                <a:latin typeface="微软雅黑" panose="020B0503020204020204" charset="-122"/>
                <a:ea typeface="微软雅黑" panose="020B0503020204020204" charset="-122"/>
                <a:cs typeface="Times New Roman" panose="02020603050405020304" charset="0"/>
                <a:sym typeface="+mn-ea"/>
              </a:rPr>
              <a:t>：</a:t>
            </a:r>
            <a:r>
              <a:rPr lang="zh-CN" altLang="en-US" sz="900" dirty="0">
                <a:latin typeface="微软雅黑" panose="020B0503020204020204" charset="-122"/>
                <a:ea typeface="微软雅黑" panose="020B0503020204020204" charset="-122"/>
                <a:sym typeface="Avenir Roman"/>
              </a:rPr>
              <a:t>灵感源于自然界的甲壳虫。为内心纯真对生活充满热爱，追求时尚潮流对世界充满好奇心勇敢率性的你而设计。</a:t>
            </a:r>
            <a:endParaRPr lang="en-US" altLang="zh-CN" sz="900" dirty="0">
              <a:latin typeface="微软雅黑" panose="020B0503020204020204" charset="-122"/>
              <a:ea typeface="微软雅黑" panose="020B0503020204020204" charset="-122"/>
              <a:sym typeface="Avenir Roman"/>
            </a:endParaRPr>
          </a:p>
        </p:txBody>
      </p:sp>
      <p:sp>
        <p:nvSpPr>
          <p:cNvPr id="15" name="文本框 14"/>
          <p:cNvSpPr txBox="1"/>
          <p:nvPr/>
        </p:nvSpPr>
        <p:spPr>
          <a:xfrm>
            <a:off x="7254875" y="4450080"/>
            <a:ext cx="4669155" cy="133667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sym typeface="Avenir Roman"/>
              </a:rPr>
              <a:t>商品描述：</a:t>
            </a:r>
            <a:endParaRPr kumimoji="0" lang="zh-CN" altLang="en-US" sz="9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mj-cs"/>
              <a:sym typeface="Avenir Roman"/>
            </a:endParaRPr>
          </a:p>
          <a:p>
            <a:pPr marL="0" marR="0" indent="0" algn="l" defTabSz="514350" rtl="0" fontAlgn="auto" latinLnBrk="0" hangingPunct="0">
              <a:lnSpc>
                <a:spcPct val="150000"/>
              </a:lnSpc>
              <a:buNone/>
            </a:pPr>
            <a:r>
              <a:rPr lang="zh-CN" altLang="en-US" sz="900" dirty="0">
                <a:latin typeface="微软雅黑" panose="020B0503020204020204" charset="-122"/>
                <a:ea typeface="微软雅黑" panose="020B0503020204020204" charset="-122"/>
                <a:sym typeface="Avenir Roman"/>
              </a:rPr>
              <a:t>1</a:t>
            </a:r>
            <a:r>
              <a:rPr lang="en-US" altLang="zh-CN" sz="900"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独特设计，</a:t>
            </a:r>
            <a:r>
              <a:rPr lang="zh-CN" altLang="en-US" sz="900" dirty="0">
                <a:latin typeface="微软雅黑" panose="020B0503020204020204" charset="-122"/>
                <a:ea typeface="微软雅黑" panose="020B0503020204020204" charset="-122"/>
                <a:sym typeface="Avenir Roman"/>
              </a:rPr>
              <a:t>灵感源于自然界的甲壳虫，独特专利剪裁方式，呈现两种的风格。</a:t>
            </a:r>
            <a:endParaRPr lang="en-US" altLang="zh-CN" sz="900" dirty="0">
              <a:latin typeface="微软雅黑" panose="020B0503020204020204" charset="-122"/>
              <a:ea typeface="微软雅黑" panose="020B0503020204020204" charset="-122"/>
              <a:sym typeface="Avenir Roman"/>
            </a:endParaRPr>
          </a:p>
          <a:p>
            <a:pPr defTabSz="514350" hangingPunct="0">
              <a:lnSpc>
                <a:spcPct val="150000"/>
              </a:lnSpc>
            </a:pPr>
            <a:r>
              <a:rPr lang="en-US" altLang="zh-CN" sz="900" dirty="0">
                <a:latin typeface="微软雅黑" panose="020B0503020204020204" charset="-122"/>
                <a:ea typeface="微软雅黑" panose="020B0503020204020204" charset="-122"/>
                <a:sym typeface="Avenir Roman"/>
              </a:rPr>
              <a:t>2.</a:t>
            </a:r>
            <a:r>
              <a:rPr lang="zh-CN" altLang="en-US" sz="900" dirty="0">
                <a:latin typeface="微软雅黑" panose="020B0503020204020204" charset="-122"/>
                <a:ea typeface="微软雅黑" panose="020B0503020204020204" charset="-122"/>
                <a:sym typeface="Avenir Roman"/>
              </a:rPr>
              <a:t> </a:t>
            </a:r>
            <a:r>
              <a:rPr lang="zh-CN" altLang="en-US" sz="900" b="1" dirty="0">
                <a:latin typeface="微软雅黑" panose="020B0503020204020204" charset="-122"/>
                <a:ea typeface="微软雅黑" panose="020B0503020204020204" charset="-122"/>
                <a:sym typeface="Avenir Roman"/>
              </a:rPr>
              <a:t>实用便携</a:t>
            </a:r>
            <a:r>
              <a:rPr lang="zh-CN" altLang="en-US" sz="900" dirty="0">
                <a:latin typeface="微软雅黑" panose="020B0503020204020204" charset="-122"/>
                <a:ea typeface="微软雅黑" panose="020B0503020204020204" charset="-122"/>
                <a:sym typeface="Avenir Roman"/>
              </a:rPr>
              <a:t>：小身材大容量，可满足移动随身携带物品的轻便出行</a:t>
            </a:r>
            <a:r>
              <a:rPr lang="en-US" altLang="zh-CN" sz="900"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采用耐磨耐用的牛津面料，防水易清洁。</a:t>
            </a:r>
            <a:r>
              <a:rPr lang="zh-CN" altLang="en-US" sz="900" dirty="0">
                <a:solidFill>
                  <a:srgbClr val="000000"/>
                </a:solidFill>
                <a:latin typeface="微软雅黑" panose="020B0503020204020204" charset="-122"/>
                <a:ea typeface="微软雅黑" panose="020B0503020204020204" charset="-122"/>
                <a:sym typeface="Avenir Roman"/>
              </a:rPr>
              <a:t>大提手设计，可斜挎单肩也可手拎。拉链防水防盗设计 ；搭配金属拉链金属配件，设计可隐藏拉链防盗，也可扣式显露拉链点精提亮，不同的风格自由选择。</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en-US" altLang="zh-CN" sz="900" dirty="0">
                <a:solidFill>
                  <a:srgbClr val="000000"/>
                </a:solidFill>
                <a:latin typeface="微软雅黑" panose="020B0503020204020204" charset="-122"/>
                <a:ea typeface="微软雅黑" panose="020B0503020204020204" charset="-122"/>
                <a:sym typeface="Avenir Roman"/>
              </a:rPr>
              <a:t>3.</a:t>
            </a:r>
            <a:r>
              <a:rPr lang="zh-CN" altLang="en-US" sz="900" b="1" dirty="0">
                <a:solidFill>
                  <a:srgbClr val="000000"/>
                </a:solidFill>
                <a:latin typeface="微软雅黑" panose="020B0503020204020204" charset="-122"/>
                <a:ea typeface="微软雅黑" panose="020B0503020204020204" charset="-122"/>
                <a:sym typeface="Avenir Roman"/>
              </a:rPr>
              <a:t>适用人群广：时尚</a:t>
            </a:r>
            <a:r>
              <a:rPr lang="en-US" altLang="zh-CN" sz="900" b="1" dirty="0">
                <a:solidFill>
                  <a:srgbClr val="000000"/>
                </a:solidFill>
                <a:latin typeface="微软雅黑" panose="020B0503020204020204" charset="-122"/>
                <a:ea typeface="微软雅黑" panose="020B0503020204020204" charset="-122"/>
                <a:sym typeface="Avenir Roman"/>
              </a:rPr>
              <a:t>Q</a:t>
            </a:r>
            <a:r>
              <a:rPr lang="zh-CN" altLang="en-US" sz="900" b="1" dirty="0">
                <a:solidFill>
                  <a:srgbClr val="000000"/>
                </a:solidFill>
                <a:latin typeface="微软雅黑" panose="020B0503020204020204" charset="-122"/>
                <a:ea typeface="微软雅黑" panose="020B0503020204020204" charset="-122"/>
                <a:sym typeface="Avenir Roman"/>
              </a:rPr>
              <a:t>萌玲珑有趣但不幼稚，男女老幼皆宜。</a:t>
            </a:r>
            <a:endParaRPr lang="en-US" altLang="zh-CN" sz="900" b="1" dirty="0">
              <a:solidFill>
                <a:srgbClr val="000000"/>
              </a:solidFill>
              <a:latin typeface="微软雅黑" panose="020B0503020204020204" charset="-122"/>
              <a:ea typeface="微软雅黑" panose="020B0503020204020204" charset="-122"/>
              <a:sym typeface="Avenir Roman"/>
            </a:endParaRPr>
          </a:p>
        </p:txBody>
      </p:sp>
      <p:pic>
        <p:nvPicPr>
          <p:cNvPr id="2" name="图片 1"/>
          <p:cNvPicPr>
            <a:picLocks noChangeAspect="1"/>
          </p:cNvPicPr>
          <p:nvPr>
            <p:custDataLst>
              <p:tags r:id="rId1"/>
            </p:custDataLst>
          </p:nvPr>
        </p:nvPicPr>
        <p:blipFill>
          <a:blip r:embed="rId2"/>
          <a:stretch>
            <a:fillRect/>
          </a:stretch>
        </p:blipFill>
        <p:spPr>
          <a:xfrm>
            <a:off x="447743" y="3981161"/>
            <a:ext cx="3374614" cy="1898796"/>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447743" y="626076"/>
            <a:ext cx="5783305" cy="3254097"/>
          </a:xfrm>
          <a:prstGeom prst="rect">
            <a:avLst/>
          </a:prstGeom>
        </p:spPr>
      </p:pic>
      <p:pic>
        <p:nvPicPr>
          <p:cNvPr id="11" name="图片 10" descr="微信图片_20200401174343"/>
          <p:cNvPicPr>
            <a:picLocks noChangeAspect="1"/>
          </p:cNvPicPr>
          <p:nvPr>
            <p:custDataLst>
              <p:tags r:id="rId5"/>
            </p:custDataLst>
          </p:nvPr>
        </p:nvPicPr>
        <p:blipFill>
          <a:blip r:embed="rId6"/>
          <a:stretch>
            <a:fillRect/>
          </a:stretch>
        </p:blipFill>
        <p:spPr>
          <a:xfrm>
            <a:off x="3822065" y="4003675"/>
            <a:ext cx="3013710" cy="199771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LOSSOM NECK PILLOW-21.jpg"/>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6" name="内容占位符 5"/>
          <p:cNvPicPr>
            <a:picLocks noChangeAspect="1"/>
          </p:cNvPicPr>
          <p:nvPr>
            <p:ph idx="1"/>
          </p:nvPr>
        </p:nvPicPr>
        <p:blipFill>
          <a:blip r:embed="rId1"/>
          <a:stretch>
            <a:fillRect/>
          </a:stretch>
        </p:blipFill>
        <p:spPr>
          <a:xfrm>
            <a:off x="0" y="0"/>
            <a:ext cx="12191365" cy="6858000"/>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stretch>
            <a:fillRect/>
          </a:stretch>
        </p:blipFill>
        <p:spPr>
          <a:xfrm>
            <a:off x="0" y="-16778"/>
            <a:ext cx="12221827" cy="6874778"/>
          </a:xfr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stretch>
            <a:fillRect/>
          </a:stretch>
        </p:blipFill>
        <p:spPr>
          <a:xfrm>
            <a:off x="0" y="0"/>
            <a:ext cx="12192000" cy="6858000"/>
          </a:xfr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stretch>
            <a:fillRect/>
          </a:stretch>
        </p:blipFill>
        <p:spPr>
          <a:xfrm>
            <a:off x="0" y="0"/>
            <a:ext cx="12192000" cy="6858000"/>
          </a:xfr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LOSSOM NECK PILLOW-26.jpg"/>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LOSSOM NECK PILLOW_画板 25.jpg"/>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LOSSOM NECK PILLOW_画板 22.jpg"/>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标题"/>
          <p:cNvSpPr txBox="1"/>
          <p:nvPr>
            <p:ph type="ctrTitle"/>
          </p:nvPr>
        </p:nvSpPr>
        <p:spPr>
          <a:prstGeom prst="rect">
            <a:avLst/>
          </a:prstGeom>
        </p:spPr>
        <p:txBody>
          <a:bodyPr/>
          <a:lstStyle/>
          <a:p/>
        </p:txBody>
      </p:sp>
      <p:sp>
        <p:nvSpPr>
          <p:cNvPr id="126" name="正文"/>
          <p:cNvSpPr txBox="1"/>
          <p:nvPr>
            <p:ph type="subTitle" sz="quarter" idx="1"/>
          </p:nvPr>
        </p:nvSpPr>
        <p:spPr>
          <a:prstGeom prst="rect">
            <a:avLst/>
          </a:prstGeom>
        </p:spPr>
        <p:txBody>
          <a:bodyPr/>
          <a:lstStyle/>
          <a:p/>
        </p:txBody>
      </p:sp>
      <p:pic>
        <p:nvPicPr>
          <p:cNvPr id="127" name="光线多用单肩包-PPT-03.jpg" descr="光线多用单肩包-PPT-03.jpg"/>
          <p:cNvPicPr>
            <a:picLocks noChangeAspect="1"/>
          </p:cNvPicPr>
          <p:nvPr/>
        </p:nvPicPr>
        <p:blipFill>
          <a:blip r:embed="rId1"/>
          <a:stretch>
            <a:fillRect/>
          </a:stretch>
        </p:blipFill>
        <p:spPr>
          <a:xfrm>
            <a:off x="4930" y="0"/>
            <a:ext cx="12182141" cy="6858000"/>
          </a:xfrm>
          <a:prstGeom prst="rect">
            <a:avLst/>
          </a:prstGeom>
          <a:ln w="12700">
            <a:miter lim="400000"/>
            <a:headEnd/>
            <a:tailEnd/>
          </a:ln>
        </p:spPr>
      </p:pic>
    </p:spTree>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LOSSOM NECK PILLOW-28.jpg"/>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1"/>
            <a:ext cx="12192000" cy="6858000"/>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p:nvSpPr>
        <p:spPr>
          <a:xfrm>
            <a:off x="7713133" y="401902"/>
            <a:ext cx="3158067" cy="338554"/>
          </a:xfrm>
          <a:prstGeom prst="rect">
            <a:avLst/>
          </a:prstGeom>
          <a:noFill/>
        </p:spPr>
        <p:txBody>
          <a:bodyPr wrap="square" rtlCol="0">
            <a:spAutoFit/>
          </a:bodyPr>
          <a:lstStyle/>
          <a:p>
            <a:r>
              <a:rPr lang="zh-CN" altLang="en-US" sz="1600" b="1" dirty="0">
                <a:solidFill>
                  <a:schemeClr val="bg1"/>
                </a:solidFill>
                <a:latin typeface="+mj-ea"/>
                <a:ea typeface="+mj-ea"/>
              </a:rPr>
              <a:t>花卷旅行 套装（颈枕</a:t>
            </a:r>
            <a:r>
              <a:rPr lang="en-US" altLang="zh-CN" sz="1600" b="1" dirty="0">
                <a:solidFill>
                  <a:schemeClr val="bg1"/>
                </a:solidFill>
                <a:latin typeface="+mj-ea"/>
                <a:ea typeface="+mj-ea"/>
              </a:rPr>
              <a:t>+</a:t>
            </a:r>
            <a:r>
              <a:rPr lang="zh-CN" altLang="en-US" sz="1600" b="1" dirty="0">
                <a:solidFill>
                  <a:schemeClr val="bg1"/>
                </a:solidFill>
                <a:latin typeface="+mj-ea"/>
                <a:ea typeface="+mj-ea"/>
              </a:rPr>
              <a:t>眼罩）</a:t>
            </a:r>
            <a:endParaRPr lang="zh-CN" altLang="en-US" sz="1600" b="1" dirty="0">
              <a:solidFill>
                <a:schemeClr val="bg1"/>
              </a:solidFill>
              <a:latin typeface="+mj-ea"/>
              <a:ea typeface="+mj-ea"/>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6976014" y="2715658"/>
            <a:ext cx="4589454" cy="6566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5" tIns="60955" rIns="60955" bIns="60955" numCol="1" spcCol="38100" rtlCol="0" anchor="t" forceAA="0">
            <a:spAutoFit/>
          </a:bodyPr>
          <a:lstStyle/>
          <a:p>
            <a:r>
              <a:rPr lang="zh-CN" altLang="en-US" sz="1065" b="1" dirty="0">
                <a:latin typeface="微软雅黑" panose="020B0503020204020204" charset="-122"/>
                <a:ea typeface="微软雅黑" panose="020B0503020204020204" charset="-122"/>
                <a:cs typeface="Times New Roman" panose="02020603050405020304" charset="0"/>
                <a:sym typeface="+mn-ea"/>
              </a:rPr>
              <a:t>设计理念</a:t>
            </a:r>
            <a:r>
              <a:rPr lang="zh-CN" altLang="en-US" sz="1065" dirty="0">
                <a:latin typeface="微软雅黑" panose="020B0503020204020204" charset="-122"/>
                <a:ea typeface="微软雅黑" panose="020B0503020204020204" charset="-122"/>
                <a:cs typeface="Times New Roman" panose="02020603050405020304" charset="0"/>
                <a:sym typeface="+mn-ea"/>
              </a:rPr>
              <a:t>：</a:t>
            </a:r>
            <a:r>
              <a:rPr lang="zh-CN" altLang="en-US" sz="800" dirty="0">
                <a:latin typeface="微软雅黑" panose="020B0503020204020204" charset="-122"/>
                <a:ea typeface="微软雅黑" panose="020B0503020204020204" charset="-122"/>
                <a:cs typeface="Times New Roman" panose="02020603050405020304" charset="0"/>
                <a:sym typeface="+mn-ea"/>
              </a:rPr>
              <a:t>在都市时尚和纯朴自然之间寻找一个最舒适的“平衡点”</a:t>
            </a:r>
            <a:r>
              <a:rPr lang="en-US" altLang="zh-CN" sz="800" dirty="0">
                <a:latin typeface="微软雅黑" panose="020B0503020204020204" charset="-122"/>
                <a:ea typeface="微软雅黑" panose="020B0503020204020204" charset="-122"/>
                <a:cs typeface="Times New Roman" panose="02020603050405020304" charset="0"/>
                <a:sym typeface="+mn-ea"/>
              </a:rPr>
              <a:t>.</a:t>
            </a:r>
            <a:endParaRPr lang="en-US" altLang="zh-CN" sz="800" dirty="0">
              <a:latin typeface="微软雅黑" panose="020B0503020204020204" charset="-122"/>
              <a:ea typeface="微软雅黑" panose="020B0503020204020204" charset="-122"/>
              <a:cs typeface="Times New Roman" panose="02020603050405020304" charset="0"/>
              <a:sym typeface="+mn-ea"/>
            </a:endParaRPr>
          </a:p>
          <a:p>
            <a:r>
              <a:rPr lang="zh-CN" altLang="en-US" sz="800" dirty="0">
                <a:latin typeface="微软雅黑" panose="020B0503020204020204" charset="-122"/>
                <a:ea typeface="微软雅黑" panose="020B0503020204020204" charset="-122"/>
                <a:cs typeface="Cambria" panose="02040503050406030204" charset="0"/>
                <a:sym typeface="+mn-ea"/>
              </a:rPr>
              <a:t>设计师希望</a:t>
            </a:r>
            <a:r>
              <a:rPr lang="en-US" altLang="zh-CN" sz="800" dirty="0">
                <a:latin typeface="微软雅黑" panose="020B0503020204020204" charset="-122"/>
                <a:ea typeface="微软雅黑" panose="020B0503020204020204" charset="-122"/>
                <a:cs typeface="Cambria" panose="02040503050406030204" charset="0"/>
                <a:sym typeface="+mn-ea"/>
              </a:rPr>
              <a:t>Blossom</a:t>
            </a:r>
            <a:r>
              <a:rPr lang="zh-CN" altLang="en-US" sz="800" dirty="0">
                <a:latin typeface="微软雅黑" panose="020B0503020204020204" charset="-122"/>
                <a:ea typeface="微软雅黑" panose="020B0503020204020204" charset="-122"/>
                <a:cs typeface="Cambria" panose="02040503050406030204" charset="0"/>
                <a:sym typeface="+mn-ea"/>
              </a:rPr>
              <a:t>颈枕能成为人们轻松愉悦的旅程伴侣。当你轻轻打开卷起的颈枕，看它慢慢舒展开的样子，如同自然界花朵的绽放，生命的开启</a:t>
            </a:r>
            <a:r>
              <a:rPr lang="en-US" altLang="zh-CN" sz="800" dirty="0">
                <a:latin typeface="微软雅黑" panose="020B0503020204020204" charset="-122"/>
                <a:ea typeface="微软雅黑" panose="020B0503020204020204" charset="-122"/>
                <a:cs typeface="Cambria" panose="02040503050406030204" charset="0"/>
                <a:sym typeface="+mn-ea"/>
              </a:rPr>
              <a:t>. </a:t>
            </a:r>
            <a:r>
              <a:rPr lang="zh-CN" altLang="en-US" sz="800" dirty="0">
                <a:latin typeface="微软雅黑" panose="020B0503020204020204" charset="-122"/>
                <a:ea typeface="微软雅黑" panose="020B0503020204020204" charset="-122"/>
                <a:cs typeface="Cambria" panose="02040503050406030204" charset="0"/>
                <a:sym typeface="+mn-ea"/>
              </a:rPr>
              <a:t>在打开和卷起它的时候，一松一驰之间，找寻旅行真正的意义和工作生活的平衡点</a:t>
            </a:r>
            <a:r>
              <a:rPr lang="en-US" altLang="zh-CN" sz="800" dirty="0">
                <a:latin typeface="微软雅黑" panose="020B0503020204020204" charset="-122"/>
                <a:ea typeface="微软雅黑" panose="020B0503020204020204" charset="-122"/>
                <a:cs typeface="Cambria" panose="02040503050406030204" charset="0"/>
                <a:sym typeface="+mn-ea"/>
              </a:rPr>
              <a:t>.</a:t>
            </a:r>
            <a:endParaRPr lang="zh-CN" altLang="en-US" sz="800" dirty="0">
              <a:solidFill>
                <a:srgbClr val="000000"/>
              </a:solidFill>
              <a:latin typeface="微软雅黑" panose="020B0503020204020204" charset="-122"/>
              <a:ea typeface="微软雅黑" panose="020B0503020204020204" charset="-122"/>
              <a:cs typeface="+mj-cs"/>
              <a:sym typeface="Avenir Roman"/>
            </a:endParaRPr>
          </a:p>
        </p:txBody>
      </p:sp>
      <p:sp>
        <p:nvSpPr>
          <p:cNvPr id="12" name="文本框 11"/>
          <p:cNvSpPr txBox="1"/>
          <p:nvPr/>
        </p:nvSpPr>
        <p:spPr>
          <a:xfrm>
            <a:off x="6976013" y="4033619"/>
            <a:ext cx="4589455" cy="236986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5" tIns="60955" rIns="60955" bIns="60955" numCol="1" spcCol="38100" rtlCol="0" anchor="t" forceAA="0">
            <a:spAutoFit/>
          </a:bodyPr>
          <a:lstStyle/>
          <a:p>
            <a:pPr defTabSz="685800" hangingPunct="0"/>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cs typeface="+mj-cs"/>
              <a:sym typeface="Avenir Roman"/>
            </a:endParaRPr>
          </a:p>
          <a:p>
            <a:pPr defTabSz="685800" hangingPunct="0"/>
            <a:r>
              <a:rPr lang="zh-CN" altLang="en-US" sz="800" dirty="0">
                <a:latin typeface="微软雅黑" panose="020B0503020204020204" charset="-122"/>
                <a:ea typeface="微软雅黑" panose="020B0503020204020204" charset="-122"/>
                <a:sym typeface="Avenir Roman"/>
              </a:rPr>
              <a:t>1.How far will you go?美貌与实用兼具的旅行颈枕，伴您游走世界各地最佳用品。</a:t>
            </a:r>
            <a:endParaRPr lang="en-US" altLang="zh-CN" sz="800" dirty="0">
              <a:latin typeface="微软雅黑" panose="020B0503020204020204" charset="-122"/>
              <a:ea typeface="微软雅黑" panose="020B0503020204020204" charset="-122"/>
              <a:sym typeface="Avenir Roman"/>
            </a:endParaRPr>
          </a:p>
          <a:p>
            <a:pPr defTabSz="685800" hangingPunct="0"/>
            <a:r>
              <a:rPr lang="zh-CN" altLang="en-US" sz="800" dirty="0">
                <a:latin typeface="微软雅黑" panose="020B0503020204020204" charset="-122"/>
                <a:ea typeface="微软雅黑" panose="020B0503020204020204" charset="-122"/>
                <a:cs typeface="Cambria" panose="02040503050406030204" charset="0"/>
                <a:sym typeface="+mn-ea"/>
              </a:rPr>
              <a:t>圆润饱满，高低起伏的曲面设计</a:t>
            </a:r>
            <a:r>
              <a:rPr lang="zh-CN" altLang="en-US" sz="800" dirty="0">
                <a:latin typeface="微软雅黑" panose="020B0503020204020204" charset="-122"/>
                <a:ea typeface="微软雅黑" panose="020B0503020204020204" charset="-122"/>
                <a:sym typeface="Avenir Roman"/>
              </a:rPr>
              <a:t>，符合人体工程学</a:t>
            </a:r>
            <a:r>
              <a:rPr lang="en-US" altLang="zh-CN" sz="800" dirty="0">
                <a:latin typeface="微软雅黑" panose="020B0503020204020204" charset="-122"/>
                <a:ea typeface="微软雅黑" panose="020B0503020204020204" charset="-122"/>
                <a:sym typeface="Avenir Roman"/>
              </a:rPr>
              <a:t>. </a:t>
            </a:r>
            <a:r>
              <a:rPr lang="zh-CN" altLang="en-US" sz="800" dirty="0">
                <a:latin typeface="微软雅黑" panose="020B0503020204020204" charset="-122"/>
                <a:ea typeface="微软雅黑" panose="020B0503020204020204" charset="-122"/>
                <a:sym typeface="Avenir Roman"/>
              </a:rPr>
              <a:t>采用零压力太空记忆棉，让您的身体处于无压力的状态，舒适的蓬松度，给颈部脸部有效支撑，缓解长途旅行疲倦劳累和学习办公紧张压力。可调节的哑光手感锁扣拉口，可随意调节颈枕的松紧，全方位起到支撑保护作用</a:t>
            </a:r>
            <a:r>
              <a:rPr lang="en-US" altLang="zh-CN" sz="800" dirty="0">
                <a:latin typeface="微软雅黑" panose="020B0503020204020204" charset="-122"/>
                <a:ea typeface="微软雅黑" panose="020B0503020204020204" charset="-122"/>
                <a:sym typeface="Avenir Roman"/>
              </a:rPr>
              <a:t>.</a:t>
            </a:r>
            <a:endParaRPr lang="en-US" altLang="zh-CN" sz="800" dirty="0">
              <a:latin typeface="微软雅黑" panose="020B0503020204020204" charset="-122"/>
              <a:ea typeface="微软雅黑" panose="020B0503020204020204" charset="-122"/>
              <a:sym typeface="Avenir Roman"/>
            </a:endParaRPr>
          </a:p>
          <a:p>
            <a:pPr defTabSz="685800" hangingPunct="0"/>
            <a:endParaRPr lang="en-US" altLang="zh-CN" sz="800" dirty="0">
              <a:latin typeface="微软雅黑" panose="020B0503020204020204" charset="-122"/>
              <a:ea typeface="微软雅黑" panose="020B0503020204020204" charset="-122"/>
              <a:sym typeface="Avenir Roman"/>
            </a:endParaRPr>
          </a:p>
          <a:p>
            <a:pPr defTabSz="685800" hangingPunct="0"/>
            <a:r>
              <a:rPr lang="en-US" altLang="zh-CN" sz="800" dirty="0">
                <a:latin typeface="微软雅黑" panose="020B0503020204020204" charset="-122"/>
                <a:ea typeface="微软雅黑" panose="020B0503020204020204" charset="-122"/>
                <a:sym typeface="Avenir Roman"/>
              </a:rPr>
              <a:t>2.</a:t>
            </a:r>
            <a:r>
              <a:rPr lang="zh-CN" altLang="en-US" sz="800" b="1" dirty="0">
                <a:latin typeface="微软雅黑" panose="020B0503020204020204" charset="-122"/>
                <a:ea typeface="微软雅黑" panose="020B0503020204020204" charset="-122"/>
                <a:sym typeface="Avenir Roman"/>
              </a:rPr>
              <a:t>亲肤 透气</a:t>
            </a:r>
            <a:r>
              <a:rPr lang="en-US" altLang="zh-CN" sz="800" b="1" dirty="0">
                <a:latin typeface="微软雅黑" panose="020B0503020204020204" charset="-122"/>
                <a:ea typeface="微软雅黑" panose="020B0503020204020204" charset="-122"/>
                <a:sym typeface="Avenir Roman"/>
              </a:rPr>
              <a:t>.</a:t>
            </a:r>
            <a:endParaRPr lang="en-US" altLang="zh-CN" sz="800" b="1" dirty="0">
              <a:latin typeface="微软雅黑" panose="020B0503020204020204" charset="-122"/>
              <a:ea typeface="微软雅黑" panose="020B0503020204020204" charset="-122"/>
              <a:sym typeface="Avenir Roman"/>
            </a:endParaRPr>
          </a:p>
          <a:p>
            <a:pPr defTabSz="685800" hangingPunct="0"/>
            <a:r>
              <a:rPr lang="zh-CN" altLang="en-US" sz="800" dirty="0">
                <a:latin typeface="微软雅黑" panose="020B0503020204020204" charset="-122"/>
                <a:ea typeface="微软雅黑" panose="020B0503020204020204" charset="-122"/>
                <a:cs typeface="Cambria" panose="02040503050406030204" charset="0"/>
                <a:sym typeface="+mn-ea"/>
              </a:rPr>
              <a:t>外套采用</a:t>
            </a:r>
            <a:r>
              <a:rPr lang="en-US" altLang="zh-CN" sz="800" dirty="0">
                <a:latin typeface="微软雅黑" panose="020B0503020204020204" charset="-122"/>
                <a:ea typeface="微软雅黑" panose="020B0503020204020204" charset="-122"/>
                <a:sym typeface="Avenir Roman"/>
              </a:rPr>
              <a:t>3D</a:t>
            </a:r>
            <a:r>
              <a:rPr lang="zh-CN" altLang="en-US" sz="800" dirty="0">
                <a:latin typeface="微软雅黑" panose="020B0503020204020204" charset="-122"/>
                <a:ea typeface="微软雅黑" panose="020B0503020204020204" charset="-122"/>
                <a:sym typeface="Avenir Roman"/>
              </a:rPr>
              <a:t>剪裁，全面贴合，布料采用三明治式结构空气层面料，表面棉涤纶混纺，亲肤又牢固，透气舒适，抗皱，可机洗。内胆布满</a:t>
            </a:r>
            <a:r>
              <a:rPr lang="en-US" altLang="zh-CN" sz="800" dirty="0">
                <a:latin typeface="微软雅黑" panose="020B0503020204020204" charset="-122"/>
                <a:ea typeface="微软雅黑" panose="020B0503020204020204" charset="-122"/>
                <a:sym typeface="Avenir Roman"/>
              </a:rPr>
              <a:t>12</a:t>
            </a:r>
            <a:r>
              <a:rPr lang="zh-CN" altLang="en-US" sz="800" dirty="0">
                <a:latin typeface="微软雅黑" panose="020B0503020204020204" charset="-122"/>
                <a:ea typeface="微软雅黑" panose="020B0503020204020204" charset="-122"/>
                <a:sym typeface="Avenir Roman"/>
              </a:rPr>
              <a:t>个透气孔，是一款真正从里至外可呼吸的颈枕。</a:t>
            </a:r>
            <a:endParaRPr lang="en-US" altLang="zh-CN" sz="800" dirty="0">
              <a:latin typeface="微软雅黑" panose="020B0503020204020204" charset="-122"/>
              <a:ea typeface="微软雅黑" panose="020B0503020204020204" charset="-122"/>
              <a:sym typeface="Avenir Roman"/>
            </a:endParaRPr>
          </a:p>
          <a:p>
            <a:pPr defTabSz="685800" hangingPunct="0"/>
            <a:endParaRPr lang="en-US" altLang="zh-CN" sz="800" dirty="0">
              <a:solidFill>
                <a:srgbClr val="000000"/>
              </a:solidFill>
              <a:latin typeface="微软雅黑" panose="020B0503020204020204" charset="-122"/>
              <a:ea typeface="微软雅黑" panose="020B0503020204020204" charset="-122"/>
              <a:cs typeface="+mj-cs"/>
              <a:sym typeface="Avenir Roman"/>
            </a:endParaRPr>
          </a:p>
          <a:p>
            <a:pPr defTabSz="685800" hangingPunct="0"/>
            <a:r>
              <a:rPr lang="en-US" altLang="zh-CN" sz="800" dirty="0">
                <a:latin typeface="微软雅黑" panose="020B0503020204020204" charset="-122"/>
                <a:ea typeface="微软雅黑" panose="020B0503020204020204" charset="-122"/>
                <a:sym typeface="Avenir Roman"/>
              </a:rPr>
              <a:t>3</a:t>
            </a:r>
            <a:r>
              <a:rPr lang="zh-CN" altLang="en-US" sz="800" dirty="0">
                <a:latin typeface="微软雅黑" panose="020B0503020204020204" charset="-122"/>
                <a:ea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Cambria" panose="02040503050406030204" charset="0"/>
                <a:sym typeface="+mn-ea"/>
              </a:rPr>
              <a:t> </a:t>
            </a:r>
            <a:r>
              <a:rPr lang="zh-CN" altLang="en-US" sz="800" b="1" dirty="0">
                <a:latin typeface="微软雅黑" panose="020B0503020204020204" charset="-122"/>
                <a:ea typeface="微软雅黑" panose="020B0503020204020204" charset="-122"/>
                <a:cs typeface="Cambria" panose="02040503050406030204" charset="0"/>
                <a:sym typeface="+mn-ea"/>
              </a:rPr>
              <a:t>北欧配色，收纳</a:t>
            </a:r>
            <a:r>
              <a:rPr lang="zh-CN" altLang="en-US" sz="800" b="1" dirty="0">
                <a:latin typeface="微软雅黑" panose="020B0503020204020204" charset="-122"/>
                <a:ea typeface="微软雅黑" panose="020B0503020204020204" charset="-122"/>
                <a:sym typeface="Avenir Roman"/>
              </a:rPr>
              <a:t>精巧</a:t>
            </a:r>
            <a:r>
              <a:rPr lang="zh-CN" altLang="en-US" sz="800" b="1" dirty="0">
                <a:latin typeface="微软雅黑" panose="020B0503020204020204" charset="-122"/>
                <a:ea typeface="微软雅黑" panose="020B0503020204020204" charset="-122"/>
                <a:cs typeface="Cambria" panose="02040503050406030204" charset="0"/>
                <a:sym typeface="+mn-ea"/>
              </a:rPr>
              <a:t>便携</a:t>
            </a:r>
            <a:endParaRPr lang="en-US" altLang="zh-CN" sz="800" b="1" dirty="0">
              <a:latin typeface="微软雅黑" panose="020B0503020204020204" charset="-122"/>
              <a:ea typeface="微软雅黑" panose="020B0503020204020204" charset="-122"/>
              <a:cs typeface="Cambria" panose="02040503050406030204" charset="0"/>
              <a:sym typeface="+mn-ea"/>
            </a:endParaRPr>
          </a:p>
          <a:p>
            <a:pPr defTabSz="685800" hangingPunct="0"/>
            <a:r>
              <a:rPr lang="zh-CN" altLang="en-US" sz="800" dirty="0">
                <a:latin typeface="微软雅黑" panose="020B0503020204020204" charset="-122"/>
                <a:ea typeface="微软雅黑" panose="020B0503020204020204" charset="-122"/>
                <a:sym typeface="Avenir Roman"/>
              </a:rPr>
              <a:t>独特北欧现代流行配色</a:t>
            </a:r>
            <a:r>
              <a:rPr lang="zh-CN" altLang="en-US" sz="800" dirty="0">
                <a:latin typeface="微软雅黑" panose="020B0503020204020204" charset="-122"/>
                <a:ea typeface="微软雅黑" panose="020B0503020204020204" charset="-122"/>
                <a:cs typeface="Cambria" panose="02040503050406030204" charset="0"/>
                <a:sym typeface="+mn-ea"/>
              </a:rPr>
              <a:t>搭配点睛的骨条，</a:t>
            </a:r>
            <a:r>
              <a:rPr lang="zh-CN" altLang="en-US" sz="800" dirty="0">
                <a:latin typeface="微软雅黑" panose="020B0503020204020204" charset="-122"/>
                <a:ea typeface="微软雅黑" panose="020B0503020204020204" charset="-122"/>
                <a:sym typeface="Avenir Roman"/>
              </a:rPr>
              <a:t>使颈枕亦商务简约中又透着明快亮丽的生气。如花卷般地</a:t>
            </a:r>
            <a:r>
              <a:rPr lang="zh-CN" altLang="en-US" sz="800" b="1" dirty="0">
                <a:latin typeface="微软雅黑" panose="020B0503020204020204" charset="-122"/>
                <a:ea typeface="微软雅黑" panose="020B0503020204020204" charset="-122"/>
                <a:sym typeface="Avenir Roman"/>
              </a:rPr>
              <a:t>收纳</a:t>
            </a:r>
            <a:r>
              <a:rPr lang="zh-CN" altLang="en-US" sz="800" dirty="0">
                <a:latin typeface="微软雅黑" panose="020B0503020204020204" charset="-122"/>
                <a:ea typeface="微软雅黑" panose="020B0503020204020204" charset="-122"/>
                <a:sym typeface="Avenir Roman"/>
              </a:rPr>
              <a:t>，美观非常，占地空间小，</a:t>
            </a:r>
            <a:r>
              <a:rPr lang="zh-CN" altLang="en-US" sz="800" b="1" dirty="0">
                <a:latin typeface="微软雅黑" panose="020B0503020204020204" charset="-122"/>
                <a:ea typeface="微软雅黑" panose="020B0503020204020204" charset="-122"/>
                <a:sym typeface="Avenir Roman"/>
              </a:rPr>
              <a:t>携带</a:t>
            </a:r>
            <a:r>
              <a:rPr lang="zh-CN" altLang="en-US" sz="800" dirty="0">
                <a:latin typeface="微软雅黑" panose="020B0503020204020204" charset="-122"/>
                <a:ea typeface="微软雅黑" panose="020B0503020204020204" charset="-122"/>
                <a:sym typeface="Avenir Roman"/>
              </a:rPr>
              <a:t>方便。</a:t>
            </a:r>
            <a:r>
              <a:rPr lang="zh-CN" altLang="en-US" sz="800" dirty="0">
                <a:latin typeface="微软雅黑" panose="020B0503020204020204" charset="-122"/>
                <a:ea typeface="微软雅黑" panose="020B0503020204020204" charset="-122"/>
                <a:cs typeface="Cambria" panose="02040503050406030204" charset="0"/>
                <a:sym typeface="+mn-ea"/>
              </a:rPr>
              <a:t>花灰，樱粉，姜黄，藏青的配色如同到冬天的雪和雾，夏日的樱花，秋天的落叶，春季的大海和夜空</a:t>
            </a:r>
            <a:r>
              <a:rPr lang="en-US" altLang="zh-CN" sz="800" dirty="0">
                <a:latin typeface="微软雅黑" panose="020B0503020204020204" charset="-122"/>
                <a:ea typeface="微软雅黑" panose="020B0503020204020204" charset="-122"/>
                <a:cs typeface="Cambria" panose="02040503050406030204" charset="0"/>
                <a:sym typeface="+mn-ea"/>
              </a:rPr>
              <a:t>.</a:t>
            </a:r>
            <a:r>
              <a:rPr lang="zh-CN" altLang="en-US" sz="800" dirty="0">
                <a:latin typeface="微软雅黑" panose="020B0503020204020204" charset="-122"/>
                <a:ea typeface="微软雅黑" panose="020B0503020204020204" charset="-122"/>
                <a:cs typeface="Cambria" panose="02040503050406030204" charset="0"/>
                <a:sym typeface="+mn-ea"/>
              </a:rPr>
              <a:t>让人迫不及待的想去看一看世界</a:t>
            </a:r>
            <a:r>
              <a:rPr lang="en-US" altLang="zh-CN" sz="800" dirty="0">
                <a:latin typeface="微软雅黑" panose="020B0503020204020204" charset="-122"/>
                <a:ea typeface="微软雅黑" panose="020B0503020204020204" charset="-122"/>
                <a:cs typeface="Cambria" panose="02040503050406030204" charset="0"/>
                <a:sym typeface="+mn-ea"/>
              </a:rPr>
              <a:t>.</a:t>
            </a:r>
            <a:endParaRPr lang="zh-CN" altLang="en-US" sz="800" dirty="0">
              <a:latin typeface="微软雅黑" panose="020B0503020204020204" charset="-122"/>
              <a:ea typeface="微软雅黑" panose="020B0503020204020204" charset="-122"/>
              <a:sym typeface="Avenir Roman"/>
            </a:endParaRPr>
          </a:p>
          <a:p>
            <a:pPr defTabSz="685800" hangingPunct="0"/>
            <a:endParaRPr lang="zh-CN" altLang="en-US" sz="800" dirty="0">
              <a:solidFill>
                <a:srgbClr val="000000"/>
              </a:solidFill>
              <a:latin typeface="微软雅黑" panose="020B0503020204020204" charset="-122"/>
              <a:ea typeface="微软雅黑" panose="020B0503020204020204" charset="-122"/>
              <a:cs typeface="+mj-cs"/>
              <a:sym typeface="Avenir Roman"/>
            </a:endParaRPr>
          </a:p>
          <a:p>
            <a:pPr defTabSz="685800" hangingPunct="0"/>
            <a:r>
              <a:rPr lang="en-US" altLang="zh-CN" sz="800" dirty="0">
                <a:latin typeface="微软雅黑" panose="020B0503020204020204" charset="-122"/>
                <a:ea typeface="微软雅黑" panose="020B0503020204020204" charset="-122"/>
                <a:sym typeface="Avenir Roman"/>
              </a:rPr>
              <a:t>4</a:t>
            </a:r>
            <a:r>
              <a:rPr lang="zh-CN" altLang="en-US" sz="800" dirty="0">
                <a:latin typeface="微软雅黑" panose="020B0503020204020204" charset="-122"/>
                <a:ea typeface="微软雅黑" panose="020B0503020204020204" charset="-122"/>
                <a:sym typeface="Avenir Roman"/>
              </a:rPr>
              <a:t>.</a:t>
            </a:r>
            <a:r>
              <a:rPr lang="zh-CN" altLang="en-US" sz="800" b="1" dirty="0">
                <a:latin typeface="微软雅黑" panose="020B0503020204020204" charset="-122"/>
                <a:ea typeface="微软雅黑" panose="020B0503020204020204" charset="-122"/>
                <a:sym typeface="Avenir Roman"/>
              </a:rPr>
              <a:t>舒适实用，用途广泛</a:t>
            </a:r>
            <a:endParaRPr lang="en-US" altLang="zh-CN" sz="800" b="1" dirty="0">
              <a:latin typeface="微软雅黑" panose="020B0503020204020204" charset="-122"/>
              <a:ea typeface="微软雅黑" panose="020B0503020204020204" charset="-122"/>
              <a:sym typeface="Avenir Roman"/>
            </a:endParaRPr>
          </a:p>
          <a:p>
            <a:pPr defTabSz="685800" hangingPunct="0"/>
            <a:r>
              <a:rPr lang="zh-CN" altLang="en-US" sz="800" dirty="0">
                <a:latin typeface="微软雅黑" panose="020B0503020204020204" charset="-122"/>
                <a:ea typeface="微软雅黑" panose="020B0503020204020204" charset="-122"/>
                <a:sym typeface="Avenir Roman"/>
              </a:rPr>
              <a:t>旅行最佳伴侣，亦可在车内作颈枕，办公室里不可或缺的午睡枕</a:t>
            </a:r>
            <a:r>
              <a:rPr lang="en-US" altLang="zh-CN" sz="800" dirty="0">
                <a:latin typeface="微软雅黑" panose="020B0503020204020204" charset="-122"/>
                <a:ea typeface="微软雅黑" panose="020B0503020204020204" charset="-122"/>
                <a:sym typeface="Avenir Roman"/>
              </a:rPr>
              <a:t>. </a:t>
            </a:r>
            <a:r>
              <a:rPr lang="zh-CN" altLang="en-US" sz="800" dirty="0">
                <a:latin typeface="微软雅黑" panose="020B0503020204020204" charset="-122"/>
                <a:ea typeface="微软雅黑" panose="020B0503020204020204" charset="-122"/>
                <a:sym typeface="Avenir Roman"/>
              </a:rPr>
              <a:t>舒适实用.用途广泛，精巧便携，是精致时尚舒适美好的家居</a:t>
            </a:r>
            <a:r>
              <a:rPr lang="en-US" altLang="zh-CN" sz="800" dirty="0">
                <a:latin typeface="微软雅黑" panose="020B0503020204020204" charset="-122"/>
                <a:ea typeface="微软雅黑" panose="020B0503020204020204" charset="-122"/>
                <a:sym typeface="Avenir Roman"/>
              </a:rPr>
              <a:t>/</a:t>
            </a:r>
            <a:r>
              <a:rPr lang="zh-CN" altLang="en-US" sz="800" dirty="0">
                <a:latin typeface="微软雅黑" panose="020B0503020204020204" charset="-122"/>
                <a:ea typeface="微软雅黑" panose="020B0503020204020204" charset="-122"/>
                <a:sym typeface="Avenir Roman"/>
              </a:rPr>
              <a:t>商务</a:t>
            </a:r>
            <a:r>
              <a:rPr lang="en-US" altLang="zh-CN" sz="800" dirty="0">
                <a:latin typeface="微软雅黑" panose="020B0503020204020204" charset="-122"/>
                <a:ea typeface="微软雅黑" panose="020B0503020204020204" charset="-122"/>
                <a:sym typeface="Avenir Roman"/>
              </a:rPr>
              <a:t>/</a:t>
            </a:r>
            <a:r>
              <a:rPr lang="zh-CN" altLang="en-US" sz="800" dirty="0">
                <a:latin typeface="微软雅黑" panose="020B0503020204020204" charset="-122"/>
                <a:ea typeface="微软雅黑" panose="020B0503020204020204" charset="-122"/>
                <a:sym typeface="Avenir Roman"/>
              </a:rPr>
              <a:t>车载</a:t>
            </a:r>
            <a:r>
              <a:rPr lang="en-US" altLang="zh-CN" sz="800" dirty="0">
                <a:latin typeface="微软雅黑" panose="020B0503020204020204" charset="-122"/>
                <a:ea typeface="微软雅黑" panose="020B0503020204020204" charset="-122"/>
                <a:sym typeface="Avenir Roman"/>
              </a:rPr>
              <a:t>/</a:t>
            </a:r>
            <a:r>
              <a:rPr lang="zh-CN" altLang="en-US" sz="800" dirty="0">
                <a:latin typeface="微软雅黑" panose="020B0503020204020204" charset="-122"/>
                <a:ea typeface="微软雅黑" panose="020B0503020204020204" charset="-122"/>
                <a:sym typeface="Avenir Roman"/>
              </a:rPr>
              <a:t>旅行用品首选。</a:t>
            </a:r>
            <a:endParaRPr lang="zh-CN" altLang="en-US" sz="800" dirty="0">
              <a:solidFill>
                <a:srgbClr val="000000"/>
              </a:solidFill>
              <a:latin typeface="微软雅黑" panose="020B0503020204020204" charset="-122"/>
              <a:ea typeface="微软雅黑" panose="020B0503020204020204" charset="-122"/>
              <a:cs typeface="+mj-cs"/>
              <a:sym typeface="Avenir Roman"/>
            </a:endParaRPr>
          </a:p>
        </p:txBody>
      </p:sp>
      <p:pic>
        <p:nvPicPr>
          <p:cNvPr id="14" name="图片 13"/>
          <p:cNvPicPr>
            <a:picLocks noChangeAspect="1"/>
          </p:cNvPicPr>
          <p:nvPr/>
        </p:nvPicPr>
        <p:blipFill>
          <a:blip r:embed="rId1"/>
          <a:stretch>
            <a:fillRect/>
          </a:stretch>
        </p:blipFill>
        <p:spPr>
          <a:xfrm>
            <a:off x="6976013" y="208377"/>
            <a:ext cx="4175724" cy="1985615"/>
          </a:xfrm>
          <a:prstGeom prst="rect">
            <a:avLst/>
          </a:prstGeom>
        </p:spPr>
      </p:pic>
      <p:pic>
        <p:nvPicPr>
          <p:cNvPr id="21" name="图片 20"/>
          <p:cNvPicPr>
            <a:picLocks noChangeAspect="1"/>
          </p:cNvPicPr>
          <p:nvPr/>
        </p:nvPicPr>
        <p:blipFill>
          <a:blip r:embed="rId2"/>
          <a:stretch>
            <a:fillRect/>
          </a:stretch>
        </p:blipFill>
        <p:spPr>
          <a:xfrm>
            <a:off x="270721" y="195342"/>
            <a:ext cx="4311227" cy="2897933"/>
          </a:xfrm>
          <a:prstGeom prst="rect">
            <a:avLst/>
          </a:prstGeom>
        </p:spPr>
      </p:pic>
      <p:sp>
        <p:nvSpPr>
          <p:cNvPr id="22" name="文本框 21"/>
          <p:cNvSpPr txBox="1"/>
          <p:nvPr/>
        </p:nvSpPr>
        <p:spPr>
          <a:xfrm>
            <a:off x="338454" y="3547374"/>
            <a:ext cx="3748154" cy="2398092"/>
          </a:xfrm>
          <a:prstGeom prst="rect">
            <a:avLst/>
          </a:prstGeom>
          <a:noFill/>
        </p:spPr>
        <p:txBody>
          <a:bodyPr wrap="square" rtlCol="0" anchor="t">
            <a:spAutoFit/>
          </a:bodyPr>
          <a:lstStyle/>
          <a:p>
            <a:pPr defTabSz="685800" hangingPunct="0">
              <a:lnSpc>
                <a:spcPct val="140000"/>
              </a:lnSpc>
            </a:pPr>
            <a:r>
              <a:rPr lang="zh-CN" altLang="en-US" sz="900" b="1" dirty="0">
                <a:solidFill>
                  <a:srgbClr val="000000"/>
                </a:solidFill>
                <a:latin typeface="微软雅黑" panose="020B0503020204020204" charset="-122"/>
                <a:ea typeface="微软雅黑" panose="020B0503020204020204" charset="-122"/>
                <a:cs typeface="+mj-cs"/>
                <a:sym typeface="Avenir Roman"/>
              </a:rPr>
              <a:t>产品名称：</a:t>
            </a:r>
            <a:r>
              <a:rPr lang="en-US" altLang="zh-CN" sz="900" b="1" dirty="0">
                <a:solidFill>
                  <a:srgbClr val="000000"/>
                </a:solidFill>
                <a:latin typeface="微软雅黑" panose="020B0503020204020204" charset="-122"/>
                <a:ea typeface="微软雅黑" panose="020B0503020204020204" charset="-122"/>
                <a:cs typeface="+mj-cs"/>
                <a:sym typeface="Avenir Roman"/>
              </a:rPr>
              <a:t>BLOSSOM </a:t>
            </a:r>
            <a:r>
              <a:rPr lang="zh-CN" altLang="en-US" sz="900" b="1" dirty="0">
                <a:solidFill>
                  <a:srgbClr val="000000"/>
                </a:solidFill>
                <a:latin typeface="微软雅黑" panose="020B0503020204020204" charset="-122"/>
                <a:ea typeface="微软雅黑" panose="020B0503020204020204" charset="-122"/>
                <a:cs typeface="+mj-cs"/>
                <a:sym typeface="Avenir Roman"/>
              </a:rPr>
              <a:t>花卷旅行颈枕</a:t>
            </a:r>
            <a:endParaRPr lang="en-US" altLang="zh-CN" sz="900" b="1"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latin typeface="微软雅黑" panose="020B0503020204020204" charset="-122"/>
                <a:ea typeface="微软雅黑" panose="020B0503020204020204" charset="-122"/>
                <a:sym typeface="Avenir Roman"/>
              </a:rPr>
              <a:t>品牌：URBAN FOREST</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型号：</a:t>
            </a:r>
            <a:r>
              <a:rPr lang="en-US" altLang="zh-CN" sz="900" dirty="0">
                <a:solidFill>
                  <a:srgbClr val="000000"/>
                </a:solidFill>
                <a:latin typeface="微软雅黑" panose="020B0503020204020204" charset="-122"/>
                <a:ea typeface="微软雅黑" panose="020B0503020204020204" charset="-122"/>
                <a:cs typeface="+mj-cs"/>
                <a:sym typeface="Avenir Roman"/>
              </a:rPr>
              <a:t>NP001-01/02/03/04</a:t>
            </a:r>
            <a:endParaRPr lang="en-US" altLang="zh-CN"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材质：外套：空气层针织（35％棉，65％涤纶），</a:t>
            </a:r>
            <a:endParaRPr lang="en-US" altLang="zh-CN"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内胆：记忆棉（聚氨酯），内套：汗布（涤纶），收纳袋：PU</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尺寸：2</a:t>
            </a:r>
            <a:r>
              <a:rPr lang="en-US" altLang="zh-CN" sz="900" dirty="0">
                <a:solidFill>
                  <a:srgbClr val="000000"/>
                </a:solidFill>
                <a:latin typeface="微软雅黑" panose="020B0503020204020204" charset="-122"/>
                <a:ea typeface="微软雅黑" panose="020B0503020204020204" charset="-122"/>
                <a:cs typeface="+mj-cs"/>
                <a:sym typeface="Avenir Roman"/>
              </a:rPr>
              <a:t>6</a:t>
            </a:r>
            <a:r>
              <a:rPr lang="zh-CN" altLang="en-US" sz="900" dirty="0">
                <a:solidFill>
                  <a:srgbClr val="000000"/>
                </a:solidFill>
                <a:latin typeface="微软雅黑" panose="020B0503020204020204" charset="-122"/>
                <a:ea typeface="微软雅黑" panose="020B0503020204020204" charset="-122"/>
                <a:cs typeface="+mj-cs"/>
                <a:sym typeface="Avenir Roman"/>
              </a:rPr>
              <a:t>*2</a:t>
            </a:r>
            <a:r>
              <a:rPr lang="en-US" altLang="zh-CN" sz="900" dirty="0">
                <a:solidFill>
                  <a:srgbClr val="000000"/>
                </a:solidFill>
                <a:latin typeface="微软雅黑" panose="020B0503020204020204" charset="-122"/>
                <a:ea typeface="微软雅黑" panose="020B0503020204020204" charset="-122"/>
                <a:cs typeface="+mj-cs"/>
                <a:sym typeface="Avenir Roman"/>
              </a:rPr>
              <a:t>6</a:t>
            </a:r>
            <a:r>
              <a:rPr lang="zh-CN" altLang="en-US" sz="900" dirty="0">
                <a:solidFill>
                  <a:srgbClr val="000000"/>
                </a:solidFill>
                <a:latin typeface="微软雅黑" panose="020B0503020204020204" charset="-122"/>
                <a:ea typeface="微软雅黑" panose="020B0503020204020204" charset="-122"/>
                <a:cs typeface="+mj-cs"/>
                <a:sym typeface="Avenir Roman"/>
              </a:rPr>
              <a:t>*12CM  </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重量: 372g                                                                                      </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装箱数：</a:t>
            </a:r>
            <a:r>
              <a:rPr lang="en-US" altLang="zh-CN" sz="900" dirty="0">
                <a:solidFill>
                  <a:srgbClr val="000000"/>
                </a:solidFill>
                <a:latin typeface="微软雅黑" panose="020B0503020204020204" charset="-122"/>
                <a:ea typeface="微软雅黑" panose="020B0503020204020204" charset="-122"/>
                <a:cs typeface="+mj-cs"/>
                <a:sym typeface="Avenir Roman"/>
              </a:rPr>
              <a:t>36</a:t>
            </a:r>
            <a:r>
              <a:rPr lang="zh-CN" altLang="en-US" sz="900" dirty="0">
                <a:solidFill>
                  <a:srgbClr val="000000"/>
                </a:solidFill>
                <a:latin typeface="微软雅黑" panose="020B0503020204020204" charset="-122"/>
                <a:ea typeface="微软雅黑" panose="020B0503020204020204" charset="-122"/>
                <a:cs typeface="+mj-cs"/>
                <a:sym typeface="Avenir Roman"/>
              </a:rPr>
              <a:t>个/箱</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颜色：樱粉/姜黄/藏蓝</a:t>
            </a:r>
            <a:r>
              <a:rPr lang="zh-CN" altLang="en-US" sz="900" dirty="0">
                <a:latin typeface="微软雅黑" panose="020B0503020204020204" charset="-122"/>
                <a:ea typeface="微软雅黑" panose="020B0503020204020204" charset="-122"/>
                <a:sym typeface="Avenir Roman"/>
              </a:rPr>
              <a:t>/花灰</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包装盒：PU袋+礼盒</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市场零售价：</a:t>
            </a:r>
            <a:r>
              <a:rPr lang="en-US" altLang="zh-CN" sz="900" dirty="0">
                <a:solidFill>
                  <a:srgbClr val="000000"/>
                </a:solidFill>
                <a:latin typeface="微软雅黑" panose="020B0503020204020204" charset="-122"/>
                <a:ea typeface="微软雅黑" panose="020B0503020204020204" charset="-122"/>
                <a:cs typeface="+mj-cs"/>
                <a:sym typeface="Avenir Roman"/>
              </a:rPr>
              <a:t>248</a:t>
            </a:r>
            <a:r>
              <a:rPr lang="zh-CN" altLang="en-US" sz="900" dirty="0">
                <a:solidFill>
                  <a:srgbClr val="000000"/>
                </a:solidFill>
                <a:latin typeface="微软雅黑" panose="020B0503020204020204" charset="-122"/>
                <a:ea typeface="微软雅黑" panose="020B0503020204020204" charset="-122"/>
                <a:cs typeface="+mj-cs"/>
                <a:sym typeface="Avenir Roman"/>
              </a:rPr>
              <a:t>元</a:t>
            </a:r>
            <a:endParaRPr lang="en-US" altLang="zh-CN"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网络管控价：</a:t>
            </a:r>
            <a:r>
              <a:rPr lang="en-US" altLang="zh-CN" sz="900" dirty="0">
                <a:solidFill>
                  <a:srgbClr val="000000"/>
                </a:solidFill>
                <a:latin typeface="微软雅黑" panose="020B0503020204020204" charset="-122"/>
                <a:ea typeface="微软雅黑" panose="020B0503020204020204" charset="-122"/>
                <a:cs typeface="+mj-cs"/>
                <a:sym typeface="Avenir Roman"/>
              </a:rPr>
              <a:t>198</a:t>
            </a:r>
            <a:r>
              <a:rPr lang="zh-CN" altLang="en-US" sz="900" dirty="0">
                <a:solidFill>
                  <a:srgbClr val="000000"/>
                </a:solidFill>
                <a:latin typeface="微软雅黑" panose="020B0503020204020204" charset="-122"/>
                <a:ea typeface="微软雅黑" panose="020B0503020204020204" charset="-122"/>
                <a:cs typeface="+mj-cs"/>
                <a:sym typeface="Avenir Roman"/>
              </a:rPr>
              <a:t>元</a:t>
            </a:r>
            <a:endParaRPr lang="en-US" altLang="zh-CN" sz="900" dirty="0">
              <a:solidFill>
                <a:srgbClr val="000000"/>
              </a:solidFill>
              <a:latin typeface="微软雅黑" panose="020B0503020204020204" charset="-122"/>
              <a:ea typeface="微软雅黑" panose="020B0503020204020204" charset="-122"/>
              <a:cs typeface="+mj-cs"/>
              <a:sym typeface="Avenir Roman"/>
            </a:endParaRPr>
          </a:p>
        </p:txBody>
      </p:sp>
      <p:pic>
        <p:nvPicPr>
          <p:cNvPr id="2" name="图片 1"/>
          <p:cNvPicPr>
            <a:picLocks noChangeAspect="1"/>
          </p:cNvPicPr>
          <p:nvPr/>
        </p:nvPicPr>
        <p:blipFill>
          <a:blip r:embed="rId3"/>
          <a:stretch>
            <a:fillRect/>
          </a:stretch>
        </p:blipFill>
        <p:spPr>
          <a:xfrm>
            <a:off x="3396363" y="4942462"/>
            <a:ext cx="2472196" cy="1076377"/>
          </a:xfrm>
          <a:prstGeom prst="rect">
            <a:avLst/>
          </a:prstGeom>
        </p:spPr>
      </p:pic>
      <p:pic>
        <p:nvPicPr>
          <p:cNvPr id="3" name="图片 2"/>
          <p:cNvPicPr>
            <a:picLocks noChangeAspect="1"/>
          </p:cNvPicPr>
          <p:nvPr/>
        </p:nvPicPr>
        <p:blipFill>
          <a:blip r:embed="rId4"/>
          <a:stretch>
            <a:fillRect/>
          </a:stretch>
        </p:blipFill>
        <p:spPr>
          <a:xfrm>
            <a:off x="4734363" y="1068285"/>
            <a:ext cx="1198644" cy="978929"/>
          </a:xfrm>
          <a:prstGeom prst="rect">
            <a:avLst/>
          </a:prstGeom>
        </p:spPr>
      </p:pic>
      <p:pic>
        <p:nvPicPr>
          <p:cNvPr id="4" name="图片 3"/>
          <p:cNvPicPr>
            <a:picLocks noChangeAspect="1"/>
          </p:cNvPicPr>
          <p:nvPr/>
        </p:nvPicPr>
        <p:blipFill>
          <a:blip r:embed="rId5"/>
          <a:stretch>
            <a:fillRect/>
          </a:stretch>
        </p:blipFill>
        <p:spPr>
          <a:xfrm>
            <a:off x="4716562" y="208377"/>
            <a:ext cx="1212289" cy="817391"/>
          </a:xfrm>
          <a:prstGeom prst="rect">
            <a:avLst/>
          </a:prstGeom>
        </p:spPr>
      </p:pic>
      <p:pic>
        <p:nvPicPr>
          <p:cNvPr id="5" name="图片 4"/>
          <p:cNvPicPr>
            <a:picLocks noChangeAspect="1"/>
          </p:cNvPicPr>
          <p:nvPr/>
        </p:nvPicPr>
        <p:blipFill>
          <a:blip r:embed="rId6"/>
          <a:stretch>
            <a:fillRect/>
          </a:stretch>
        </p:blipFill>
        <p:spPr>
          <a:xfrm>
            <a:off x="4612366" y="2156969"/>
            <a:ext cx="1574351" cy="1323995"/>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7344197" y="4569463"/>
            <a:ext cx="4369435" cy="146192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5" tIns="60955" rIns="60955" bIns="60955" numCol="1" spcCol="38100" rtlCol="0" anchor="t" forceAA="0">
            <a:spAutoFit/>
          </a:bodyPr>
          <a:lstStyle/>
          <a:p>
            <a:pPr defTabSz="685165" hangingPunct="0">
              <a:lnSpc>
                <a:spcPct val="150000"/>
              </a:lnSpc>
            </a:pPr>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cs typeface="+mj-cs"/>
              <a:sym typeface="Avenir Roman"/>
            </a:endParaRPr>
          </a:p>
          <a:p>
            <a:pPr defTabSz="685165" hangingPunct="0">
              <a:lnSpc>
                <a:spcPct val="150000"/>
              </a:lnSpc>
            </a:pPr>
            <a:r>
              <a:rPr lang="zh-CN" altLang="en-US" sz="800" dirty="0">
                <a:latin typeface="微软雅黑" panose="020B0503020204020204" charset="-122"/>
                <a:ea typeface="微软雅黑" panose="020B0503020204020204" charset="-122"/>
                <a:sym typeface="Avenir Roman"/>
              </a:rPr>
              <a:t>1.美貌与实用兼具的旅行颈枕</a:t>
            </a:r>
            <a:r>
              <a:rPr lang="en-US" altLang="zh-CN" sz="800" dirty="0">
                <a:latin typeface="微软雅黑" panose="020B0503020204020204" charset="-122"/>
                <a:ea typeface="微软雅黑" panose="020B0503020204020204" charset="-122"/>
                <a:sym typeface="Avenir Roman"/>
              </a:rPr>
              <a:t>+</a:t>
            </a:r>
            <a:r>
              <a:rPr lang="zh-CN" altLang="en-US" sz="800" dirty="0">
                <a:latin typeface="微软雅黑" panose="020B0503020204020204" charset="-122"/>
                <a:ea typeface="微软雅黑" panose="020B0503020204020204" charset="-122"/>
                <a:sym typeface="Avenir Roman"/>
              </a:rPr>
              <a:t>眼罩套装，伴您游走世界各地最佳用品</a:t>
            </a:r>
            <a:r>
              <a:rPr lang="en-US" altLang="zh-CN" sz="800" dirty="0">
                <a:latin typeface="微软雅黑" panose="020B0503020204020204" charset="-122"/>
                <a:ea typeface="微软雅黑" panose="020B0503020204020204" charset="-122"/>
                <a:sym typeface="Avenir Roman"/>
              </a:rPr>
              <a:t>.</a:t>
            </a:r>
            <a:endParaRPr lang="en-US" altLang="zh-CN" sz="800" dirty="0">
              <a:latin typeface="微软雅黑" panose="020B0503020204020204" charset="-122"/>
              <a:ea typeface="微软雅黑" panose="020B0503020204020204" charset="-122"/>
              <a:sym typeface="Avenir Roman"/>
            </a:endParaRPr>
          </a:p>
          <a:p>
            <a:pPr defTabSz="685165" hangingPunct="0">
              <a:lnSpc>
                <a:spcPct val="150000"/>
              </a:lnSpc>
            </a:pPr>
            <a:r>
              <a:rPr lang="en-US" altLang="zh-CN" sz="800" dirty="0">
                <a:latin typeface="微软雅黑" panose="020B0503020204020204" charset="-122"/>
                <a:ea typeface="微软雅黑" panose="020B0503020204020204" charset="-122"/>
                <a:sym typeface="Avenir Roman"/>
              </a:rPr>
              <a:t>2.</a:t>
            </a:r>
            <a:r>
              <a:rPr lang="zh-CN" altLang="en-US" sz="800" dirty="0">
                <a:latin typeface="微软雅黑" panose="020B0503020204020204" charset="-122"/>
                <a:ea typeface="微软雅黑" panose="020B0503020204020204" charset="-122"/>
                <a:sym typeface="Avenir Roman"/>
              </a:rPr>
              <a:t>来自花朵的设计灵感，与来自真实自然的场景配色</a:t>
            </a:r>
            <a:r>
              <a:rPr lang="en-US" altLang="zh-CN" sz="800" dirty="0">
                <a:latin typeface="微软雅黑" panose="020B0503020204020204" charset="-122"/>
                <a:ea typeface="微软雅黑" panose="020B0503020204020204" charset="-122"/>
                <a:sym typeface="Avenir Roman"/>
              </a:rPr>
              <a:t>. </a:t>
            </a:r>
            <a:r>
              <a:rPr lang="zh-CN" altLang="en-US" sz="800" dirty="0">
                <a:latin typeface="微软雅黑" panose="020B0503020204020204" charset="-122"/>
                <a:ea typeface="微软雅黑" panose="020B0503020204020204" charset="-122"/>
                <a:sym typeface="Avenir Roman"/>
              </a:rPr>
              <a:t>美好的寓意提示着平衡把握工作与生活之间的节奏，愿每一个用户如同收到的娇艳的鲜花般的心情，工作与生活如花般绽放。</a:t>
            </a:r>
            <a:endParaRPr lang="en-US" altLang="zh-CN" sz="800" dirty="0">
              <a:latin typeface="微软雅黑" panose="020B0503020204020204" charset="-122"/>
              <a:ea typeface="微软雅黑" panose="020B0503020204020204" charset="-122"/>
              <a:sym typeface="Avenir Roman"/>
            </a:endParaRPr>
          </a:p>
          <a:p>
            <a:pPr defTabSz="685165" hangingPunct="0">
              <a:lnSpc>
                <a:spcPct val="150000"/>
              </a:lnSpc>
            </a:pPr>
            <a:r>
              <a:rPr lang="en-US" altLang="zh-CN" sz="800" dirty="0">
                <a:latin typeface="微软雅黑" panose="020B0503020204020204" charset="-122"/>
                <a:ea typeface="微软雅黑" panose="020B0503020204020204" charset="-122"/>
                <a:sym typeface="Avenir Roman"/>
              </a:rPr>
              <a:t>3.</a:t>
            </a:r>
            <a:r>
              <a:rPr lang="zh-CN" altLang="en-US" sz="800" dirty="0">
                <a:latin typeface="微软雅黑" panose="020B0503020204020204" charset="-122"/>
                <a:ea typeface="微软雅黑" panose="020B0503020204020204" charset="-122"/>
                <a:sym typeface="Avenir Roman"/>
              </a:rPr>
              <a:t>颈枕和眼罩采用三明治式的针织亲肤面料，内胆均采用一体形成的记忆棉，透气又减压，可以如花卷起收纳，十分便携</a:t>
            </a:r>
            <a:r>
              <a:rPr lang="en-US" altLang="zh-CN" sz="800" dirty="0">
                <a:latin typeface="微软雅黑" panose="020B0503020204020204" charset="-122"/>
                <a:ea typeface="微软雅黑" panose="020B0503020204020204" charset="-122"/>
                <a:sym typeface="Avenir Roman"/>
              </a:rPr>
              <a:t>. </a:t>
            </a:r>
            <a:r>
              <a:rPr lang="zh-CN" altLang="en-US" sz="800" dirty="0">
                <a:latin typeface="微软雅黑" panose="020B0503020204020204" charset="-122"/>
                <a:ea typeface="微软雅黑" panose="020B0503020204020204" charset="-122"/>
                <a:sym typeface="Avenir Roman"/>
              </a:rPr>
              <a:t>有效舒缓旅途的疲惫，能给旅行</a:t>
            </a:r>
            <a:r>
              <a:rPr lang="en-US" altLang="zh-CN" sz="800" dirty="0">
                <a:latin typeface="微软雅黑" panose="020B0503020204020204" charset="-122"/>
                <a:ea typeface="微软雅黑" panose="020B0503020204020204" charset="-122"/>
                <a:sym typeface="Avenir Roman"/>
              </a:rPr>
              <a:t>/</a:t>
            </a:r>
            <a:r>
              <a:rPr lang="zh-CN" altLang="en-US" sz="800" dirty="0">
                <a:latin typeface="微软雅黑" panose="020B0503020204020204" charset="-122"/>
                <a:ea typeface="微软雅黑" panose="020B0503020204020204" charset="-122"/>
                <a:sym typeface="Avenir Roman"/>
              </a:rPr>
              <a:t>办公</a:t>
            </a:r>
            <a:r>
              <a:rPr lang="en-US" altLang="zh-CN" sz="800" dirty="0">
                <a:latin typeface="微软雅黑" panose="020B0503020204020204" charset="-122"/>
                <a:ea typeface="微软雅黑" panose="020B0503020204020204" charset="-122"/>
                <a:sym typeface="Avenir Roman"/>
              </a:rPr>
              <a:t>/</a:t>
            </a:r>
            <a:r>
              <a:rPr lang="zh-CN" altLang="en-US" sz="800" dirty="0">
                <a:latin typeface="微软雅黑" panose="020B0503020204020204" charset="-122"/>
                <a:ea typeface="微软雅黑" panose="020B0503020204020204" charset="-122"/>
                <a:sym typeface="Avenir Roman"/>
              </a:rPr>
              <a:t>家居环境休息时最好的助眠体验。</a:t>
            </a:r>
            <a:endParaRPr lang="en-US" altLang="zh-CN" sz="800" dirty="0">
              <a:latin typeface="微软雅黑" panose="020B0503020204020204" charset="-122"/>
              <a:ea typeface="微软雅黑" panose="020B0503020204020204" charset="-122"/>
              <a:sym typeface="Avenir Roman"/>
            </a:endParaRPr>
          </a:p>
        </p:txBody>
      </p:sp>
      <p:sp>
        <p:nvSpPr>
          <p:cNvPr id="7" name="内容占位符 6"/>
          <p:cNvSpPr>
            <a:spLocks noGrp="1"/>
          </p:cNvSpPr>
          <p:nvPr>
            <p:ph idx="1"/>
          </p:nvPr>
        </p:nvSpPr>
        <p:spPr>
          <a:xfrm>
            <a:off x="7238153" y="422974"/>
            <a:ext cx="3591560" cy="565647"/>
          </a:xfr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a:noAutofit/>
          </a:bodyPr>
          <a:lstStyle/>
          <a:p>
            <a:pPr marL="0" indent="0" algn="l">
              <a:buNone/>
            </a:pPr>
            <a:r>
              <a:rPr lang="zh-CN" altLang="en-US" sz="800" dirty="0">
                <a:solidFill>
                  <a:schemeClr val="tx1"/>
                </a:solidFill>
                <a:latin typeface="微软雅黑" panose="020B0503020204020204" charset="-122"/>
                <a:ea typeface="微软雅黑" panose="020B0503020204020204" charset="-122"/>
              </a:rPr>
              <a:t>Blossom Travel Set</a:t>
            </a:r>
            <a:endParaRPr lang="zh-CN" altLang="en-US" sz="800" dirty="0">
              <a:solidFill>
                <a:schemeClr val="tx1"/>
              </a:solidFill>
              <a:latin typeface="微软雅黑" panose="020B0503020204020204" charset="-122"/>
              <a:ea typeface="微软雅黑" panose="020B0503020204020204" charset="-122"/>
            </a:endParaRPr>
          </a:p>
          <a:p>
            <a:pPr marL="0" indent="0" algn="l">
              <a:buNone/>
            </a:pPr>
            <a:r>
              <a:rPr lang="zh-CN" altLang="en-US" sz="1800" dirty="0">
                <a:solidFill>
                  <a:schemeClr val="tx1"/>
                </a:solidFill>
                <a:latin typeface="微软雅黑" panose="020B0503020204020204" charset="-122"/>
                <a:ea typeface="微软雅黑" panose="020B0503020204020204" charset="-122"/>
              </a:rPr>
              <a:t>花卷旅行颈枕眼罩套装</a:t>
            </a:r>
            <a:endParaRPr lang="zh-CN" altLang="en-US" sz="1800" dirty="0">
              <a:solidFill>
                <a:schemeClr val="tx1"/>
              </a:solidFill>
              <a:latin typeface="微软雅黑" panose="020B0503020204020204" charset="-122"/>
              <a:ea typeface="微软雅黑" panose="020B0503020204020204" charset="-122"/>
            </a:endParaRPr>
          </a:p>
        </p:txBody>
      </p:sp>
      <p:grpSp>
        <p:nvGrpSpPr>
          <p:cNvPr id="4" name="组合 3"/>
          <p:cNvGrpSpPr/>
          <p:nvPr/>
        </p:nvGrpSpPr>
        <p:grpSpPr>
          <a:xfrm>
            <a:off x="7238153" y="988621"/>
            <a:ext cx="4582160" cy="2027555"/>
            <a:chOff x="10691" y="6623"/>
            <a:chExt cx="7216" cy="3193"/>
          </a:xfrm>
        </p:grpSpPr>
        <p:sp>
          <p:nvSpPr>
            <p:cNvPr id="8" name="文本框 7"/>
            <p:cNvSpPr txBox="1"/>
            <p:nvPr/>
          </p:nvSpPr>
          <p:spPr>
            <a:xfrm>
              <a:off x="10691" y="6623"/>
              <a:ext cx="7171" cy="3193"/>
            </a:xfrm>
            <a:prstGeom prst="rect">
              <a:avLst/>
            </a:prstGeom>
            <a:noFill/>
          </p:spPr>
          <p:txBody>
            <a:bodyPr wrap="square" rtlCol="0" anchor="t">
              <a:spAutoFit/>
            </a:bodyPr>
            <a:lstStyle/>
            <a:p>
              <a:pPr defTabSz="685165" hangingPunct="0">
                <a:lnSpc>
                  <a:spcPct val="140000"/>
                </a:lnSpc>
              </a:pPr>
              <a:r>
                <a:rPr lang="zh-CN" altLang="en-US" sz="900" dirty="0">
                  <a:solidFill>
                    <a:srgbClr val="000000"/>
                  </a:solidFill>
                  <a:latin typeface="微软雅黑" panose="020B0503020204020204" charset="-122"/>
                  <a:ea typeface="微软雅黑" panose="020B0503020204020204" charset="-122"/>
                  <a:sym typeface="Avenir Roman"/>
                </a:rPr>
                <a:t>产品</a:t>
              </a:r>
              <a:r>
                <a:rPr lang="zh-CN" altLang="zh-CN" sz="900" dirty="0">
                  <a:solidFill>
                    <a:srgbClr val="000000"/>
                  </a:solidFill>
                  <a:latin typeface="微软雅黑" panose="020B0503020204020204" charset="-122"/>
                  <a:ea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sym typeface="Avenir Roman"/>
                </a:rPr>
                <a:t>花卷旅行 颈枕</a:t>
              </a:r>
              <a:r>
                <a:rPr lang="en-US" altLang="zh-CN" sz="900" dirty="0">
                  <a:solidFill>
                    <a:srgbClr val="000000"/>
                  </a:solidFill>
                  <a:latin typeface="微软雅黑" panose="020B0503020204020204" charset="-122"/>
                  <a:ea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sym typeface="Avenir Roman"/>
                </a:rPr>
                <a:t>眼罩 套装</a:t>
              </a:r>
              <a:endParaRPr lang="en-US" altLang="zh-CN" sz="900" dirty="0">
                <a:latin typeface="微软雅黑" panose="020B0503020204020204" charset="-122"/>
                <a:ea typeface="微软雅黑" panose="020B0503020204020204" charset="-122"/>
                <a:sym typeface="Avenir Roman"/>
              </a:endParaRPr>
            </a:p>
            <a:p>
              <a:pPr defTabSz="685165" hangingPunct="0">
                <a:lnSpc>
                  <a:spcPct val="140000"/>
                </a:lnSpc>
              </a:pPr>
              <a:r>
                <a:rPr lang="zh-CN" altLang="en-US" sz="900" dirty="0">
                  <a:latin typeface="微软雅黑" panose="020B0503020204020204" charset="-122"/>
                  <a:ea typeface="微软雅黑" panose="020B0503020204020204" charset="-122"/>
                  <a:sym typeface="Avenir Roman"/>
                </a:rPr>
                <a:t>品牌：</a:t>
              </a:r>
              <a:r>
                <a:rPr lang="en-US" altLang="zh-CN" sz="900" dirty="0">
                  <a:latin typeface="微软雅黑" panose="020B0503020204020204" charset="-122"/>
                  <a:ea typeface="微软雅黑" panose="020B0503020204020204" charset="-122"/>
                  <a:sym typeface="Avenir Roman"/>
                </a:rPr>
                <a:t>URBAN FOREST</a:t>
              </a:r>
              <a:endParaRPr lang="en-US" altLang="zh-CN" sz="900" dirty="0">
                <a:latin typeface="微软雅黑" panose="020B0503020204020204" charset="-122"/>
                <a:ea typeface="微软雅黑" panose="020B0503020204020204" charset="-122"/>
                <a:sym typeface="Avenir Roman"/>
              </a:endParaRPr>
            </a:p>
            <a:p>
              <a:pPr defTabSz="685165" hangingPunct="0">
                <a:lnSpc>
                  <a:spcPct val="140000"/>
                </a:lnSpc>
              </a:pPr>
              <a:r>
                <a:rPr lang="zh-CN" altLang="en-US" sz="900" dirty="0">
                  <a:latin typeface="微软雅黑" panose="020B0503020204020204" charset="-122"/>
                  <a:ea typeface="微软雅黑" panose="020B0503020204020204" charset="-122"/>
                  <a:sym typeface="Avenir Roman"/>
                </a:rPr>
                <a:t>型号：</a:t>
              </a:r>
              <a:r>
                <a:rPr lang="en-US" altLang="zh-CN" sz="900" dirty="0">
                  <a:latin typeface="微软雅黑" panose="020B0503020204020204" charset="-122"/>
                  <a:ea typeface="微软雅黑" panose="020B0503020204020204" charset="-122"/>
                  <a:sym typeface="Avenir Roman"/>
                </a:rPr>
                <a:t>ST001-01/02/03/04</a:t>
              </a:r>
              <a:endParaRPr lang="en-US" altLang="zh-CN" sz="900" dirty="0">
                <a:latin typeface="微软雅黑" panose="020B0503020204020204" charset="-122"/>
                <a:ea typeface="微软雅黑" panose="020B0503020204020204" charset="-122"/>
                <a:sym typeface="Avenir Roman"/>
              </a:endParaRPr>
            </a:p>
            <a:p>
              <a:pPr defTabSz="685165" hangingPunct="0">
                <a:lnSpc>
                  <a:spcPct val="140000"/>
                </a:lnSpc>
              </a:pPr>
              <a:r>
                <a:rPr lang="zh-CN" altLang="en-US" sz="900" dirty="0">
                  <a:latin typeface="微软雅黑" panose="020B0503020204020204" charset="-122"/>
                  <a:ea typeface="微软雅黑" panose="020B0503020204020204" charset="-122"/>
                  <a:cs typeface="+mj-cs"/>
                  <a:sym typeface="Avenir Roman"/>
                </a:rPr>
                <a:t>外侧材质：35%棉+65%聚酯纤维</a:t>
              </a:r>
              <a:endParaRPr lang="zh-CN" altLang="en-US" sz="900" dirty="0">
                <a:solidFill>
                  <a:schemeClr val="tx1"/>
                </a:solidFill>
                <a:latin typeface="微软雅黑" panose="020B0503020204020204" charset="-122"/>
                <a:ea typeface="微软雅黑" panose="020B0503020204020204" charset="-122"/>
                <a:cs typeface="+mj-cs"/>
                <a:sym typeface="Avenir Roman"/>
              </a:endParaRPr>
            </a:p>
            <a:p>
              <a:pPr defTabSz="685165" hangingPunct="0">
                <a:lnSpc>
                  <a:spcPct val="140000"/>
                </a:lnSpc>
              </a:pPr>
              <a:r>
                <a:rPr lang="zh-CN" altLang="en-US" sz="900" dirty="0">
                  <a:latin typeface="微软雅黑" panose="020B0503020204020204" charset="-122"/>
                  <a:ea typeface="微软雅黑" panose="020B0503020204020204" charset="-122"/>
                  <a:cs typeface="+mj-cs"/>
                  <a:sym typeface="Avenir Roman"/>
                </a:rPr>
                <a:t>内侧材质：</a:t>
              </a:r>
              <a:r>
                <a:rPr lang="en-US" altLang="zh-CN" sz="900" dirty="0">
                  <a:latin typeface="微软雅黑" panose="020B0503020204020204" charset="-122"/>
                  <a:ea typeface="微软雅黑" panose="020B0503020204020204" charset="-122"/>
                  <a:cs typeface="+mj-cs"/>
                  <a:sym typeface="Avenir Roman"/>
                </a:rPr>
                <a:t>95%</a:t>
              </a:r>
              <a:r>
                <a:rPr lang="zh-CN" altLang="en-US" sz="900" dirty="0">
                  <a:latin typeface="微软雅黑" panose="020B0503020204020204" charset="-122"/>
                  <a:ea typeface="微软雅黑" panose="020B0503020204020204" charset="-122"/>
                  <a:cs typeface="+mj-cs"/>
                  <a:sym typeface="Avenir Roman"/>
                </a:rPr>
                <a:t>竹纤维</a:t>
              </a:r>
              <a:r>
                <a:rPr lang="en-US" altLang="zh-CN" sz="900" dirty="0">
                  <a:latin typeface="微软雅黑" panose="020B0503020204020204" charset="-122"/>
                  <a:ea typeface="微软雅黑" panose="020B0503020204020204" charset="-122"/>
                  <a:cs typeface="+mj-cs"/>
                  <a:sym typeface="Avenir Roman"/>
                </a:rPr>
                <a:t>+5%</a:t>
              </a:r>
              <a:r>
                <a:rPr lang="zh-CN" altLang="en-US" sz="900" dirty="0">
                  <a:latin typeface="微软雅黑" panose="020B0503020204020204" charset="-122"/>
                  <a:ea typeface="微软雅黑" panose="020B0503020204020204" charset="-122"/>
                  <a:cs typeface="+mj-cs"/>
                  <a:sym typeface="Avenir Roman"/>
                </a:rPr>
                <a:t>氨纶</a:t>
              </a:r>
              <a:endParaRPr lang="zh-CN" altLang="en-US" sz="900" dirty="0">
                <a:latin typeface="微软雅黑" panose="020B0503020204020204" charset="-122"/>
                <a:ea typeface="微软雅黑" panose="020B0503020204020204" charset="-122"/>
                <a:cs typeface="+mj-cs"/>
                <a:sym typeface="Avenir Roman"/>
              </a:endParaRPr>
            </a:p>
            <a:p>
              <a:pPr defTabSz="685165" hangingPunct="0">
                <a:lnSpc>
                  <a:spcPct val="140000"/>
                </a:lnSpc>
              </a:pPr>
              <a:r>
                <a:rPr lang="zh-CN" altLang="en-US" sz="900" dirty="0">
                  <a:latin typeface="微软雅黑" panose="020B0503020204020204" charset="-122"/>
                  <a:ea typeface="微软雅黑" panose="020B0503020204020204" charset="-122"/>
                  <a:cs typeface="+mj-cs"/>
                  <a:sym typeface="Avenir Roman"/>
                </a:rPr>
                <a:t>内胆材质：记忆棉（聚氨酯）</a:t>
              </a:r>
              <a:endParaRPr lang="zh-CN" altLang="en-US" sz="900" dirty="0">
                <a:solidFill>
                  <a:schemeClr val="tx1"/>
                </a:solidFill>
                <a:latin typeface="微软雅黑" panose="020B0503020204020204" charset="-122"/>
                <a:ea typeface="微软雅黑" panose="020B0503020204020204" charset="-122"/>
                <a:cs typeface="+mj-cs"/>
                <a:sym typeface="Avenir Roman"/>
              </a:endParaRPr>
            </a:p>
            <a:p>
              <a:pPr defTabSz="685165" hangingPunct="0">
                <a:lnSpc>
                  <a:spcPct val="140000"/>
                </a:lnSpc>
              </a:pPr>
              <a:r>
                <a:rPr lang="zh-CN" altLang="en-US" sz="900" dirty="0">
                  <a:latin typeface="微软雅黑" panose="020B0503020204020204" charset="-122"/>
                  <a:ea typeface="微软雅黑" panose="020B0503020204020204" charset="-122"/>
                  <a:cs typeface="+mj-cs"/>
                  <a:sym typeface="Avenir Roman"/>
                </a:rPr>
                <a:t>收纳袋材：</a:t>
              </a:r>
              <a:r>
                <a:rPr lang="en-US" altLang="zh-CN" sz="900" dirty="0">
                  <a:latin typeface="微软雅黑" panose="020B0503020204020204" charset="-122"/>
                  <a:ea typeface="微软雅黑" panose="020B0503020204020204" charset="-122"/>
                  <a:cs typeface="+mj-cs"/>
                  <a:sym typeface="Avenir Roman"/>
                </a:rPr>
                <a:t>PU</a:t>
              </a:r>
              <a:endParaRPr lang="en-US" altLang="zh-CN" sz="900" dirty="0">
                <a:latin typeface="微软雅黑" panose="020B0503020204020204" charset="-122"/>
                <a:ea typeface="微软雅黑" panose="020B0503020204020204" charset="-122"/>
                <a:cs typeface="+mj-cs"/>
                <a:sym typeface="Avenir Roman"/>
              </a:endParaRPr>
            </a:p>
            <a:p>
              <a:pPr defTabSz="685165" hangingPunct="0">
                <a:lnSpc>
                  <a:spcPct val="140000"/>
                </a:lnSpc>
              </a:pPr>
              <a:r>
                <a:rPr lang="zh-CN" altLang="en-US" sz="900" dirty="0">
                  <a:solidFill>
                    <a:srgbClr val="000000"/>
                  </a:solidFill>
                  <a:latin typeface="微软雅黑" panose="020B0503020204020204" charset="-122"/>
                  <a:ea typeface="微软雅黑" panose="020B0503020204020204" charset="-122"/>
                  <a:sym typeface="Avenir Roman"/>
                </a:rPr>
                <a:t>市场零售价：</a:t>
              </a:r>
              <a:r>
                <a:rPr lang="en-US" altLang="zh-CN" sz="900" dirty="0">
                  <a:solidFill>
                    <a:srgbClr val="000000"/>
                  </a:solidFill>
                  <a:latin typeface="微软雅黑" panose="020B0503020204020204" charset="-122"/>
                  <a:ea typeface="微软雅黑" panose="020B0503020204020204" charset="-122"/>
                  <a:sym typeface="Avenir Roman"/>
                </a:rPr>
                <a:t>368</a:t>
              </a:r>
              <a:r>
                <a:rPr lang="zh-CN" altLang="en-US" sz="900" dirty="0">
                  <a:solidFill>
                    <a:srgbClr val="000000"/>
                  </a:solidFill>
                  <a:latin typeface="微软雅黑" panose="020B0503020204020204" charset="-122"/>
                  <a:ea typeface="微软雅黑" panose="020B0503020204020204" charset="-122"/>
                  <a:sym typeface="Avenir Roman"/>
                </a:rPr>
                <a:t>元</a:t>
              </a:r>
              <a:endParaRPr lang="zh-CN" altLang="en-US" sz="900" dirty="0">
                <a:solidFill>
                  <a:srgbClr val="000000"/>
                </a:solidFill>
                <a:latin typeface="微软雅黑" panose="020B0503020204020204" charset="-122"/>
                <a:ea typeface="微软雅黑" panose="020B0503020204020204" charset="-122"/>
                <a:sym typeface="Avenir Roman"/>
              </a:endParaRPr>
            </a:p>
            <a:p>
              <a:pPr defTabSz="685165" hangingPunct="0">
                <a:lnSpc>
                  <a:spcPct val="140000"/>
                </a:lnSpc>
              </a:pPr>
              <a:r>
                <a:rPr lang="zh-CN" altLang="en-US" sz="900" dirty="0">
                  <a:solidFill>
                    <a:srgbClr val="000000"/>
                  </a:solidFill>
                  <a:latin typeface="微软雅黑" panose="020B0503020204020204" charset="-122"/>
                  <a:ea typeface="微软雅黑" panose="020B0503020204020204" charset="-122"/>
                  <a:sym typeface="Avenir Roman"/>
                </a:rPr>
                <a:t>网络管控价：</a:t>
              </a:r>
              <a:r>
                <a:rPr lang="en-US" altLang="zh-CN" sz="900" dirty="0">
                  <a:solidFill>
                    <a:srgbClr val="000000"/>
                  </a:solidFill>
                  <a:latin typeface="微软雅黑" panose="020B0503020204020204" charset="-122"/>
                  <a:ea typeface="微软雅黑" panose="020B0503020204020204" charset="-122"/>
                  <a:sym typeface="Avenir Roman"/>
                </a:rPr>
                <a:t>288</a:t>
              </a:r>
              <a:r>
                <a:rPr lang="zh-CN" altLang="en-US" sz="900" dirty="0">
                  <a:solidFill>
                    <a:srgbClr val="000000"/>
                  </a:solidFill>
                  <a:latin typeface="微软雅黑" panose="020B0503020204020204" charset="-122"/>
                  <a:ea typeface="微软雅黑" panose="020B0503020204020204" charset="-122"/>
                  <a:sym typeface="Avenir Roman"/>
                </a:rPr>
                <a:t>元 </a:t>
              </a:r>
              <a:endParaRPr lang="en-US" altLang="zh-CN" sz="900" dirty="0">
                <a:solidFill>
                  <a:srgbClr val="000000"/>
                </a:solidFill>
                <a:latin typeface="微软雅黑" panose="020B0503020204020204" charset="-122"/>
                <a:ea typeface="微软雅黑" panose="020B0503020204020204" charset="-122"/>
                <a:sym typeface="Avenir Roman"/>
              </a:endParaRPr>
            </a:p>
            <a:p>
              <a:pPr defTabSz="685165" hangingPunct="0">
                <a:lnSpc>
                  <a:spcPct val="140000"/>
                </a:lnSpc>
              </a:pPr>
              <a:endParaRPr lang="en-US" altLang="zh-CN" sz="900" dirty="0">
                <a:solidFill>
                  <a:srgbClr val="3B0EFA"/>
                </a:solidFill>
                <a:latin typeface="微软雅黑" panose="020B0503020204020204" charset="-122"/>
                <a:ea typeface="微软雅黑" panose="020B0503020204020204" charset="-122"/>
                <a:sym typeface="+mn-ea"/>
              </a:endParaRPr>
            </a:p>
          </p:txBody>
        </p:sp>
        <p:sp>
          <p:nvSpPr>
            <p:cNvPr id="3" name="文本框 2"/>
            <p:cNvSpPr txBox="1"/>
            <p:nvPr/>
          </p:nvSpPr>
          <p:spPr>
            <a:xfrm>
              <a:off x="14025" y="7026"/>
              <a:ext cx="3882" cy="1668"/>
            </a:xfrm>
            <a:prstGeom prst="rect">
              <a:avLst/>
            </a:prstGeom>
            <a:noFill/>
          </p:spPr>
          <p:txBody>
            <a:bodyPr wrap="square" rtlCol="0" anchor="t">
              <a:spAutoFit/>
            </a:bodyPr>
            <a:lstStyle/>
            <a:p>
              <a:pPr defTabSz="685165" hangingPunct="0">
                <a:lnSpc>
                  <a:spcPct val="140000"/>
                </a:lnSpc>
              </a:pPr>
              <a:r>
                <a:rPr lang="zh-CN" altLang="en-US" sz="900" dirty="0">
                  <a:latin typeface="微软雅黑" panose="020B0503020204020204" charset="-122"/>
                  <a:ea typeface="微软雅黑" panose="020B0503020204020204" charset="-122"/>
                  <a:sym typeface="Avenir Roman"/>
                </a:rPr>
                <a:t>尺寸：颈枕 </a:t>
              </a:r>
              <a:r>
                <a:rPr lang="en-US" altLang="zh-CN" sz="900" dirty="0">
                  <a:latin typeface="微软雅黑" panose="020B0503020204020204" charset="-122"/>
                  <a:ea typeface="微软雅黑" panose="020B0503020204020204" charset="-122"/>
                  <a:sym typeface="Avenir Roman"/>
                </a:rPr>
                <a:t>26*26*12CM  </a:t>
              </a:r>
              <a:r>
                <a:rPr lang="zh-CN" altLang="en-US" sz="900" dirty="0">
                  <a:latin typeface="微软雅黑" panose="020B0503020204020204" charset="-122"/>
                  <a:ea typeface="微软雅黑" panose="020B0503020204020204" charset="-122"/>
                  <a:sym typeface="Avenir Roman"/>
                </a:rPr>
                <a:t>眼罩：</a:t>
              </a:r>
              <a:r>
                <a:rPr lang="en-US" altLang="zh-CN" sz="900" dirty="0">
                  <a:latin typeface="微软雅黑" panose="020B0503020204020204" charset="-122"/>
                  <a:ea typeface="微软雅黑" panose="020B0503020204020204" charset="-122"/>
                  <a:sym typeface="Avenir Roman"/>
                </a:rPr>
                <a:t>20*9*15CM </a:t>
              </a:r>
              <a:endParaRPr lang="en-US" altLang="zh-CN" sz="900" dirty="0">
                <a:latin typeface="微软雅黑" panose="020B0503020204020204" charset="-122"/>
                <a:ea typeface="微软雅黑" panose="020B0503020204020204" charset="-122"/>
                <a:sym typeface="Avenir Roman"/>
              </a:endParaRPr>
            </a:p>
            <a:p>
              <a:pPr defTabSz="685165" hangingPunct="0">
                <a:lnSpc>
                  <a:spcPct val="140000"/>
                </a:lnSpc>
              </a:pPr>
              <a:r>
                <a:rPr lang="zh-CN" altLang="en-US" sz="900" dirty="0">
                  <a:latin typeface="微软雅黑" panose="020B0503020204020204" charset="-122"/>
                  <a:ea typeface="微软雅黑" panose="020B0503020204020204" charset="-122"/>
                  <a:sym typeface="Avenir Roman"/>
                </a:rPr>
                <a:t>装箱数：</a:t>
              </a:r>
              <a:r>
                <a:rPr lang="en-US" altLang="zh-CN" sz="900" dirty="0">
                  <a:latin typeface="微软雅黑" panose="020B0503020204020204" charset="-122"/>
                  <a:ea typeface="微软雅黑" panose="020B0503020204020204" charset="-122"/>
                  <a:sym typeface="Avenir Roman"/>
                </a:rPr>
                <a:t>:16</a:t>
              </a:r>
              <a:r>
                <a:rPr lang="zh-CN" altLang="en-US" sz="900" dirty="0">
                  <a:latin typeface="微软雅黑" panose="020B0503020204020204" charset="-122"/>
                  <a:ea typeface="微软雅黑" panose="020B0503020204020204" charset="-122"/>
                  <a:sym typeface="Avenir Roman"/>
                </a:rPr>
                <a:t>套</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箱</a:t>
              </a:r>
              <a:endParaRPr lang="zh-CN" altLang="en-US" sz="900" dirty="0">
                <a:latin typeface="微软雅黑" panose="020B0503020204020204" charset="-122"/>
                <a:ea typeface="微软雅黑" panose="020B0503020204020204" charset="-122"/>
                <a:sym typeface="Avenir Roman"/>
              </a:endParaRPr>
            </a:p>
            <a:p>
              <a:pPr defTabSz="685165" hangingPunct="0">
                <a:lnSpc>
                  <a:spcPct val="140000"/>
                </a:lnSpc>
              </a:pPr>
              <a:r>
                <a:rPr lang="zh-CN" altLang="en-US" sz="900" dirty="0">
                  <a:latin typeface="微软雅黑" panose="020B0503020204020204" charset="-122"/>
                  <a:ea typeface="微软雅黑" panose="020B0503020204020204" charset="-122"/>
                  <a:sym typeface="Avenir Roman"/>
                </a:rPr>
                <a:t>颜色：花灰</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樱粉</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姜黄</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藏青</a:t>
              </a:r>
              <a:endParaRPr lang="zh-CN" altLang="en-US" sz="900" dirty="0">
                <a:latin typeface="微软雅黑" panose="020B0503020204020204" charset="-122"/>
                <a:ea typeface="微软雅黑" panose="020B0503020204020204" charset="-122"/>
                <a:sym typeface="Avenir Roman"/>
              </a:endParaRPr>
            </a:p>
            <a:p>
              <a:pPr defTabSz="685165" hangingPunct="0">
                <a:lnSpc>
                  <a:spcPct val="140000"/>
                </a:lnSpc>
              </a:pPr>
              <a:r>
                <a:rPr lang="zh-CN" altLang="en-US" sz="900" dirty="0">
                  <a:latin typeface="微软雅黑" panose="020B0503020204020204" charset="-122"/>
                  <a:ea typeface="微软雅黑" panose="020B0503020204020204" charset="-122"/>
                  <a:sym typeface="Avenir Roman"/>
                </a:rPr>
                <a:t>包装盒：礼盒</a:t>
              </a:r>
              <a:endParaRPr lang="en-US" altLang="zh-CN" sz="900" dirty="0">
                <a:latin typeface="微软雅黑" panose="020B0503020204020204" charset="-122"/>
                <a:ea typeface="微软雅黑" panose="020B0503020204020204" charset="-122"/>
                <a:sym typeface="Avenir Roman"/>
              </a:endParaRPr>
            </a:p>
          </p:txBody>
        </p:sp>
      </p:grpSp>
      <p:sp>
        <p:nvSpPr>
          <p:cNvPr id="44" name="文本框 43"/>
          <p:cNvSpPr txBox="1"/>
          <p:nvPr/>
        </p:nvSpPr>
        <p:spPr>
          <a:xfrm>
            <a:off x="7344196" y="3248958"/>
            <a:ext cx="4369435" cy="67437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5" tIns="60955" rIns="60955" bIns="60955" numCol="1" spcCol="38100" rtlCol="0" anchor="t" forceAA="0">
            <a:spAutoFit/>
          </a:bodyPr>
          <a:lstStyle/>
          <a:p>
            <a:r>
              <a:rPr lang="zh-CN" altLang="en-US" sz="900" b="1" dirty="0">
                <a:latin typeface="微软雅黑" panose="020B0503020204020204" charset="-122"/>
                <a:ea typeface="微软雅黑" panose="020B0503020204020204" charset="-122"/>
                <a:cs typeface="Times New Roman" panose="02020603050405020304" charset="0"/>
                <a:sym typeface="+mn-ea"/>
              </a:rPr>
              <a:t>设计理念</a:t>
            </a:r>
            <a:r>
              <a:rPr lang="zh-CN" altLang="en-US" sz="900" dirty="0">
                <a:latin typeface="微软雅黑" panose="020B0503020204020204" charset="-122"/>
                <a:ea typeface="微软雅黑" panose="020B0503020204020204" charset="-122"/>
                <a:cs typeface="Times New Roman" panose="02020603050405020304" charset="0"/>
                <a:sym typeface="+mn-ea"/>
              </a:rPr>
              <a:t>：在都市时尚和纯朴自然之间寻找一个最舒适的“平衡点”</a:t>
            </a:r>
            <a:r>
              <a:rPr lang="en-US" altLang="zh-CN" sz="900" dirty="0">
                <a:latin typeface="微软雅黑" panose="020B0503020204020204" charset="-122"/>
                <a:ea typeface="微软雅黑" panose="020B0503020204020204" charset="-122"/>
                <a:cs typeface="Times New Roman" panose="02020603050405020304" charset="0"/>
                <a:sym typeface="+mn-ea"/>
              </a:rPr>
              <a:t>.</a:t>
            </a:r>
            <a:endParaRPr lang="en-US" altLang="zh-CN" sz="900" dirty="0">
              <a:latin typeface="微软雅黑" panose="020B0503020204020204" charset="-122"/>
              <a:ea typeface="微软雅黑" panose="020B0503020204020204" charset="-122"/>
              <a:cs typeface="Times New Roman" panose="02020603050405020304" charset="0"/>
              <a:sym typeface="+mn-ea"/>
            </a:endParaRPr>
          </a:p>
          <a:p>
            <a:r>
              <a:rPr lang="zh-CN" altLang="en-US" sz="900" dirty="0">
                <a:latin typeface="微软雅黑" panose="020B0503020204020204" charset="-122"/>
                <a:ea typeface="微软雅黑" panose="020B0503020204020204" charset="-122"/>
                <a:cs typeface="Cambria" panose="02040503050406030204" charset="0"/>
                <a:sym typeface="+mn-ea"/>
              </a:rPr>
              <a:t>设计师希望</a:t>
            </a:r>
            <a:r>
              <a:rPr lang="en-US" altLang="zh-CN" sz="900" dirty="0">
                <a:latin typeface="微软雅黑" panose="020B0503020204020204" charset="-122"/>
                <a:ea typeface="微软雅黑" panose="020B0503020204020204" charset="-122"/>
                <a:cs typeface="Cambria" panose="02040503050406030204" charset="0"/>
                <a:sym typeface="+mn-ea"/>
              </a:rPr>
              <a:t>Blossom</a:t>
            </a:r>
            <a:r>
              <a:rPr lang="zh-CN" altLang="en-US" sz="900" dirty="0">
                <a:latin typeface="微软雅黑" panose="020B0503020204020204" charset="-122"/>
                <a:ea typeface="微软雅黑" panose="020B0503020204020204" charset="-122"/>
                <a:cs typeface="Cambria" panose="02040503050406030204" charset="0"/>
                <a:sym typeface="+mn-ea"/>
              </a:rPr>
              <a:t>颈枕能成为人们轻松愉悦的旅程伴侣。当你轻轻打开卷起的颈枕，看它慢慢舒展开的样子，如同自然界花朵的绽放，生命的开启</a:t>
            </a:r>
            <a:r>
              <a:rPr lang="en-US" altLang="zh-CN" sz="900" dirty="0">
                <a:latin typeface="微软雅黑" panose="020B0503020204020204" charset="-122"/>
                <a:ea typeface="微软雅黑" panose="020B0503020204020204" charset="-122"/>
                <a:cs typeface="Cambria" panose="02040503050406030204" charset="0"/>
                <a:sym typeface="+mn-ea"/>
              </a:rPr>
              <a:t>. </a:t>
            </a:r>
            <a:r>
              <a:rPr lang="zh-CN" altLang="en-US" sz="900" dirty="0">
                <a:latin typeface="微软雅黑" panose="020B0503020204020204" charset="-122"/>
                <a:ea typeface="微软雅黑" panose="020B0503020204020204" charset="-122"/>
                <a:cs typeface="Cambria" panose="02040503050406030204" charset="0"/>
                <a:sym typeface="+mn-ea"/>
              </a:rPr>
              <a:t>在打开和卷起它的时候，一松一驰之间，找寻旅行真正的意义和工作生活的平衡点</a:t>
            </a:r>
            <a:r>
              <a:rPr lang="en-US" altLang="zh-CN" sz="900" dirty="0">
                <a:latin typeface="微软雅黑" panose="020B0503020204020204" charset="-122"/>
                <a:ea typeface="微软雅黑" panose="020B0503020204020204" charset="-122"/>
                <a:cs typeface="Cambria" panose="02040503050406030204" charset="0"/>
                <a:sym typeface="+mn-ea"/>
              </a:rPr>
              <a:t>.</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p:txBody>
      </p:sp>
      <p:pic>
        <p:nvPicPr>
          <p:cNvPr id="20" name="图片 19"/>
          <p:cNvPicPr>
            <a:picLocks noChangeAspect="1"/>
          </p:cNvPicPr>
          <p:nvPr/>
        </p:nvPicPr>
        <p:blipFill>
          <a:blip r:embed="rId1" cstate="email"/>
          <a:stretch>
            <a:fillRect/>
          </a:stretch>
        </p:blipFill>
        <p:spPr>
          <a:xfrm>
            <a:off x="83890" y="4356099"/>
            <a:ext cx="1429099" cy="1338797"/>
          </a:xfrm>
          <a:prstGeom prst="rect">
            <a:avLst/>
          </a:prstGeom>
        </p:spPr>
      </p:pic>
      <p:pic>
        <p:nvPicPr>
          <p:cNvPr id="13" name="图片 12"/>
          <p:cNvPicPr>
            <a:picLocks noChangeAspect="1"/>
          </p:cNvPicPr>
          <p:nvPr/>
        </p:nvPicPr>
        <p:blipFill>
          <a:blip r:embed="rId2" cstate="email"/>
          <a:stretch>
            <a:fillRect/>
          </a:stretch>
        </p:blipFill>
        <p:spPr>
          <a:xfrm>
            <a:off x="83890" y="743729"/>
            <a:ext cx="6280300" cy="3532669"/>
          </a:xfrm>
          <a:prstGeom prst="rect">
            <a:avLst/>
          </a:prstGeom>
        </p:spPr>
      </p:pic>
      <p:pic>
        <p:nvPicPr>
          <p:cNvPr id="14" name="图片 13"/>
          <p:cNvPicPr>
            <a:picLocks noChangeAspect="1"/>
          </p:cNvPicPr>
          <p:nvPr/>
        </p:nvPicPr>
        <p:blipFill>
          <a:blip r:embed="rId3"/>
          <a:stretch>
            <a:fillRect/>
          </a:stretch>
        </p:blipFill>
        <p:spPr>
          <a:xfrm>
            <a:off x="3958732" y="4356100"/>
            <a:ext cx="2405458" cy="1353070"/>
          </a:xfrm>
          <a:prstGeom prst="rect">
            <a:avLst/>
          </a:prstGeom>
        </p:spPr>
      </p:pic>
      <p:pic>
        <p:nvPicPr>
          <p:cNvPr id="2" name="图片 1"/>
          <p:cNvPicPr>
            <a:picLocks noChangeAspect="1"/>
          </p:cNvPicPr>
          <p:nvPr/>
        </p:nvPicPr>
        <p:blipFill>
          <a:blip r:embed="rId4"/>
          <a:stretch>
            <a:fillRect/>
          </a:stretch>
        </p:blipFill>
        <p:spPr>
          <a:xfrm>
            <a:off x="1533132" y="4356099"/>
            <a:ext cx="2405457" cy="135307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7042053" y="2718336"/>
            <a:ext cx="4589454" cy="53353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5" tIns="60955" rIns="60955" bIns="60955" numCol="1" spcCol="38100" rtlCol="0" anchor="t" forceAA="0">
            <a:spAutoFit/>
          </a:bodyPr>
          <a:lstStyle/>
          <a:p>
            <a:r>
              <a:rPr lang="zh-CN" altLang="en-US" sz="1065" b="1" dirty="0">
                <a:latin typeface="微软雅黑" panose="020B0503020204020204" charset="-122"/>
                <a:ea typeface="微软雅黑" panose="020B0503020204020204" charset="-122"/>
                <a:cs typeface="Times New Roman" panose="02020603050405020304" charset="0"/>
                <a:sym typeface="+mn-ea"/>
              </a:rPr>
              <a:t>设计理念</a:t>
            </a:r>
            <a:r>
              <a:rPr lang="zh-CN" altLang="en-US" sz="1065" dirty="0">
                <a:latin typeface="微软雅黑" panose="020B0503020204020204" charset="-122"/>
                <a:ea typeface="微软雅黑" panose="020B0503020204020204" charset="-122"/>
                <a:cs typeface="Times New Roman" panose="02020603050405020304" charset="0"/>
                <a:sym typeface="+mn-ea"/>
              </a:rPr>
              <a:t>：</a:t>
            </a:r>
            <a:r>
              <a:rPr lang="zh-CN" altLang="en-US" sz="800" dirty="0">
                <a:latin typeface="微软雅黑" panose="020B0503020204020204" charset="-122"/>
                <a:ea typeface="微软雅黑" panose="020B0503020204020204" charset="-122"/>
                <a:cs typeface="Times New Roman" panose="02020603050405020304" charset="0"/>
                <a:sym typeface="+mn-ea"/>
              </a:rPr>
              <a:t>在都市时尚和纯朴自然之间寻找一个最舒适的“平衡点”</a:t>
            </a:r>
            <a:r>
              <a:rPr lang="en-US" altLang="zh-CN" sz="800" dirty="0">
                <a:latin typeface="微软雅黑" panose="020B0503020204020204" charset="-122"/>
                <a:ea typeface="微软雅黑" panose="020B0503020204020204" charset="-122"/>
                <a:cs typeface="Times New Roman" panose="02020603050405020304" charset="0"/>
                <a:sym typeface="+mn-ea"/>
              </a:rPr>
              <a:t>.</a:t>
            </a:r>
            <a:endParaRPr lang="en-US" altLang="zh-CN" sz="800" dirty="0">
              <a:latin typeface="微软雅黑" panose="020B0503020204020204" charset="-122"/>
              <a:ea typeface="微软雅黑" panose="020B0503020204020204" charset="-122"/>
              <a:cs typeface="Times New Roman" panose="02020603050405020304" charset="0"/>
              <a:sym typeface="+mn-ea"/>
            </a:endParaRPr>
          </a:p>
          <a:p>
            <a:r>
              <a:rPr lang="zh-CN" altLang="en-US" sz="800" dirty="0">
                <a:latin typeface="微软雅黑" panose="020B0503020204020204" charset="-122"/>
                <a:ea typeface="微软雅黑" panose="020B0503020204020204" charset="-122"/>
                <a:cs typeface="Cambria" panose="02040503050406030204" charset="0"/>
                <a:sym typeface="+mn-ea"/>
              </a:rPr>
              <a:t>设计师希望</a:t>
            </a:r>
            <a:r>
              <a:rPr lang="en-US" altLang="zh-CN" sz="800" dirty="0">
                <a:latin typeface="微软雅黑" panose="020B0503020204020204" charset="-122"/>
                <a:ea typeface="微软雅黑" panose="020B0503020204020204" charset="-122"/>
                <a:cs typeface="Cambria" panose="02040503050406030204" charset="0"/>
                <a:sym typeface="+mn-ea"/>
              </a:rPr>
              <a:t>Blossom</a:t>
            </a:r>
            <a:r>
              <a:rPr lang="zh-CN" altLang="en-US" sz="800" dirty="0">
                <a:latin typeface="微软雅黑" panose="020B0503020204020204" charset="-122"/>
                <a:ea typeface="微软雅黑" panose="020B0503020204020204" charset="-122"/>
                <a:cs typeface="Cambria" panose="02040503050406030204" charset="0"/>
                <a:sym typeface="+mn-ea"/>
              </a:rPr>
              <a:t>颈枕能成为人们轻松愉悦的旅程伴侣。卷起颈枕就像花蕊含苞待放，松开颈枕就像花朵儿盛开。一卷一松，每个动作都充满想像力，像孩子般的想象力。</a:t>
            </a:r>
            <a:endParaRPr lang="zh-CN" altLang="en-US" sz="800" dirty="0">
              <a:solidFill>
                <a:srgbClr val="000000"/>
              </a:solidFill>
              <a:latin typeface="微软雅黑" panose="020B0503020204020204" charset="-122"/>
              <a:ea typeface="微软雅黑" panose="020B0503020204020204" charset="-122"/>
              <a:cs typeface="+mj-cs"/>
              <a:sym typeface="Avenir Roman"/>
            </a:endParaRPr>
          </a:p>
        </p:txBody>
      </p:sp>
      <p:sp>
        <p:nvSpPr>
          <p:cNvPr id="12" name="文本框 11"/>
          <p:cNvSpPr txBox="1"/>
          <p:nvPr/>
        </p:nvSpPr>
        <p:spPr>
          <a:xfrm>
            <a:off x="7042150" y="3703320"/>
            <a:ext cx="4867275" cy="236728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5" tIns="60955" rIns="60955" bIns="60955" numCol="1" spcCol="38100" rtlCol="0" anchor="t" forceAA="0">
            <a:spAutoFit/>
          </a:bodyPr>
          <a:lstStyle/>
          <a:p>
            <a:pPr defTabSz="685800" hangingPunct="0"/>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cs typeface="+mj-cs"/>
              <a:sym typeface="Avenir Roman"/>
            </a:endParaRPr>
          </a:p>
          <a:p>
            <a:pPr defTabSz="685800" hangingPunct="0"/>
            <a:r>
              <a:rPr lang="zh-CN" altLang="en-US" sz="800" dirty="0">
                <a:latin typeface="微软雅黑" panose="020B0503020204020204" charset="-122"/>
                <a:ea typeface="微软雅黑" panose="020B0503020204020204" charset="-122"/>
                <a:sym typeface="Avenir Roman"/>
              </a:rPr>
              <a:t>1.How far will you go?美貌与实用兼具的旅行颈枕，伴您游走世界各地最佳用品。</a:t>
            </a:r>
            <a:endParaRPr lang="en-US" altLang="zh-CN" sz="800" dirty="0">
              <a:latin typeface="微软雅黑" panose="020B0503020204020204" charset="-122"/>
              <a:ea typeface="微软雅黑" panose="020B0503020204020204" charset="-122"/>
              <a:sym typeface="Avenir Roman"/>
            </a:endParaRPr>
          </a:p>
          <a:p>
            <a:pPr defTabSz="685800" hangingPunct="0"/>
            <a:r>
              <a:rPr lang="zh-CN" altLang="en-US" sz="800" dirty="0">
                <a:latin typeface="微软雅黑" panose="020B0503020204020204" charset="-122"/>
                <a:ea typeface="微软雅黑" panose="020B0503020204020204" charset="-122"/>
                <a:cs typeface="Cambria" panose="02040503050406030204" charset="0"/>
                <a:sym typeface="+mn-ea"/>
              </a:rPr>
              <a:t>圆润饱满，高低起伏的曲面设计</a:t>
            </a:r>
            <a:r>
              <a:rPr lang="zh-CN" altLang="en-US" sz="800" dirty="0">
                <a:latin typeface="微软雅黑" panose="020B0503020204020204" charset="-122"/>
                <a:ea typeface="微软雅黑" panose="020B0503020204020204" charset="-122"/>
                <a:sym typeface="Avenir Roman"/>
              </a:rPr>
              <a:t>，符合人体工程学</a:t>
            </a:r>
            <a:r>
              <a:rPr lang="en-US" altLang="zh-CN" sz="800" dirty="0">
                <a:latin typeface="微软雅黑" panose="020B0503020204020204" charset="-122"/>
                <a:ea typeface="微软雅黑" panose="020B0503020204020204" charset="-122"/>
                <a:sym typeface="Avenir Roman"/>
              </a:rPr>
              <a:t>. </a:t>
            </a:r>
            <a:r>
              <a:rPr lang="zh-CN" altLang="en-US" sz="800" dirty="0">
                <a:latin typeface="微软雅黑" panose="020B0503020204020204" charset="-122"/>
                <a:ea typeface="微软雅黑" panose="020B0503020204020204" charset="-122"/>
                <a:sym typeface="Avenir Roman"/>
              </a:rPr>
              <a:t>采用零压力太空记忆棉，让您的身体处于无压力的状态，舒适的蓬松度，给颈部脸部有效支撑，缓解长途旅行疲倦劳累和学习紧张压力。可调节的哑光手感锁扣拉口，可随意调节颈枕的松紧，全方位起到支撑保护作用</a:t>
            </a:r>
            <a:r>
              <a:rPr lang="en-US" altLang="zh-CN" sz="800" dirty="0">
                <a:latin typeface="微软雅黑" panose="020B0503020204020204" charset="-122"/>
                <a:ea typeface="微软雅黑" panose="020B0503020204020204" charset="-122"/>
                <a:sym typeface="Avenir Roman"/>
              </a:rPr>
              <a:t>.</a:t>
            </a:r>
            <a:endParaRPr lang="en-US" altLang="zh-CN" sz="800" dirty="0">
              <a:latin typeface="微软雅黑" panose="020B0503020204020204" charset="-122"/>
              <a:ea typeface="微软雅黑" panose="020B0503020204020204" charset="-122"/>
              <a:sym typeface="Avenir Roman"/>
            </a:endParaRPr>
          </a:p>
          <a:p>
            <a:pPr defTabSz="685800" hangingPunct="0"/>
            <a:endParaRPr lang="en-US" altLang="zh-CN" sz="800" dirty="0">
              <a:latin typeface="微软雅黑" panose="020B0503020204020204" charset="-122"/>
              <a:ea typeface="微软雅黑" panose="020B0503020204020204" charset="-122"/>
              <a:sym typeface="Avenir Roman"/>
            </a:endParaRPr>
          </a:p>
          <a:p>
            <a:pPr defTabSz="685800" hangingPunct="0"/>
            <a:r>
              <a:rPr lang="en-US" altLang="zh-CN" sz="800" dirty="0">
                <a:latin typeface="微软雅黑" panose="020B0503020204020204" charset="-122"/>
                <a:ea typeface="微软雅黑" panose="020B0503020204020204" charset="-122"/>
                <a:sym typeface="Avenir Roman"/>
              </a:rPr>
              <a:t>2.</a:t>
            </a:r>
            <a:r>
              <a:rPr lang="zh-CN" altLang="en-US" sz="800" b="1" dirty="0">
                <a:latin typeface="微软雅黑" panose="020B0503020204020204" charset="-122"/>
                <a:ea typeface="微软雅黑" panose="020B0503020204020204" charset="-122"/>
                <a:sym typeface="Avenir Roman"/>
              </a:rPr>
              <a:t>亲肤 透气</a:t>
            </a:r>
            <a:r>
              <a:rPr lang="en-US" altLang="zh-CN" sz="800" b="1" dirty="0">
                <a:latin typeface="微软雅黑" panose="020B0503020204020204" charset="-122"/>
                <a:ea typeface="微软雅黑" panose="020B0503020204020204" charset="-122"/>
                <a:sym typeface="Avenir Roman"/>
              </a:rPr>
              <a:t>.</a:t>
            </a:r>
            <a:endParaRPr lang="en-US" altLang="zh-CN" sz="800" b="1" dirty="0">
              <a:latin typeface="微软雅黑" panose="020B0503020204020204" charset="-122"/>
              <a:ea typeface="微软雅黑" panose="020B0503020204020204" charset="-122"/>
              <a:sym typeface="Avenir Roman"/>
            </a:endParaRPr>
          </a:p>
          <a:p>
            <a:pPr defTabSz="685800" hangingPunct="0"/>
            <a:r>
              <a:rPr lang="zh-CN" altLang="en-US" sz="800" dirty="0">
                <a:latin typeface="微软雅黑" panose="020B0503020204020204" charset="-122"/>
                <a:ea typeface="微软雅黑" panose="020B0503020204020204" charset="-122"/>
                <a:cs typeface="Cambria" panose="02040503050406030204" charset="0"/>
                <a:sym typeface="+mn-ea"/>
              </a:rPr>
              <a:t>外套采用</a:t>
            </a:r>
            <a:r>
              <a:rPr lang="en-US" altLang="zh-CN" sz="800" dirty="0">
                <a:latin typeface="微软雅黑" panose="020B0503020204020204" charset="-122"/>
                <a:ea typeface="微软雅黑" panose="020B0503020204020204" charset="-122"/>
                <a:sym typeface="Avenir Roman"/>
              </a:rPr>
              <a:t>3D</a:t>
            </a:r>
            <a:r>
              <a:rPr lang="zh-CN" altLang="en-US" sz="800" dirty="0">
                <a:latin typeface="微软雅黑" panose="020B0503020204020204" charset="-122"/>
                <a:ea typeface="微软雅黑" panose="020B0503020204020204" charset="-122"/>
                <a:sym typeface="Avenir Roman"/>
              </a:rPr>
              <a:t>剪裁，全面贴合，布料采用三明治式结构空气层面料，表面棉涤纶混纺，亲肤又牢固，透气舒适，抗皱，可机洗。内胆布满</a:t>
            </a:r>
            <a:r>
              <a:rPr lang="en-US" altLang="zh-CN" sz="800" dirty="0">
                <a:latin typeface="微软雅黑" panose="020B0503020204020204" charset="-122"/>
                <a:ea typeface="微软雅黑" panose="020B0503020204020204" charset="-122"/>
                <a:sym typeface="Avenir Roman"/>
              </a:rPr>
              <a:t>12</a:t>
            </a:r>
            <a:r>
              <a:rPr lang="zh-CN" altLang="en-US" sz="800" dirty="0">
                <a:latin typeface="微软雅黑" panose="020B0503020204020204" charset="-122"/>
                <a:ea typeface="微软雅黑" panose="020B0503020204020204" charset="-122"/>
                <a:sym typeface="Avenir Roman"/>
              </a:rPr>
              <a:t>个透气孔，是一款真正从里至外可呼吸的颈枕。</a:t>
            </a:r>
            <a:endParaRPr lang="en-US" altLang="zh-CN" sz="800" dirty="0">
              <a:latin typeface="微软雅黑" panose="020B0503020204020204" charset="-122"/>
              <a:ea typeface="微软雅黑" panose="020B0503020204020204" charset="-122"/>
              <a:sym typeface="Avenir Roman"/>
            </a:endParaRPr>
          </a:p>
          <a:p>
            <a:pPr defTabSz="685800" hangingPunct="0"/>
            <a:endParaRPr lang="en-US" altLang="zh-CN" sz="800" dirty="0">
              <a:solidFill>
                <a:srgbClr val="000000"/>
              </a:solidFill>
              <a:latin typeface="微软雅黑" panose="020B0503020204020204" charset="-122"/>
              <a:ea typeface="微软雅黑" panose="020B0503020204020204" charset="-122"/>
              <a:cs typeface="+mj-cs"/>
              <a:sym typeface="Avenir Roman"/>
            </a:endParaRPr>
          </a:p>
          <a:p>
            <a:pPr defTabSz="685800" hangingPunct="0"/>
            <a:r>
              <a:rPr lang="en-US" altLang="zh-CN" sz="800" dirty="0">
                <a:latin typeface="微软雅黑" panose="020B0503020204020204" charset="-122"/>
                <a:ea typeface="微软雅黑" panose="020B0503020204020204" charset="-122"/>
                <a:sym typeface="Avenir Roman"/>
              </a:rPr>
              <a:t>3</a:t>
            </a:r>
            <a:r>
              <a:rPr lang="zh-CN" altLang="en-US" sz="800" dirty="0">
                <a:latin typeface="微软雅黑" panose="020B0503020204020204" charset="-122"/>
                <a:ea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Cambria" panose="02040503050406030204" charset="0"/>
                <a:sym typeface="+mn-ea"/>
              </a:rPr>
              <a:t> </a:t>
            </a:r>
            <a:r>
              <a:rPr lang="zh-CN" altLang="en-US" sz="800" b="1" dirty="0">
                <a:latin typeface="微软雅黑" panose="020B0503020204020204" charset="-122"/>
                <a:ea typeface="微软雅黑" panose="020B0503020204020204" charset="-122"/>
                <a:cs typeface="Cambria" panose="02040503050406030204" charset="0"/>
                <a:sym typeface="+mn-ea"/>
              </a:rPr>
              <a:t>北欧配色，收纳</a:t>
            </a:r>
            <a:r>
              <a:rPr lang="zh-CN" altLang="en-US" sz="800" b="1" dirty="0">
                <a:latin typeface="微软雅黑" panose="020B0503020204020204" charset="-122"/>
                <a:ea typeface="微软雅黑" panose="020B0503020204020204" charset="-122"/>
                <a:sym typeface="Avenir Roman"/>
              </a:rPr>
              <a:t>精巧</a:t>
            </a:r>
            <a:r>
              <a:rPr lang="zh-CN" altLang="en-US" sz="800" b="1" dirty="0">
                <a:latin typeface="微软雅黑" panose="020B0503020204020204" charset="-122"/>
                <a:ea typeface="微软雅黑" panose="020B0503020204020204" charset="-122"/>
                <a:cs typeface="Cambria" panose="02040503050406030204" charset="0"/>
                <a:sym typeface="+mn-ea"/>
              </a:rPr>
              <a:t>便携</a:t>
            </a:r>
            <a:endParaRPr lang="en-US" altLang="zh-CN" sz="800" b="1" dirty="0">
              <a:latin typeface="微软雅黑" panose="020B0503020204020204" charset="-122"/>
              <a:ea typeface="微软雅黑" panose="020B0503020204020204" charset="-122"/>
              <a:cs typeface="Cambria" panose="02040503050406030204" charset="0"/>
              <a:sym typeface="+mn-ea"/>
            </a:endParaRPr>
          </a:p>
          <a:p>
            <a:pPr defTabSz="685800" hangingPunct="0"/>
            <a:r>
              <a:rPr lang="zh-CN" altLang="en-US" sz="800" dirty="0">
                <a:latin typeface="微软雅黑" panose="020B0503020204020204" charset="-122"/>
                <a:ea typeface="微软雅黑" panose="020B0503020204020204" charset="-122"/>
                <a:sym typeface="Avenir Roman"/>
              </a:rPr>
              <a:t>独特北欧现代流行配色</a:t>
            </a:r>
            <a:r>
              <a:rPr lang="zh-CN" altLang="en-US" sz="800" dirty="0">
                <a:latin typeface="微软雅黑" panose="020B0503020204020204" charset="-122"/>
                <a:ea typeface="微软雅黑" panose="020B0503020204020204" charset="-122"/>
                <a:cs typeface="Cambria" panose="02040503050406030204" charset="0"/>
                <a:sym typeface="+mn-ea"/>
              </a:rPr>
              <a:t>搭配点睛的骨条，</a:t>
            </a:r>
            <a:r>
              <a:rPr lang="zh-CN" altLang="en-US" sz="800" dirty="0">
                <a:latin typeface="微软雅黑" panose="020B0503020204020204" charset="-122"/>
                <a:ea typeface="微软雅黑" panose="020B0503020204020204" charset="-122"/>
                <a:sym typeface="Avenir Roman"/>
              </a:rPr>
              <a:t>使颈枕亦商务简约中又透着明快亮丽的生气。如花卷般地</a:t>
            </a:r>
            <a:r>
              <a:rPr lang="zh-CN" altLang="en-US" sz="800" b="1" dirty="0">
                <a:latin typeface="微软雅黑" panose="020B0503020204020204" charset="-122"/>
                <a:ea typeface="微软雅黑" panose="020B0503020204020204" charset="-122"/>
                <a:sym typeface="Avenir Roman"/>
              </a:rPr>
              <a:t>收纳</a:t>
            </a:r>
            <a:r>
              <a:rPr lang="zh-CN" altLang="en-US" sz="800" dirty="0">
                <a:latin typeface="微软雅黑" panose="020B0503020204020204" charset="-122"/>
                <a:ea typeface="微软雅黑" panose="020B0503020204020204" charset="-122"/>
                <a:sym typeface="Avenir Roman"/>
              </a:rPr>
              <a:t>，美观非常，占地空间小，</a:t>
            </a:r>
            <a:r>
              <a:rPr lang="zh-CN" altLang="en-US" sz="800" b="1" dirty="0">
                <a:latin typeface="微软雅黑" panose="020B0503020204020204" charset="-122"/>
                <a:ea typeface="微软雅黑" panose="020B0503020204020204" charset="-122"/>
                <a:sym typeface="Avenir Roman"/>
              </a:rPr>
              <a:t>携带</a:t>
            </a:r>
            <a:r>
              <a:rPr lang="zh-CN" altLang="en-US" sz="800" dirty="0">
                <a:latin typeface="微软雅黑" panose="020B0503020204020204" charset="-122"/>
                <a:ea typeface="微软雅黑" panose="020B0503020204020204" charset="-122"/>
                <a:sym typeface="Avenir Roman"/>
              </a:rPr>
              <a:t>方便。</a:t>
            </a:r>
            <a:r>
              <a:rPr lang="zh-CN" altLang="en-US" sz="800" dirty="0">
                <a:latin typeface="微软雅黑" panose="020B0503020204020204" charset="-122"/>
                <a:ea typeface="微软雅黑" panose="020B0503020204020204" charset="-122"/>
                <a:cs typeface="Cambria" panose="02040503050406030204" charset="0"/>
                <a:sym typeface="+mn-ea"/>
              </a:rPr>
              <a:t>花灰，樱粉，姜黄，藏青的配色如同到冬天的雪和雾，夏日的樱花，秋天的落叶，春季的大海和夜空</a:t>
            </a:r>
            <a:r>
              <a:rPr lang="en-US" altLang="zh-CN" sz="800" dirty="0">
                <a:latin typeface="微软雅黑" panose="020B0503020204020204" charset="-122"/>
                <a:ea typeface="微软雅黑" panose="020B0503020204020204" charset="-122"/>
                <a:cs typeface="Cambria" panose="02040503050406030204" charset="0"/>
                <a:sym typeface="+mn-ea"/>
              </a:rPr>
              <a:t>.</a:t>
            </a:r>
            <a:r>
              <a:rPr lang="zh-CN" altLang="en-US" sz="800" dirty="0">
                <a:latin typeface="微软雅黑" panose="020B0503020204020204" charset="-122"/>
                <a:ea typeface="微软雅黑" panose="020B0503020204020204" charset="-122"/>
                <a:cs typeface="Cambria" panose="02040503050406030204" charset="0"/>
                <a:sym typeface="+mn-ea"/>
              </a:rPr>
              <a:t>让人迫不及待的想去看一看世界</a:t>
            </a:r>
            <a:r>
              <a:rPr lang="en-US" altLang="zh-CN" sz="800" dirty="0">
                <a:latin typeface="微软雅黑" panose="020B0503020204020204" charset="-122"/>
                <a:ea typeface="微软雅黑" panose="020B0503020204020204" charset="-122"/>
                <a:cs typeface="Cambria" panose="02040503050406030204" charset="0"/>
                <a:sym typeface="+mn-ea"/>
              </a:rPr>
              <a:t>.</a:t>
            </a:r>
            <a:endParaRPr lang="zh-CN" altLang="en-US" sz="800" dirty="0">
              <a:latin typeface="微软雅黑" panose="020B0503020204020204" charset="-122"/>
              <a:ea typeface="微软雅黑" panose="020B0503020204020204" charset="-122"/>
              <a:sym typeface="Avenir Roman"/>
            </a:endParaRPr>
          </a:p>
          <a:p>
            <a:pPr defTabSz="685800" hangingPunct="0"/>
            <a:endParaRPr lang="zh-CN" altLang="en-US" sz="800" dirty="0">
              <a:solidFill>
                <a:srgbClr val="000000"/>
              </a:solidFill>
              <a:latin typeface="微软雅黑" panose="020B0503020204020204" charset="-122"/>
              <a:ea typeface="微软雅黑" panose="020B0503020204020204" charset="-122"/>
              <a:cs typeface="+mj-cs"/>
              <a:sym typeface="Avenir Roman"/>
            </a:endParaRPr>
          </a:p>
          <a:p>
            <a:pPr defTabSz="685800" hangingPunct="0"/>
            <a:r>
              <a:rPr lang="en-US" altLang="zh-CN" sz="800" dirty="0">
                <a:latin typeface="微软雅黑" panose="020B0503020204020204" charset="-122"/>
                <a:ea typeface="微软雅黑" panose="020B0503020204020204" charset="-122"/>
                <a:sym typeface="Avenir Roman"/>
              </a:rPr>
              <a:t>4</a:t>
            </a:r>
            <a:r>
              <a:rPr lang="zh-CN" altLang="en-US" sz="800" dirty="0">
                <a:latin typeface="微软雅黑" panose="020B0503020204020204" charset="-122"/>
                <a:ea typeface="微软雅黑" panose="020B0503020204020204" charset="-122"/>
                <a:sym typeface="Avenir Roman"/>
              </a:rPr>
              <a:t>.</a:t>
            </a:r>
            <a:r>
              <a:rPr lang="zh-CN" altLang="en-US" sz="800" b="1" dirty="0">
                <a:latin typeface="微软雅黑" panose="020B0503020204020204" charset="-122"/>
                <a:ea typeface="微软雅黑" panose="020B0503020204020204" charset="-122"/>
                <a:sym typeface="Avenir Roman"/>
              </a:rPr>
              <a:t>舒适实用，用途广泛</a:t>
            </a:r>
            <a:endParaRPr lang="en-US" altLang="zh-CN" sz="800" b="1" dirty="0">
              <a:latin typeface="微软雅黑" panose="020B0503020204020204" charset="-122"/>
              <a:ea typeface="微软雅黑" panose="020B0503020204020204" charset="-122"/>
              <a:sym typeface="Avenir Roman"/>
            </a:endParaRPr>
          </a:p>
          <a:p>
            <a:pPr defTabSz="685800" hangingPunct="0"/>
            <a:r>
              <a:rPr lang="zh-CN" altLang="en-US" sz="800" dirty="0">
                <a:latin typeface="微软雅黑" panose="020B0503020204020204" charset="-122"/>
                <a:ea typeface="微软雅黑" panose="020B0503020204020204" charset="-122"/>
                <a:sym typeface="Avenir Roman"/>
              </a:rPr>
              <a:t>旅行最佳伴侣，亦可在车内作颈枕，家居学校不可或缺的午睡枕</a:t>
            </a:r>
            <a:r>
              <a:rPr lang="en-US" altLang="zh-CN" sz="800" dirty="0">
                <a:latin typeface="微软雅黑" panose="020B0503020204020204" charset="-122"/>
                <a:ea typeface="微软雅黑" panose="020B0503020204020204" charset="-122"/>
                <a:sym typeface="Avenir Roman"/>
              </a:rPr>
              <a:t>. </a:t>
            </a:r>
            <a:r>
              <a:rPr lang="zh-CN" altLang="en-US" sz="800" dirty="0">
                <a:latin typeface="微软雅黑" panose="020B0503020204020204" charset="-122"/>
                <a:ea typeface="微软雅黑" panose="020B0503020204020204" charset="-122"/>
                <a:sym typeface="Avenir Roman"/>
              </a:rPr>
              <a:t>舒适实用.用途广泛，精巧便携，是精致时尚舒适美好的家居</a:t>
            </a:r>
            <a:r>
              <a:rPr lang="en-US" altLang="zh-CN" sz="800" dirty="0">
                <a:latin typeface="微软雅黑" panose="020B0503020204020204" charset="-122"/>
                <a:ea typeface="微软雅黑" panose="020B0503020204020204" charset="-122"/>
                <a:sym typeface="Avenir Roman"/>
              </a:rPr>
              <a:t>/</a:t>
            </a:r>
            <a:r>
              <a:rPr lang="zh-CN" altLang="en-US" sz="800" dirty="0">
                <a:latin typeface="微软雅黑" panose="020B0503020204020204" charset="-122"/>
                <a:ea typeface="微软雅黑" panose="020B0503020204020204" charset="-122"/>
                <a:sym typeface="Avenir Roman"/>
              </a:rPr>
              <a:t>商务</a:t>
            </a:r>
            <a:r>
              <a:rPr lang="en-US" altLang="zh-CN" sz="800" dirty="0">
                <a:latin typeface="微软雅黑" panose="020B0503020204020204" charset="-122"/>
                <a:ea typeface="微软雅黑" panose="020B0503020204020204" charset="-122"/>
                <a:sym typeface="Avenir Roman"/>
              </a:rPr>
              <a:t>/</a:t>
            </a:r>
            <a:r>
              <a:rPr lang="zh-CN" altLang="en-US" sz="800" dirty="0">
                <a:latin typeface="微软雅黑" panose="020B0503020204020204" charset="-122"/>
                <a:ea typeface="微软雅黑" panose="020B0503020204020204" charset="-122"/>
                <a:sym typeface="Avenir Roman"/>
              </a:rPr>
              <a:t>车载</a:t>
            </a:r>
            <a:r>
              <a:rPr lang="en-US" altLang="zh-CN" sz="800" dirty="0">
                <a:latin typeface="微软雅黑" panose="020B0503020204020204" charset="-122"/>
                <a:ea typeface="微软雅黑" panose="020B0503020204020204" charset="-122"/>
                <a:sym typeface="Avenir Roman"/>
              </a:rPr>
              <a:t>/</a:t>
            </a:r>
            <a:r>
              <a:rPr lang="zh-CN" altLang="en-US" sz="800" dirty="0">
                <a:latin typeface="微软雅黑" panose="020B0503020204020204" charset="-122"/>
                <a:ea typeface="微软雅黑" panose="020B0503020204020204" charset="-122"/>
                <a:sym typeface="Avenir Roman"/>
              </a:rPr>
              <a:t>旅行用品首选。</a:t>
            </a:r>
            <a:endParaRPr lang="zh-CN" altLang="en-US" sz="800" dirty="0">
              <a:solidFill>
                <a:srgbClr val="000000"/>
              </a:solidFill>
              <a:latin typeface="微软雅黑" panose="020B0503020204020204" charset="-122"/>
              <a:ea typeface="微软雅黑" panose="020B0503020204020204" charset="-122"/>
              <a:cs typeface="+mj-cs"/>
              <a:sym typeface="Avenir Roman"/>
            </a:endParaRPr>
          </a:p>
        </p:txBody>
      </p:sp>
      <p:sp>
        <p:nvSpPr>
          <p:cNvPr id="22" name="文本框 21"/>
          <p:cNvSpPr txBox="1"/>
          <p:nvPr/>
        </p:nvSpPr>
        <p:spPr>
          <a:xfrm>
            <a:off x="200024" y="3628004"/>
            <a:ext cx="3748154" cy="2398092"/>
          </a:xfrm>
          <a:prstGeom prst="rect">
            <a:avLst/>
          </a:prstGeom>
          <a:noFill/>
        </p:spPr>
        <p:txBody>
          <a:bodyPr wrap="square" rtlCol="0" anchor="t">
            <a:spAutoFit/>
          </a:bodyPr>
          <a:lstStyle/>
          <a:p>
            <a:pPr defTabSz="685800" hangingPunct="0">
              <a:lnSpc>
                <a:spcPct val="140000"/>
              </a:lnSpc>
            </a:pPr>
            <a:r>
              <a:rPr lang="zh-CN" altLang="en-US" sz="900" b="1" dirty="0">
                <a:solidFill>
                  <a:srgbClr val="000000"/>
                </a:solidFill>
                <a:latin typeface="微软雅黑" panose="020B0503020204020204" charset="-122"/>
                <a:ea typeface="微软雅黑" panose="020B0503020204020204" charset="-122"/>
                <a:cs typeface="+mj-cs"/>
                <a:sym typeface="Avenir Roman"/>
              </a:rPr>
              <a:t>产品名称：</a:t>
            </a:r>
            <a:r>
              <a:rPr lang="en-US" altLang="zh-CN" sz="900" b="1" dirty="0">
                <a:solidFill>
                  <a:srgbClr val="000000"/>
                </a:solidFill>
                <a:latin typeface="微软雅黑" panose="020B0503020204020204" charset="-122"/>
                <a:ea typeface="微软雅黑" panose="020B0503020204020204" charset="-122"/>
                <a:cs typeface="+mj-cs"/>
                <a:sym typeface="Avenir Roman"/>
              </a:rPr>
              <a:t>BLOSSOM </a:t>
            </a:r>
            <a:r>
              <a:rPr lang="zh-CN" altLang="en-US" sz="900" b="1" dirty="0">
                <a:solidFill>
                  <a:srgbClr val="000000"/>
                </a:solidFill>
                <a:latin typeface="微软雅黑" panose="020B0503020204020204" charset="-122"/>
                <a:ea typeface="微软雅黑" panose="020B0503020204020204" charset="-122"/>
                <a:cs typeface="+mj-cs"/>
                <a:sym typeface="Avenir Roman"/>
              </a:rPr>
              <a:t>花卷旅行儿童颈枕</a:t>
            </a:r>
            <a:endParaRPr lang="en-US" altLang="zh-CN" sz="900" b="1"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latin typeface="微软雅黑" panose="020B0503020204020204" charset="-122"/>
                <a:ea typeface="微软雅黑" panose="020B0503020204020204" charset="-122"/>
                <a:sym typeface="Avenir Roman"/>
              </a:rPr>
              <a:t>品牌：URBAN FOREST</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型号：</a:t>
            </a:r>
            <a:r>
              <a:rPr lang="en-US" altLang="zh-CN" sz="900" dirty="0">
                <a:solidFill>
                  <a:srgbClr val="000000"/>
                </a:solidFill>
                <a:latin typeface="微软雅黑" panose="020B0503020204020204" charset="-122"/>
                <a:ea typeface="微软雅黑" panose="020B0503020204020204" charset="-122"/>
                <a:cs typeface="+mj-cs"/>
                <a:sym typeface="Avenir Roman"/>
              </a:rPr>
              <a:t>NP001-01/02/03/04</a:t>
            </a:r>
            <a:endParaRPr lang="en-US" altLang="zh-CN"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材质：外套：空气层针织（35％棉，65％涤纶），</a:t>
            </a:r>
            <a:endParaRPr lang="en-US" altLang="zh-CN"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内胆：记忆棉（聚氨酯），内套：汗布（涤纶），收纳袋：PU</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尺寸：2</a:t>
            </a:r>
            <a:r>
              <a:rPr lang="en-US" altLang="zh-CN" sz="900" dirty="0">
                <a:solidFill>
                  <a:srgbClr val="000000"/>
                </a:solidFill>
                <a:latin typeface="微软雅黑" panose="020B0503020204020204" charset="-122"/>
                <a:ea typeface="微软雅黑" panose="020B0503020204020204" charset="-122"/>
                <a:cs typeface="+mj-cs"/>
                <a:sym typeface="Avenir Roman"/>
              </a:rPr>
              <a:t>6</a:t>
            </a:r>
            <a:r>
              <a:rPr lang="zh-CN" altLang="en-US" sz="900" dirty="0">
                <a:solidFill>
                  <a:srgbClr val="000000"/>
                </a:solidFill>
                <a:latin typeface="微软雅黑" panose="020B0503020204020204" charset="-122"/>
                <a:ea typeface="微软雅黑" panose="020B0503020204020204" charset="-122"/>
                <a:cs typeface="+mj-cs"/>
                <a:sym typeface="Avenir Roman"/>
              </a:rPr>
              <a:t>*2</a:t>
            </a:r>
            <a:r>
              <a:rPr lang="en-US" altLang="zh-CN" sz="900" dirty="0">
                <a:solidFill>
                  <a:srgbClr val="000000"/>
                </a:solidFill>
                <a:latin typeface="微软雅黑" panose="020B0503020204020204" charset="-122"/>
                <a:ea typeface="微软雅黑" panose="020B0503020204020204" charset="-122"/>
                <a:cs typeface="+mj-cs"/>
                <a:sym typeface="Avenir Roman"/>
              </a:rPr>
              <a:t>6</a:t>
            </a:r>
            <a:r>
              <a:rPr lang="zh-CN" altLang="en-US" sz="900" dirty="0">
                <a:solidFill>
                  <a:srgbClr val="000000"/>
                </a:solidFill>
                <a:latin typeface="微软雅黑" panose="020B0503020204020204" charset="-122"/>
                <a:ea typeface="微软雅黑" panose="020B0503020204020204" charset="-122"/>
                <a:cs typeface="+mj-cs"/>
                <a:sym typeface="Avenir Roman"/>
              </a:rPr>
              <a:t>*12CM  </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重量: 372g                                                                                      </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装箱数：</a:t>
            </a:r>
            <a:r>
              <a:rPr lang="en-US" altLang="zh-CN" sz="900" dirty="0">
                <a:solidFill>
                  <a:srgbClr val="000000"/>
                </a:solidFill>
                <a:latin typeface="微软雅黑" panose="020B0503020204020204" charset="-122"/>
                <a:ea typeface="微软雅黑" panose="020B0503020204020204" charset="-122"/>
                <a:cs typeface="+mj-cs"/>
                <a:sym typeface="Avenir Roman"/>
              </a:rPr>
              <a:t>36</a:t>
            </a:r>
            <a:r>
              <a:rPr lang="zh-CN" altLang="en-US" sz="900" dirty="0">
                <a:solidFill>
                  <a:srgbClr val="000000"/>
                </a:solidFill>
                <a:latin typeface="微软雅黑" panose="020B0503020204020204" charset="-122"/>
                <a:ea typeface="微软雅黑" panose="020B0503020204020204" charset="-122"/>
                <a:cs typeface="+mj-cs"/>
                <a:sym typeface="Avenir Roman"/>
              </a:rPr>
              <a:t>个/箱</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颜色：樱粉/姜黄/藏蓝</a:t>
            </a:r>
            <a:r>
              <a:rPr lang="zh-CN" altLang="en-US" sz="900" dirty="0">
                <a:latin typeface="微软雅黑" panose="020B0503020204020204" charset="-122"/>
                <a:ea typeface="微软雅黑" panose="020B0503020204020204" charset="-122"/>
                <a:sym typeface="Avenir Roman"/>
              </a:rPr>
              <a:t>/花灰</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包装盒：PU袋+彩盒</a:t>
            </a:r>
            <a:endParaRPr lang="zh-CN" altLang="en-US"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市场零售价：</a:t>
            </a:r>
            <a:r>
              <a:rPr lang="en-US" altLang="zh-CN" sz="900" dirty="0">
                <a:solidFill>
                  <a:srgbClr val="000000"/>
                </a:solidFill>
                <a:latin typeface="微软雅黑" panose="020B0503020204020204" charset="-122"/>
                <a:ea typeface="微软雅黑" panose="020B0503020204020204" charset="-122"/>
                <a:cs typeface="+mj-cs"/>
                <a:sym typeface="Avenir Roman"/>
              </a:rPr>
              <a:t>198</a:t>
            </a:r>
            <a:r>
              <a:rPr lang="zh-CN" altLang="en-US" sz="900" dirty="0">
                <a:solidFill>
                  <a:srgbClr val="000000"/>
                </a:solidFill>
                <a:latin typeface="微软雅黑" panose="020B0503020204020204" charset="-122"/>
                <a:ea typeface="微软雅黑" panose="020B0503020204020204" charset="-122"/>
                <a:cs typeface="+mj-cs"/>
                <a:sym typeface="Avenir Roman"/>
              </a:rPr>
              <a:t>元</a:t>
            </a:r>
            <a:endParaRPr lang="en-US" altLang="zh-CN" sz="900" dirty="0">
              <a:solidFill>
                <a:srgbClr val="000000"/>
              </a:solidFill>
              <a:latin typeface="微软雅黑" panose="020B0503020204020204" charset="-122"/>
              <a:ea typeface="微软雅黑" panose="020B0503020204020204" charset="-122"/>
              <a:cs typeface="+mj-cs"/>
              <a:sym typeface="Avenir Roman"/>
            </a:endParaRPr>
          </a:p>
          <a:p>
            <a:pPr defTabSz="685800" hangingPunct="0">
              <a:lnSpc>
                <a:spcPct val="140000"/>
              </a:lnSpc>
            </a:pPr>
            <a:r>
              <a:rPr lang="zh-CN" altLang="en-US" sz="900" dirty="0">
                <a:solidFill>
                  <a:srgbClr val="000000"/>
                </a:solidFill>
                <a:latin typeface="微软雅黑" panose="020B0503020204020204" charset="-122"/>
                <a:ea typeface="微软雅黑" panose="020B0503020204020204" charset="-122"/>
                <a:cs typeface="+mj-cs"/>
                <a:sym typeface="Avenir Roman"/>
              </a:rPr>
              <a:t>网络管控价：</a:t>
            </a:r>
            <a:r>
              <a:rPr lang="en-US" altLang="zh-CN" sz="900" dirty="0">
                <a:solidFill>
                  <a:srgbClr val="000000"/>
                </a:solidFill>
                <a:latin typeface="微软雅黑" panose="020B0503020204020204" charset="-122"/>
                <a:ea typeface="微软雅黑" panose="020B0503020204020204" charset="-122"/>
                <a:cs typeface="+mj-cs"/>
                <a:sym typeface="Avenir Roman"/>
              </a:rPr>
              <a:t>168</a:t>
            </a:r>
            <a:r>
              <a:rPr lang="zh-CN" altLang="en-US" sz="900" dirty="0">
                <a:solidFill>
                  <a:srgbClr val="000000"/>
                </a:solidFill>
                <a:latin typeface="微软雅黑" panose="020B0503020204020204" charset="-122"/>
                <a:ea typeface="微软雅黑" panose="020B0503020204020204" charset="-122"/>
                <a:cs typeface="+mj-cs"/>
                <a:sym typeface="Avenir Roman"/>
              </a:rPr>
              <a:t>元</a:t>
            </a:r>
            <a:endParaRPr lang="en-US" altLang="zh-CN" sz="900" dirty="0">
              <a:solidFill>
                <a:srgbClr val="000000"/>
              </a:solidFill>
              <a:latin typeface="微软雅黑" panose="020B0503020204020204" charset="-122"/>
              <a:ea typeface="微软雅黑" panose="020B0503020204020204" charset="-122"/>
              <a:cs typeface="+mj-cs"/>
              <a:sym typeface="Avenir Roman"/>
            </a:endParaRPr>
          </a:p>
        </p:txBody>
      </p:sp>
      <p:pic>
        <p:nvPicPr>
          <p:cNvPr id="4" name="图片 3"/>
          <p:cNvPicPr>
            <a:picLocks noChangeAspect="1"/>
          </p:cNvPicPr>
          <p:nvPr/>
        </p:nvPicPr>
        <p:blipFill>
          <a:blip r:embed="rId1"/>
          <a:stretch>
            <a:fillRect/>
          </a:stretch>
        </p:blipFill>
        <p:spPr>
          <a:xfrm>
            <a:off x="4746693" y="2638467"/>
            <a:ext cx="969158" cy="693609"/>
          </a:xfrm>
          <a:prstGeom prst="rect">
            <a:avLst/>
          </a:prstGeom>
        </p:spPr>
      </p:pic>
      <p:pic>
        <p:nvPicPr>
          <p:cNvPr id="9" name="图片 8"/>
          <p:cNvPicPr>
            <a:picLocks noChangeAspect="1"/>
          </p:cNvPicPr>
          <p:nvPr/>
        </p:nvPicPr>
        <p:blipFill>
          <a:blip r:embed="rId2"/>
          <a:stretch>
            <a:fillRect/>
          </a:stretch>
        </p:blipFill>
        <p:spPr>
          <a:xfrm>
            <a:off x="199730" y="349521"/>
            <a:ext cx="4481675" cy="2982555"/>
          </a:xfrm>
          <a:prstGeom prst="rect">
            <a:avLst/>
          </a:prstGeom>
        </p:spPr>
      </p:pic>
      <p:pic>
        <p:nvPicPr>
          <p:cNvPr id="13" name="图片 12"/>
          <p:cNvPicPr>
            <a:picLocks noChangeAspect="1"/>
          </p:cNvPicPr>
          <p:nvPr/>
        </p:nvPicPr>
        <p:blipFill>
          <a:blip r:embed="rId3"/>
          <a:stretch>
            <a:fillRect/>
          </a:stretch>
        </p:blipFill>
        <p:spPr>
          <a:xfrm>
            <a:off x="7953232" y="107817"/>
            <a:ext cx="1289124" cy="1289124"/>
          </a:xfrm>
          <a:prstGeom prst="rect">
            <a:avLst/>
          </a:prstGeom>
        </p:spPr>
      </p:pic>
      <p:pic>
        <p:nvPicPr>
          <p:cNvPr id="17" name="图片 16"/>
          <p:cNvPicPr>
            <a:picLocks noChangeAspect="1"/>
          </p:cNvPicPr>
          <p:nvPr/>
        </p:nvPicPr>
        <p:blipFill>
          <a:blip r:embed="rId4"/>
          <a:stretch>
            <a:fillRect/>
          </a:stretch>
        </p:blipFill>
        <p:spPr>
          <a:xfrm>
            <a:off x="10139793" y="149716"/>
            <a:ext cx="1167821" cy="1167821"/>
          </a:xfrm>
          <a:prstGeom prst="rect">
            <a:avLst/>
          </a:prstGeom>
        </p:spPr>
      </p:pic>
      <p:pic>
        <p:nvPicPr>
          <p:cNvPr id="19" name="图片 18"/>
          <p:cNvPicPr>
            <a:picLocks noChangeAspect="1"/>
          </p:cNvPicPr>
          <p:nvPr/>
        </p:nvPicPr>
        <p:blipFill>
          <a:blip r:embed="rId5"/>
          <a:stretch>
            <a:fillRect/>
          </a:stretch>
        </p:blipFill>
        <p:spPr>
          <a:xfrm>
            <a:off x="6934472" y="174061"/>
            <a:ext cx="1192303" cy="1192303"/>
          </a:xfrm>
          <a:prstGeom prst="rect">
            <a:avLst/>
          </a:prstGeom>
        </p:spPr>
      </p:pic>
      <p:pic>
        <p:nvPicPr>
          <p:cNvPr id="23" name="图片 22"/>
          <p:cNvPicPr>
            <a:picLocks noChangeAspect="1"/>
          </p:cNvPicPr>
          <p:nvPr/>
        </p:nvPicPr>
        <p:blipFill>
          <a:blip r:embed="rId6"/>
          <a:stretch>
            <a:fillRect/>
          </a:stretch>
        </p:blipFill>
        <p:spPr>
          <a:xfrm>
            <a:off x="9118310" y="172756"/>
            <a:ext cx="1167821" cy="1167821"/>
          </a:xfrm>
          <a:prstGeom prst="rect">
            <a:avLst/>
          </a:prstGeom>
        </p:spPr>
      </p:pic>
      <p:pic>
        <p:nvPicPr>
          <p:cNvPr id="25" name="图片 24"/>
          <p:cNvPicPr>
            <a:picLocks noChangeAspect="1"/>
          </p:cNvPicPr>
          <p:nvPr/>
        </p:nvPicPr>
        <p:blipFill>
          <a:blip r:embed="rId7"/>
          <a:stretch>
            <a:fillRect/>
          </a:stretch>
        </p:blipFill>
        <p:spPr>
          <a:xfrm>
            <a:off x="8175948" y="1240189"/>
            <a:ext cx="1042142" cy="1042142"/>
          </a:xfrm>
          <a:prstGeom prst="rect">
            <a:avLst/>
          </a:prstGeom>
        </p:spPr>
      </p:pic>
      <p:pic>
        <p:nvPicPr>
          <p:cNvPr id="29" name="图片 28"/>
          <p:cNvPicPr>
            <a:picLocks noChangeAspect="1"/>
          </p:cNvPicPr>
          <p:nvPr/>
        </p:nvPicPr>
        <p:blipFill>
          <a:blip r:embed="rId8"/>
          <a:stretch>
            <a:fillRect/>
          </a:stretch>
        </p:blipFill>
        <p:spPr>
          <a:xfrm>
            <a:off x="9245730" y="1244267"/>
            <a:ext cx="1065187" cy="1065187"/>
          </a:xfrm>
          <a:prstGeom prst="rect">
            <a:avLst/>
          </a:prstGeom>
        </p:spPr>
      </p:pic>
      <p:pic>
        <p:nvPicPr>
          <p:cNvPr id="33" name="图片 32"/>
          <p:cNvPicPr>
            <a:picLocks noChangeAspect="1"/>
          </p:cNvPicPr>
          <p:nvPr/>
        </p:nvPicPr>
        <p:blipFill>
          <a:blip r:embed="rId9"/>
          <a:stretch>
            <a:fillRect/>
          </a:stretch>
        </p:blipFill>
        <p:spPr>
          <a:xfrm>
            <a:off x="6977996" y="1132107"/>
            <a:ext cx="1271037" cy="1271037"/>
          </a:xfrm>
          <a:prstGeom prst="rect">
            <a:avLst/>
          </a:prstGeom>
        </p:spPr>
      </p:pic>
      <p:pic>
        <p:nvPicPr>
          <p:cNvPr id="42" name="图片 41"/>
          <p:cNvPicPr>
            <a:picLocks noChangeAspect="1"/>
          </p:cNvPicPr>
          <p:nvPr/>
        </p:nvPicPr>
        <p:blipFill>
          <a:blip r:embed="rId10"/>
          <a:stretch>
            <a:fillRect/>
          </a:stretch>
        </p:blipFill>
        <p:spPr>
          <a:xfrm>
            <a:off x="10229926" y="1244267"/>
            <a:ext cx="1077688" cy="1077688"/>
          </a:xfrm>
          <a:prstGeom prst="rect">
            <a:avLst/>
          </a:prstGeom>
        </p:spPr>
      </p:pic>
      <p:pic>
        <p:nvPicPr>
          <p:cNvPr id="44" name="图片 43"/>
          <p:cNvPicPr>
            <a:picLocks noChangeAspect="1"/>
          </p:cNvPicPr>
          <p:nvPr/>
        </p:nvPicPr>
        <p:blipFill>
          <a:blip r:embed="rId11"/>
          <a:stretch>
            <a:fillRect/>
          </a:stretch>
        </p:blipFill>
        <p:spPr>
          <a:xfrm>
            <a:off x="4731869" y="1519800"/>
            <a:ext cx="969158" cy="1036590"/>
          </a:xfrm>
          <a:prstGeom prst="rect">
            <a:avLst/>
          </a:prstGeom>
        </p:spPr>
      </p:pic>
      <p:pic>
        <p:nvPicPr>
          <p:cNvPr id="46" name="图片 45"/>
          <p:cNvPicPr>
            <a:picLocks noChangeAspect="1"/>
          </p:cNvPicPr>
          <p:nvPr/>
        </p:nvPicPr>
        <p:blipFill>
          <a:blip r:embed="rId12"/>
          <a:stretch>
            <a:fillRect/>
          </a:stretch>
        </p:blipFill>
        <p:spPr>
          <a:xfrm>
            <a:off x="4735508" y="349521"/>
            <a:ext cx="969158" cy="1114532"/>
          </a:xfrm>
          <a:prstGeom prst="rect">
            <a:avLst/>
          </a:prstGeom>
        </p:spPr>
      </p:pic>
      <p:pic>
        <p:nvPicPr>
          <p:cNvPr id="48" name="图片 47"/>
          <p:cNvPicPr>
            <a:picLocks noChangeAspect="1"/>
          </p:cNvPicPr>
          <p:nvPr/>
        </p:nvPicPr>
        <p:blipFill>
          <a:blip r:embed="rId13"/>
          <a:stretch>
            <a:fillRect/>
          </a:stretch>
        </p:blipFill>
        <p:spPr>
          <a:xfrm>
            <a:off x="3948178" y="3627490"/>
            <a:ext cx="2373378" cy="2677961"/>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22578" y="-4762"/>
            <a:ext cx="12237155" cy="6862762"/>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PPT (3)"/>
          <p:cNvPicPr>
            <a:picLocks noChangeAspect="1"/>
          </p:cNvPicPr>
          <p:nvPr/>
        </p:nvPicPr>
        <p:blipFill>
          <a:blip r:embed="rId1"/>
          <a:stretch>
            <a:fillRect/>
          </a:stretch>
        </p:blipFill>
        <p:spPr>
          <a:xfrm>
            <a:off x="-14605" y="1905"/>
            <a:ext cx="12216765" cy="6871970"/>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 (5)"/>
          <p:cNvPicPr>
            <a:picLocks noChangeAspect="1"/>
          </p:cNvPicPr>
          <p:nvPr/>
        </p:nvPicPr>
        <p:blipFill>
          <a:blip r:embed="rId1"/>
          <a:stretch>
            <a:fillRect/>
          </a:stretch>
        </p:blipFill>
        <p:spPr>
          <a:xfrm>
            <a:off x="-14605" y="1905"/>
            <a:ext cx="12216765" cy="6871970"/>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PPT (9)"/>
          <p:cNvPicPr>
            <a:picLocks noChangeAspect="1"/>
          </p:cNvPicPr>
          <p:nvPr/>
        </p:nvPicPr>
        <p:blipFill>
          <a:blip r:embed="rId1"/>
          <a:stretch>
            <a:fillRect/>
          </a:stretch>
        </p:blipFill>
        <p:spPr>
          <a:xfrm>
            <a:off x="-14605" y="1905"/>
            <a:ext cx="12216765" cy="687197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标题"/>
          <p:cNvSpPr txBox="1"/>
          <p:nvPr>
            <p:ph type="ctrTitle"/>
          </p:nvPr>
        </p:nvSpPr>
        <p:spPr>
          <a:prstGeom prst="rect">
            <a:avLst/>
          </a:prstGeom>
        </p:spPr>
        <p:txBody>
          <a:bodyPr/>
          <a:lstStyle/>
          <a:p/>
        </p:txBody>
      </p:sp>
      <p:sp>
        <p:nvSpPr>
          <p:cNvPr id="130" name="正文"/>
          <p:cNvSpPr txBox="1"/>
          <p:nvPr>
            <p:ph type="subTitle" sz="quarter" idx="1"/>
          </p:nvPr>
        </p:nvSpPr>
        <p:spPr>
          <a:prstGeom prst="rect">
            <a:avLst/>
          </a:prstGeom>
        </p:spPr>
        <p:txBody>
          <a:bodyPr/>
          <a:lstStyle/>
          <a:p/>
        </p:txBody>
      </p:sp>
      <p:pic>
        <p:nvPicPr>
          <p:cNvPr id="131" name="光线多用单肩包-PPT-04.jpg" descr="光线多用单肩包-PPT-04.jpg"/>
          <p:cNvPicPr>
            <a:picLocks noChangeAspect="1"/>
          </p:cNvPicPr>
          <p:nvPr/>
        </p:nvPicPr>
        <p:blipFill>
          <a:blip r:embed="rId1"/>
          <a:stretch>
            <a:fillRect/>
          </a:stretch>
        </p:blipFill>
        <p:spPr>
          <a:xfrm>
            <a:off x="4930" y="0"/>
            <a:ext cx="12182141" cy="6858000"/>
          </a:xfrm>
          <a:prstGeom prst="rect">
            <a:avLst/>
          </a:prstGeom>
          <a:ln w="12700">
            <a:miter lim="400000"/>
            <a:headEnd/>
            <a:tailEnd/>
          </a:ln>
        </p:spPr>
      </p:pic>
    </p:spTree>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PPT (10)"/>
          <p:cNvPicPr>
            <a:picLocks noChangeAspect="1"/>
          </p:cNvPicPr>
          <p:nvPr/>
        </p:nvPicPr>
        <p:blipFill>
          <a:blip r:embed="rId1"/>
          <a:stretch>
            <a:fillRect/>
          </a:stretch>
        </p:blipFill>
        <p:spPr>
          <a:xfrm>
            <a:off x="-14605" y="1905"/>
            <a:ext cx="12216765" cy="6871970"/>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PPT (11)"/>
          <p:cNvPicPr>
            <a:picLocks noChangeAspect="1"/>
          </p:cNvPicPr>
          <p:nvPr/>
        </p:nvPicPr>
        <p:blipFill>
          <a:blip r:embed="rId1"/>
          <a:stretch>
            <a:fillRect/>
          </a:stretch>
        </p:blipFill>
        <p:spPr>
          <a:xfrm>
            <a:off x="-14605" y="1905"/>
            <a:ext cx="12216765" cy="6871970"/>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PPT (12)"/>
          <p:cNvPicPr>
            <a:picLocks noChangeAspect="1"/>
          </p:cNvPicPr>
          <p:nvPr/>
        </p:nvPicPr>
        <p:blipFill>
          <a:blip r:embed="rId1"/>
          <a:stretch>
            <a:fillRect/>
          </a:stretch>
        </p:blipFill>
        <p:spPr>
          <a:xfrm>
            <a:off x="-14605" y="1905"/>
            <a:ext cx="12216765" cy="6871970"/>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PT (6)"/>
          <p:cNvPicPr>
            <a:picLocks noChangeAspect="1"/>
          </p:cNvPicPr>
          <p:nvPr/>
        </p:nvPicPr>
        <p:blipFill>
          <a:blip r:embed="rId1"/>
          <a:stretch>
            <a:fillRect/>
          </a:stretch>
        </p:blipFill>
        <p:spPr>
          <a:xfrm>
            <a:off x="-14605" y="1905"/>
            <a:ext cx="12216765" cy="6871970"/>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PPT (7)"/>
          <p:cNvPicPr>
            <a:picLocks noChangeAspect="1"/>
          </p:cNvPicPr>
          <p:nvPr/>
        </p:nvPicPr>
        <p:blipFill>
          <a:blip r:embed="rId1"/>
          <a:stretch>
            <a:fillRect/>
          </a:stretch>
        </p:blipFill>
        <p:spPr>
          <a:xfrm>
            <a:off x="-14605" y="1905"/>
            <a:ext cx="12216765" cy="6871970"/>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PPT (8)"/>
          <p:cNvPicPr>
            <a:picLocks noChangeAspect="1"/>
          </p:cNvPicPr>
          <p:nvPr/>
        </p:nvPicPr>
        <p:blipFill>
          <a:blip r:embed="rId1"/>
          <a:stretch>
            <a:fillRect/>
          </a:stretch>
        </p:blipFill>
        <p:spPr>
          <a:xfrm>
            <a:off x="-14605" y="1905"/>
            <a:ext cx="12216765" cy="6871970"/>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stretch>
            <a:fillRect/>
          </a:stretch>
        </p:blipFill>
        <p:spPr>
          <a:xfrm>
            <a:off x="0" y="1"/>
            <a:ext cx="12192000" cy="6858000"/>
          </a:xfr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PPT (25)"/>
          <p:cNvPicPr>
            <a:picLocks noChangeAspect="1"/>
          </p:cNvPicPr>
          <p:nvPr/>
        </p:nvPicPr>
        <p:blipFill>
          <a:blip r:embed="rId1"/>
          <a:stretch>
            <a:fillRect/>
          </a:stretch>
        </p:blipFill>
        <p:spPr>
          <a:xfrm>
            <a:off x="-14605" y="1905"/>
            <a:ext cx="12216765" cy="6871970"/>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 (29)"/>
          <p:cNvPicPr>
            <a:picLocks noChangeAspect="1"/>
          </p:cNvPicPr>
          <p:nvPr/>
        </p:nvPicPr>
        <p:blipFill>
          <a:blip r:embed="rId1"/>
          <a:stretch>
            <a:fillRect/>
          </a:stretch>
        </p:blipFill>
        <p:spPr>
          <a:xfrm>
            <a:off x="-14605" y="-22225"/>
            <a:ext cx="12243435" cy="6887210"/>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7413625" y="4182745"/>
            <a:ext cx="4302125" cy="161353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1000" b="1" dirty="0">
                <a:latin typeface="微软雅黑" panose="020B0503020204020204" charset="-122"/>
                <a:ea typeface="微软雅黑" panose="020B0503020204020204" charset="-122"/>
                <a:cs typeface="微软雅黑" panose="020B0503020204020204" charset="-122"/>
                <a:sym typeface="Avenir Roman"/>
              </a:rPr>
              <a:t>商品描述：</a:t>
            </a:r>
            <a:endParaRPr kumimoji="0" lang="zh-CN" altLang="en-US" sz="10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zh-CN" altLang="en-US" sz="800" dirty="0">
                <a:latin typeface="微软雅黑" panose="020B0503020204020204" charset="-122"/>
                <a:ea typeface="微软雅黑" panose="020B0503020204020204" charset="-122"/>
                <a:cs typeface="微软雅黑" panose="020B0503020204020204" charset="-122"/>
                <a:sym typeface="Avenir Roman"/>
              </a:rPr>
              <a:t>1</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自由百变造型，小身材大容量。收纳有行，轻松出行。</a:t>
            </a:r>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en-US" altLang="zh-CN" sz="800" dirty="0">
                <a:latin typeface="微软雅黑" panose="020B0503020204020204" charset="-122"/>
                <a:ea typeface="微软雅黑" panose="020B0503020204020204" charset="-122"/>
                <a:cs typeface="微软雅黑" panose="020B0503020204020204" charset="-122"/>
                <a:sym typeface="Avenir Roman"/>
              </a:rPr>
              <a:t>2.</a:t>
            </a:r>
            <a:r>
              <a:rPr lang="zh-CN" altLang="en-US" sz="800" dirty="0">
                <a:latin typeface="微软雅黑" panose="020B0503020204020204" charset="-122"/>
                <a:ea typeface="微软雅黑" panose="020B0503020204020204" charset="-122"/>
                <a:cs typeface="微软雅黑" panose="020B0503020204020204" charset="-122"/>
                <a:sym typeface="Avenir Roman"/>
              </a:rPr>
              <a:t>来自仙人掌的设计灵感，让出行变得更有趣！任意变形，随着收纳的物品多少改变容纳的形态，可陪你去任何地方旅行，陪你去任性。</a:t>
            </a:r>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en-US" altLang="zh-CN" sz="800" dirty="0">
                <a:latin typeface="微软雅黑" panose="020B0503020204020204" charset="-122"/>
                <a:ea typeface="微软雅黑" panose="020B0503020204020204" charset="-122"/>
                <a:cs typeface="微软雅黑" panose="020B0503020204020204" charset="-122"/>
                <a:sym typeface="Avenir Roman"/>
              </a:rPr>
              <a:t>3.</a:t>
            </a:r>
            <a:r>
              <a:rPr lang="zh-CN" altLang="en-US" sz="800" dirty="0">
                <a:latin typeface="微软雅黑" panose="020B0503020204020204" charset="-122"/>
                <a:ea typeface="微软雅黑" panose="020B0503020204020204" charset="-122"/>
                <a:cs typeface="微软雅黑" panose="020B0503020204020204" charset="-122"/>
                <a:sym typeface="Avenir Roman"/>
              </a:rPr>
              <a:t>绿色环保，采用超纤材质，柔软韧性好，手感舒适，拥有比真皮更持久的使用寿命。裁片均匀做工精密，手工收口密不透风，防水泼溅。</a:t>
            </a:r>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en-US" altLang="zh-CN" sz="800" dirty="0">
                <a:latin typeface="微软雅黑" panose="020B0503020204020204" charset="-122"/>
                <a:ea typeface="微软雅黑" panose="020B0503020204020204" charset="-122"/>
                <a:cs typeface="微软雅黑" panose="020B0503020204020204" charset="-122"/>
                <a:sym typeface="Avenir Roman"/>
              </a:rPr>
              <a:t>4.</a:t>
            </a:r>
            <a:r>
              <a:rPr lang="zh-CN" altLang="en-US" sz="800" dirty="0">
                <a:latin typeface="微软雅黑" panose="020B0503020204020204" charset="-122"/>
                <a:ea typeface="微软雅黑" panose="020B0503020204020204" charset="-122"/>
                <a:cs typeface="微软雅黑" panose="020B0503020204020204" charset="-122"/>
                <a:sym typeface="Avenir Roman"/>
              </a:rPr>
              <a:t>大号尺寸为差旅收纳包，大容量满足出行游玩或差旅行使用，便携实用。包装盒内衬亦可拆下来当书签。</a:t>
            </a:r>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p:txBody>
      </p:sp>
      <p:sp>
        <p:nvSpPr>
          <p:cNvPr id="4" name="内容占位符 10"/>
          <p:cNvSpPr>
            <a:spLocks noGrp="1"/>
          </p:cNvSpPr>
          <p:nvPr/>
        </p:nvSpPr>
        <p:spPr>
          <a:xfrm>
            <a:off x="488315" y="392430"/>
            <a:ext cx="2569210" cy="871220"/>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marL="0" indent="0" algn="l">
              <a:buNone/>
            </a:pPr>
            <a:r>
              <a:rPr lang="zh-CN" altLang="en-US" sz="800" dirty="0">
                <a:solidFill>
                  <a:schemeClr val="tx1"/>
                </a:solidFill>
                <a:latin typeface="冬青黑体简体中文 W3" panose="020B0300000000000000" charset="-122"/>
                <a:ea typeface="冬青黑体简体中文 W3" panose="020B0300000000000000" charset="-122"/>
                <a:sym typeface="+mn-ea"/>
              </a:rPr>
              <a:t>Cactus Toiletry Bag Series</a:t>
            </a:r>
            <a:endParaRPr lang="zh-CN" altLang="en-US" sz="800" dirty="0">
              <a:solidFill>
                <a:schemeClr val="tx1"/>
              </a:solidFill>
              <a:latin typeface="冬青黑体简体中文 W3" panose="020B0300000000000000" charset="-122"/>
              <a:ea typeface="冬青黑体简体中文 W3" panose="020B0300000000000000" charset="-122"/>
              <a:sym typeface="+mn-ea"/>
            </a:endParaRPr>
          </a:p>
          <a:p>
            <a:pPr marL="0" indent="0" algn="l">
              <a:buNone/>
            </a:pPr>
            <a:r>
              <a:rPr lang="zh-CN" altLang="en-US" sz="1800" dirty="0">
                <a:solidFill>
                  <a:schemeClr val="tx1"/>
                </a:solidFill>
                <a:latin typeface="冬青黑体简体中文 W3" panose="020B0300000000000000" charset="-122"/>
                <a:ea typeface="冬青黑体简体中文 W3" panose="020B0300000000000000" charset="-122"/>
              </a:rPr>
              <a:t>仙人掌洗漱包 </a:t>
            </a:r>
            <a:r>
              <a:rPr lang="en-US" altLang="zh-CN" sz="1800" dirty="0">
                <a:solidFill>
                  <a:schemeClr val="tx1"/>
                </a:solidFill>
                <a:latin typeface="冬青黑体简体中文 W3" panose="020B0300000000000000" charset="-122"/>
                <a:ea typeface="冬青黑体简体中文 W3" panose="020B0300000000000000" charset="-122"/>
              </a:rPr>
              <a:t>L</a:t>
            </a:r>
            <a:endParaRPr lang="en-US" altLang="zh-CN" sz="1800" dirty="0">
              <a:solidFill>
                <a:schemeClr val="tx1"/>
              </a:solidFill>
              <a:latin typeface="冬青黑体简体中文 W3" panose="020B0300000000000000" charset="-122"/>
              <a:ea typeface="冬青黑体简体中文 W3" panose="020B0300000000000000" charset="-122"/>
            </a:endParaRPr>
          </a:p>
        </p:txBody>
      </p:sp>
      <p:grpSp>
        <p:nvGrpSpPr>
          <p:cNvPr id="5" name="组合 4"/>
          <p:cNvGrpSpPr/>
          <p:nvPr/>
        </p:nvGrpSpPr>
        <p:grpSpPr>
          <a:xfrm>
            <a:off x="7333615" y="1019810"/>
            <a:ext cx="3979545" cy="1753235"/>
            <a:chOff x="769" y="7083"/>
            <a:chExt cx="6267" cy="2761"/>
          </a:xfrm>
        </p:grpSpPr>
        <p:sp>
          <p:nvSpPr>
            <p:cNvPr id="10" name="文本框 9"/>
            <p:cNvSpPr txBox="1"/>
            <p:nvPr/>
          </p:nvSpPr>
          <p:spPr>
            <a:xfrm>
              <a:off x="3906" y="7083"/>
              <a:ext cx="2985" cy="402"/>
            </a:xfrm>
            <a:prstGeom prst="rect">
              <a:avLst/>
            </a:prstGeom>
            <a:noFill/>
          </p:spPr>
          <p:txBody>
            <a:bodyPr wrap="square" rtlCol="0" anchor="t">
              <a:spAutoFit/>
            </a:bodyPr>
            <a:lstStyle/>
            <a:p>
              <a:pPr defTabSz="514350" hangingPunct="0">
                <a:lnSpc>
                  <a:spcPct val="150000"/>
                </a:lnSpc>
              </a:pPr>
              <a:endParaRPr lang="en-US" altLang="zh-CN" sz="800" dirty="0">
                <a:solidFill>
                  <a:srgbClr val="000000"/>
                </a:solidFill>
                <a:latin typeface="冬青黑体简体中文 W3" panose="020B0300000000000000" charset="-122"/>
                <a:ea typeface="冬青黑体简体中文 W3" panose="020B0300000000000000" charset="-122"/>
                <a:sym typeface="Avenir Roman"/>
              </a:endParaRPr>
            </a:p>
          </p:txBody>
        </p:sp>
        <p:sp>
          <p:nvSpPr>
            <p:cNvPr id="3" name="文本框 2"/>
            <p:cNvSpPr txBox="1"/>
            <p:nvPr/>
          </p:nvSpPr>
          <p:spPr>
            <a:xfrm>
              <a:off x="769" y="7083"/>
              <a:ext cx="6267" cy="2761"/>
            </a:xfrm>
            <a:prstGeom prst="rect">
              <a:avLst/>
            </a:prstGeom>
            <a:noFill/>
          </p:spPr>
          <p:txBody>
            <a:bodyPr wrap="square" rtlCol="0" anchor="t">
              <a:spAutoFit/>
            </a:bodyPr>
            <a:lstStyle/>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品牌：</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URBAN FOREST</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产品：仙人掌洗漱包 大号</a:t>
              </a:r>
              <a:endPar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型号：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TB001</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材质：超纤           尺寸：</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rPr>
                <a:t>L262 W60 H30mm</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颜色：樱粉</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苔藓绿</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薄荷绿</a:t>
              </a:r>
              <a:endPar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包装盒：彩盒        装箱数：</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60</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个</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箱</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市场零售价：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168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网络管控价：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128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 </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grpSp>
      <p:pic>
        <p:nvPicPr>
          <p:cNvPr id="6" name="图片 5" descr="L1000753"/>
          <p:cNvPicPr>
            <a:picLocks noChangeAspect="1"/>
          </p:cNvPicPr>
          <p:nvPr/>
        </p:nvPicPr>
        <p:blipFill>
          <a:blip r:embed="rId1"/>
          <a:srcRect/>
          <a:stretch>
            <a:fillRect/>
          </a:stretch>
        </p:blipFill>
        <p:spPr>
          <a:xfrm>
            <a:off x="488315" y="1205230"/>
            <a:ext cx="5548418" cy="3065768"/>
          </a:xfrm>
          <a:prstGeom prst="rect">
            <a:avLst/>
          </a:prstGeom>
        </p:spPr>
      </p:pic>
      <p:sp>
        <p:nvSpPr>
          <p:cNvPr id="13" name="文本框 12"/>
          <p:cNvSpPr txBox="1"/>
          <p:nvPr/>
        </p:nvSpPr>
        <p:spPr>
          <a:xfrm>
            <a:off x="7413625" y="3251200"/>
            <a:ext cx="4151630" cy="5054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indent="0" algn="l"/>
            <a:r>
              <a:rPr lang="zh-CN" altLang="en-US" sz="900" b="1" dirty="0">
                <a:latin typeface="微软雅黑" panose="020B0503020204020204" charset="-122"/>
                <a:ea typeface="微软雅黑" panose="020B0503020204020204" charset="-122"/>
                <a:cs typeface="微软雅黑" panose="020B0503020204020204" charset="-122"/>
                <a:sym typeface="+mn-ea"/>
              </a:rPr>
              <a:t>设计理念</a:t>
            </a:r>
            <a:r>
              <a:rPr lang="zh-CN" altLang="en-US" sz="900" dirty="0">
                <a:latin typeface="微软雅黑" panose="020B0503020204020204" charset="-122"/>
                <a:ea typeface="微软雅黑" panose="020B0503020204020204" charset="-122"/>
                <a:cs typeface="微软雅黑" panose="020B0503020204020204" charset="-122"/>
                <a:sym typeface="+mn-ea"/>
              </a:rPr>
              <a:t>：</a:t>
            </a:r>
            <a:r>
              <a:rPr lang="zh-CN" altLang="en-US" sz="900" dirty="0">
                <a:latin typeface="微软雅黑" panose="020B0503020204020204" charset="-122"/>
                <a:ea typeface="微软雅黑" panose="020B0503020204020204" charset="-122"/>
                <a:cs typeface="微软雅黑" panose="020B0503020204020204" charset="-122"/>
                <a:sym typeface="Avenir Roman"/>
              </a:rPr>
              <a:t>来自仙人掌的设计灵感，让出行变得更有趣！任意变形的仙人掌洗漱包，随着收纳的物品多少改变容纳的形态，可扁可尖可鼓，可以陪你去任何地方旅行，陪你去任性。去</a:t>
            </a:r>
            <a:r>
              <a:rPr lang="zh-CN" altLang="en-US" sz="900" dirty="0">
                <a:latin typeface="微软雅黑" panose="020B0503020204020204" charset="-122"/>
                <a:ea typeface="微软雅黑" panose="020B0503020204020204" charset="-122"/>
                <a:cs typeface="微软雅黑" panose="020B0503020204020204" charset="-122"/>
                <a:sym typeface="+mn-ea"/>
              </a:rPr>
              <a:t>找寻旅行真正的意义和工作生活的平衡点</a:t>
            </a:r>
            <a:r>
              <a:rPr lang="en-US" altLang="zh-CN" sz="900" dirty="0">
                <a:latin typeface="微软雅黑" panose="020B0503020204020204" charset="-122"/>
                <a:ea typeface="微软雅黑" panose="020B0503020204020204" charset="-122"/>
                <a:cs typeface="微软雅黑" panose="020B0503020204020204" charset="-122"/>
                <a:sym typeface="+mn-ea"/>
              </a:rPr>
              <a:t>.</a:t>
            </a:r>
            <a:endParaRPr kumimoji="0" lang="zh-CN" altLang="en-US" sz="900" b="0"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Avenir Roman"/>
            </a:endParaRPr>
          </a:p>
        </p:txBody>
      </p:sp>
      <p:sp>
        <p:nvSpPr>
          <p:cNvPr id="14" name="内容占位符 10"/>
          <p:cNvSpPr>
            <a:spLocks noGrp="1"/>
          </p:cNvSpPr>
          <p:nvPr/>
        </p:nvSpPr>
        <p:spPr>
          <a:xfrm>
            <a:off x="7333615" y="436033"/>
            <a:ext cx="3618268" cy="516255"/>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marL="0" indent="0" algn="l">
              <a:buNone/>
            </a:pPr>
            <a:r>
              <a:rPr lang="en-US" altLang="zh-CN" sz="1400" b="1" dirty="0">
                <a:solidFill>
                  <a:schemeClr val="tx1"/>
                </a:solidFill>
                <a:latin typeface="微软雅黑" panose="020B0503020204020204" charset="-122"/>
                <a:ea typeface="微软雅黑" panose="020B0503020204020204" charset="-122"/>
                <a:cs typeface="微软雅黑" panose="020B0503020204020204" charset="-122"/>
                <a:sym typeface="+mn-ea"/>
              </a:rPr>
              <a:t>Cactus Toiletry Bag</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仙人掌</a:t>
            </a:r>
            <a:r>
              <a:rPr lang="en-US" altLang="zh-CN" sz="14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洗漱收纳包</a:t>
            </a:r>
            <a:r>
              <a:rPr lang="en-US" altLang="zh-CN" sz="1400" b="1"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大号</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17" name="图片 16"/>
          <p:cNvPicPr>
            <a:picLocks noChangeAspect="1"/>
          </p:cNvPicPr>
          <p:nvPr/>
        </p:nvPicPr>
        <p:blipFill>
          <a:blip r:embed="rId2"/>
          <a:stretch>
            <a:fillRect/>
          </a:stretch>
        </p:blipFill>
        <p:spPr>
          <a:xfrm>
            <a:off x="449207" y="4326114"/>
            <a:ext cx="5646793" cy="13266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标题"/>
          <p:cNvSpPr txBox="1"/>
          <p:nvPr>
            <p:ph type="ctrTitle"/>
          </p:nvPr>
        </p:nvSpPr>
        <p:spPr>
          <a:prstGeom prst="rect">
            <a:avLst/>
          </a:prstGeom>
        </p:spPr>
        <p:txBody>
          <a:bodyPr/>
          <a:lstStyle/>
          <a:p/>
        </p:txBody>
      </p:sp>
      <p:sp>
        <p:nvSpPr>
          <p:cNvPr id="146" name="正文"/>
          <p:cNvSpPr txBox="1"/>
          <p:nvPr>
            <p:ph type="subTitle" sz="quarter" idx="1"/>
          </p:nvPr>
        </p:nvSpPr>
        <p:spPr>
          <a:prstGeom prst="rect">
            <a:avLst/>
          </a:prstGeom>
        </p:spPr>
        <p:txBody>
          <a:bodyPr/>
          <a:lstStyle/>
          <a:p/>
        </p:txBody>
      </p:sp>
      <p:pic>
        <p:nvPicPr>
          <p:cNvPr id="147" name="光线多用单肩包-PPT-08.jpg" descr="光线多用单肩包-PPT-08.jpg"/>
          <p:cNvPicPr>
            <a:picLocks noChangeAspect="1"/>
          </p:cNvPicPr>
          <p:nvPr/>
        </p:nvPicPr>
        <p:blipFill>
          <a:blip r:embed="rId1"/>
          <a:stretch>
            <a:fillRect/>
          </a:stretch>
        </p:blipFill>
        <p:spPr>
          <a:xfrm>
            <a:off x="4930" y="0"/>
            <a:ext cx="12182141" cy="6858000"/>
          </a:xfrm>
          <a:prstGeom prst="rect">
            <a:avLst/>
          </a:prstGeom>
          <a:ln w="12700">
            <a:miter lim="400000"/>
            <a:headEnd/>
            <a:tailEnd/>
          </a:ln>
        </p:spPr>
      </p:pic>
    </p:spTree>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244715" y="4558030"/>
            <a:ext cx="4414520" cy="17519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cs typeface="微软雅黑" panose="020B0503020204020204" charset="-122"/>
                <a:sym typeface="Avenir Roman"/>
              </a:rPr>
              <a:t>商品描述：</a:t>
            </a:r>
            <a:endParaRPr kumimoji="0" lang="zh-CN" altLang="en-US" sz="9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zh-CN" altLang="en-US" sz="900" dirty="0">
                <a:latin typeface="微软雅黑" panose="020B0503020204020204" charset="-122"/>
                <a:ea typeface="微软雅黑" panose="020B0503020204020204" charset="-122"/>
                <a:cs typeface="微软雅黑" panose="020B0503020204020204" charset="-122"/>
                <a:sym typeface="Avenir Roman"/>
              </a:rPr>
              <a:t>1</a:t>
            </a:r>
            <a:r>
              <a:rPr lang="en-US" altLang="zh-CN" sz="900" dirty="0">
                <a:latin typeface="微软雅黑" panose="020B0503020204020204" charset="-122"/>
                <a:ea typeface="微软雅黑" panose="020B0503020204020204" charset="-122"/>
                <a:cs typeface="微软雅黑" panose="020B0503020204020204" charset="-122"/>
                <a:sym typeface="Avenir Roman"/>
              </a:rPr>
              <a:t>.</a:t>
            </a:r>
            <a:r>
              <a:rPr lang="zh-CN" altLang="en-US" sz="900" dirty="0">
                <a:latin typeface="微软雅黑" panose="020B0503020204020204" charset="-122"/>
                <a:ea typeface="微软雅黑" panose="020B0503020204020204" charset="-122"/>
                <a:cs typeface="微软雅黑" panose="020B0503020204020204" charset="-122"/>
                <a:sym typeface="Avenir Roman"/>
              </a:rPr>
              <a:t>自由百变造型，小身材大容量。收纳有行，轻松出行。</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en-US" altLang="zh-CN" sz="900" dirty="0">
                <a:latin typeface="微软雅黑" panose="020B0503020204020204" charset="-122"/>
                <a:ea typeface="微软雅黑" panose="020B0503020204020204" charset="-122"/>
                <a:cs typeface="微软雅黑" panose="020B0503020204020204" charset="-122"/>
                <a:sym typeface="Avenir Roman"/>
              </a:rPr>
              <a:t>2.</a:t>
            </a:r>
            <a:r>
              <a:rPr lang="zh-CN" altLang="en-US" sz="900" dirty="0">
                <a:latin typeface="微软雅黑" panose="020B0503020204020204" charset="-122"/>
                <a:ea typeface="微软雅黑" panose="020B0503020204020204" charset="-122"/>
                <a:cs typeface="微软雅黑" panose="020B0503020204020204" charset="-122"/>
                <a:sym typeface="Avenir Roman"/>
              </a:rPr>
              <a:t>来自仙人掌的设计灵感，让出行变得更有趣！任意变形，随着收纳的物品多少改变容纳的形态，可陪你去任何地方旅行，陪你去任性。</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en-US" altLang="zh-CN" sz="900" dirty="0">
                <a:latin typeface="微软雅黑" panose="020B0503020204020204" charset="-122"/>
                <a:ea typeface="微软雅黑" panose="020B0503020204020204" charset="-122"/>
                <a:cs typeface="微软雅黑" panose="020B0503020204020204" charset="-122"/>
                <a:sym typeface="Avenir Roman"/>
              </a:rPr>
              <a:t>3.</a:t>
            </a:r>
            <a:r>
              <a:rPr lang="zh-CN" altLang="en-US" sz="900" dirty="0">
                <a:latin typeface="微软雅黑" panose="020B0503020204020204" charset="-122"/>
                <a:ea typeface="微软雅黑" panose="020B0503020204020204" charset="-122"/>
                <a:cs typeface="微软雅黑" panose="020B0503020204020204" charset="-122"/>
                <a:sym typeface="Avenir Roman"/>
              </a:rPr>
              <a:t>绿色环保，采用超纤材质，柔软韧性好，手感舒适，拥有比真皮更持久的使用寿命。裁片均匀做工精密，手工收口密不透风，防水泼溅。</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en-US" altLang="zh-CN" sz="900" dirty="0">
                <a:latin typeface="微软雅黑" panose="020B0503020204020204" charset="-122"/>
                <a:ea typeface="微软雅黑" panose="020B0503020204020204" charset="-122"/>
                <a:cs typeface="微软雅黑" panose="020B0503020204020204" charset="-122"/>
                <a:sym typeface="Avenir Roman"/>
              </a:rPr>
              <a:t>4.</a:t>
            </a:r>
            <a:r>
              <a:rPr lang="zh-CN" altLang="en-US" sz="900" dirty="0">
                <a:latin typeface="微软雅黑" panose="020B0503020204020204" charset="-122"/>
                <a:ea typeface="微软雅黑" panose="020B0503020204020204" charset="-122"/>
                <a:cs typeface="微软雅黑" panose="020B0503020204020204" charset="-122"/>
                <a:sym typeface="Avenir Roman"/>
              </a:rPr>
              <a:t>大号尺寸为差旅收纳包，大容量满足出行游玩或差旅行使用，便携实用。包装盒内衬亦可拆下来当书签。</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p:txBody>
      </p:sp>
      <p:sp>
        <p:nvSpPr>
          <p:cNvPr id="4" name="内容占位符 10"/>
          <p:cNvSpPr>
            <a:spLocks noGrp="1"/>
          </p:cNvSpPr>
          <p:nvPr/>
        </p:nvSpPr>
        <p:spPr>
          <a:xfrm>
            <a:off x="488315" y="392430"/>
            <a:ext cx="2569210" cy="871220"/>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marL="0" indent="0" algn="l">
              <a:buNone/>
            </a:pPr>
            <a:r>
              <a:rPr lang="zh-CN" altLang="en-US" sz="800" dirty="0">
                <a:solidFill>
                  <a:schemeClr val="tx1"/>
                </a:solidFill>
                <a:latin typeface="冬青黑体简体中文 W3" panose="020B0300000000000000" charset="-122"/>
                <a:ea typeface="冬青黑体简体中文 W3" panose="020B0300000000000000" charset="-122"/>
                <a:sym typeface="+mn-ea"/>
              </a:rPr>
              <a:t>Cactus Toiletry Bag Series</a:t>
            </a:r>
            <a:endParaRPr lang="zh-CN" altLang="en-US" sz="800" dirty="0">
              <a:solidFill>
                <a:schemeClr val="tx1"/>
              </a:solidFill>
              <a:latin typeface="冬青黑体简体中文 W3" panose="020B0300000000000000" charset="-122"/>
              <a:ea typeface="冬青黑体简体中文 W3" panose="020B0300000000000000" charset="-122"/>
              <a:sym typeface="+mn-ea"/>
            </a:endParaRPr>
          </a:p>
          <a:p>
            <a:pPr marL="0" indent="0" algn="l">
              <a:buNone/>
            </a:pPr>
            <a:r>
              <a:rPr lang="zh-CN" altLang="en-US" sz="1800" dirty="0">
                <a:solidFill>
                  <a:schemeClr val="tx1"/>
                </a:solidFill>
                <a:latin typeface="冬青黑体简体中文 W3" panose="020B0300000000000000" charset="-122"/>
                <a:ea typeface="冬青黑体简体中文 W3" panose="020B0300000000000000" charset="-122"/>
              </a:rPr>
              <a:t>仙人掌洗漱包 </a:t>
            </a:r>
            <a:r>
              <a:rPr lang="en-US" altLang="zh-CN" sz="1800" dirty="0">
                <a:solidFill>
                  <a:schemeClr val="tx1"/>
                </a:solidFill>
                <a:latin typeface="冬青黑体简体中文 W3" panose="020B0300000000000000" charset="-122"/>
                <a:ea typeface="冬青黑体简体中文 W3" panose="020B0300000000000000" charset="-122"/>
              </a:rPr>
              <a:t>M</a:t>
            </a:r>
            <a:endParaRPr lang="en-US" altLang="zh-CN" sz="1800" dirty="0">
              <a:solidFill>
                <a:schemeClr val="tx1"/>
              </a:solidFill>
              <a:latin typeface="冬青黑体简体中文 W3" panose="020B0300000000000000" charset="-122"/>
              <a:ea typeface="冬青黑体简体中文 W3" panose="020B0300000000000000" charset="-122"/>
            </a:endParaRPr>
          </a:p>
        </p:txBody>
      </p:sp>
      <p:grpSp>
        <p:nvGrpSpPr>
          <p:cNvPr id="5" name="组合 4"/>
          <p:cNvGrpSpPr/>
          <p:nvPr/>
        </p:nvGrpSpPr>
        <p:grpSpPr>
          <a:xfrm>
            <a:off x="7154204" y="948055"/>
            <a:ext cx="3979291" cy="1900555"/>
            <a:chOff x="341" y="-556"/>
            <a:chExt cx="6982" cy="2993"/>
          </a:xfrm>
        </p:grpSpPr>
        <p:sp>
          <p:nvSpPr>
            <p:cNvPr id="10" name="文本框 9"/>
            <p:cNvSpPr txBox="1"/>
            <p:nvPr/>
          </p:nvSpPr>
          <p:spPr>
            <a:xfrm>
              <a:off x="4125" y="-556"/>
              <a:ext cx="2985" cy="402"/>
            </a:xfrm>
            <a:prstGeom prst="rect">
              <a:avLst/>
            </a:prstGeom>
            <a:noFill/>
          </p:spPr>
          <p:txBody>
            <a:bodyPr wrap="square" rtlCol="0" anchor="t">
              <a:spAutoFit/>
            </a:bodyPr>
            <a:lstStyle/>
            <a:p>
              <a:pPr defTabSz="514350" hangingPunct="0">
                <a:lnSpc>
                  <a:spcPct val="150000"/>
                </a:lnSpc>
              </a:pPr>
              <a:endParaRPr lang="en-US" altLang="zh-CN" sz="800" dirty="0">
                <a:solidFill>
                  <a:srgbClr val="000000"/>
                </a:solidFill>
                <a:latin typeface="冬青黑体简体中文 W3" panose="020B0300000000000000" charset="-122"/>
                <a:ea typeface="冬青黑体简体中文 W3" panose="020B0300000000000000" charset="-122"/>
                <a:sym typeface="Avenir Roman"/>
              </a:endParaRPr>
            </a:p>
          </p:txBody>
        </p:sp>
        <p:sp>
          <p:nvSpPr>
            <p:cNvPr id="7" name="文本框 6"/>
            <p:cNvSpPr txBox="1"/>
            <p:nvPr/>
          </p:nvSpPr>
          <p:spPr>
            <a:xfrm>
              <a:off x="341" y="-324"/>
              <a:ext cx="6982" cy="2761"/>
            </a:xfrm>
            <a:prstGeom prst="rect">
              <a:avLst/>
            </a:prstGeom>
            <a:noFill/>
          </p:spPr>
          <p:txBody>
            <a:bodyPr wrap="square" rtlCol="0" anchor="t">
              <a:spAutoFit/>
            </a:bodyPr>
            <a:lstStyle/>
            <a:p>
              <a:pPr defTabSz="514350" hangingPunct="0">
                <a:lnSpc>
                  <a:spcPct val="150000"/>
                </a:lnSpc>
              </a:pPr>
              <a:r>
                <a:rPr lang="zh-CN" altLang="en-US"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名称：仙人掌</a:t>
              </a:r>
              <a:r>
                <a:rPr lang="en-US" altLang="zh-CN"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洗漱包</a:t>
              </a:r>
              <a:r>
                <a:rPr lang="en-US" altLang="zh-CN"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中号</a:t>
              </a:r>
              <a:endParaRPr lang="en-US" altLang="zh-CN" sz="900" b="1"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品牌：</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URBAN FOREST</a:t>
              </a:r>
              <a:endPar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型号：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TB002</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材质：超纤              尺寸：</a:t>
              </a:r>
              <a:r>
                <a:rPr lang="en-US" altLang="zh-CN" sz="900" dirty="0">
                  <a:latin typeface="微软雅黑" panose="020B0503020204020204" charset="-122"/>
                  <a:ea typeface="微软雅黑" panose="020B0503020204020204" charset="-122"/>
                  <a:cs typeface="微软雅黑" panose="020B0503020204020204" charset="-122"/>
                  <a:sym typeface="+mn-ea"/>
                </a:rPr>
                <a:t>L205 W45 H30mm</a:t>
              </a:r>
              <a:endParaRPr lang="en-US" altLang="zh-CN" sz="900" dirty="0">
                <a:latin typeface="微软雅黑" panose="020B0503020204020204" charset="-122"/>
                <a:ea typeface="微软雅黑" panose="020B0503020204020204" charset="-122"/>
                <a:cs typeface="微软雅黑" panose="020B0503020204020204" charset="-122"/>
                <a:sym typeface="+mn-ea"/>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颜色：樱粉</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苔藓绿</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薄荷绿</a:t>
              </a:r>
              <a:endPar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装箱数：</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60</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个</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箱      包装盒：彩盒</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市场零售价：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128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网络管控价：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98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 </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grpSp>
      <p:pic>
        <p:nvPicPr>
          <p:cNvPr id="20" name="图片 19" descr="广告 (5)"/>
          <p:cNvPicPr>
            <a:picLocks noChangeAspect="1"/>
          </p:cNvPicPr>
          <p:nvPr/>
        </p:nvPicPr>
        <p:blipFill>
          <a:blip r:embed="rId1"/>
          <a:srcRect/>
          <a:stretch>
            <a:fillRect/>
          </a:stretch>
        </p:blipFill>
        <p:spPr>
          <a:xfrm>
            <a:off x="457186" y="1095164"/>
            <a:ext cx="5445760" cy="2933700"/>
          </a:xfrm>
          <a:prstGeom prst="rect">
            <a:avLst/>
          </a:prstGeom>
        </p:spPr>
      </p:pic>
      <p:sp>
        <p:nvSpPr>
          <p:cNvPr id="13" name="文本框 12"/>
          <p:cNvSpPr txBox="1"/>
          <p:nvPr/>
        </p:nvSpPr>
        <p:spPr>
          <a:xfrm>
            <a:off x="7185025" y="3633470"/>
            <a:ext cx="4474210" cy="5054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indent="0" algn="l"/>
            <a:r>
              <a:rPr lang="zh-CN" altLang="en-US" sz="900" b="1" dirty="0">
                <a:latin typeface="微软雅黑" panose="020B0503020204020204" charset="-122"/>
                <a:ea typeface="微软雅黑" panose="020B0503020204020204" charset="-122"/>
                <a:cs typeface="微软雅黑" panose="020B0503020204020204" charset="-122"/>
                <a:sym typeface="+mn-ea"/>
              </a:rPr>
              <a:t>设计理念</a:t>
            </a:r>
            <a:r>
              <a:rPr lang="zh-CN" altLang="en-US" sz="900" dirty="0">
                <a:latin typeface="微软雅黑" panose="020B0503020204020204" charset="-122"/>
                <a:ea typeface="微软雅黑" panose="020B0503020204020204" charset="-122"/>
                <a:cs typeface="微软雅黑" panose="020B0503020204020204" charset="-122"/>
                <a:sym typeface="+mn-ea"/>
              </a:rPr>
              <a:t>：</a:t>
            </a:r>
            <a:r>
              <a:rPr lang="zh-CN" altLang="en-US" sz="900" dirty="0">
                <a:latin typeface="微软雅黑" panose="020B0503020204020204" charset="-122"/>
                <a:ea typeface="微软雅黑" panose="020B0503020204020204" charset="-122"/>
                <a:cs typeface="微软雅黑" panose="020B0503020204020204" charset="-122"/>
                <a:sym typeface="Avenir Roman"/>
              </a:rPr>
              <a:t>来自仙人掌的设计灵感，让出行变得更有趣！任意变形的仙人掌洗漱包，随着收纳的物品多少改变容纳的形态，可扁可尖可鼓，可以陪你去任何地方旅行，陪你去任性。去</a:t>
            </a:r>
            <a:r>
              <a:rPr lang="zh-CN" altLang="en-US" sz="900" dirty="0">
                <a:latin typeface="微软雅黑" panose="020B0503020204020204" charset="-122"/>
                <a:ea typeface="微软雅黑" panose="020B0503020204020204" charset="-122"/>
                <a:cs typeface="微软雅黑" panose="020B0503020204020204" charset="-122"/>
                <a:sym typeface="+mn-ea"/>
              </a:rPr>
              <a:t>找寻旅行真正的意义和工作生活的平衡点</a:t>
            </a:r>
            <a:r>
              <a:rPr lang="en-US" altLang="zh-CN" sz="900" dirty="0">
                <a:latin typeface="微软雅黑" panose="020B0503020204020204" charset="-122"/>
                <a:ea typeface="微软雅黑" panose="020B0503020204020204" charset="-122"/>
                <a:cs typeface="微软雅黑" panose="020B0503020204020204" charset="-122"/>
                <a:sym typeface="+mn-ea"/>
              </a:rPr>
              <a:t>.</a:t>
            </a:r>
            <a:endParaRPr kumimoji="0" lang="zh-CN" altLang="en-US" sz="900" b="0"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Avenir Roman"/>
            </a:endParaRPr>
          </a:p>
        </p:txBody>
      </p:sp>
      <p:sp>
        <p:nvSpPr>
          <p:cNvPr id="14" name="内容占位符 10"/>
          <p:cNvSpPr>
            <a:spLocks noGrp="1"/>
          </p:cNvSpPr>
          <p:nvPr/>
        </p:nvSpPr>
        <p:spPr>
          <a:xfrm>
            <a:off x="7154204" y="431800"/>
            <a:ext cx="3618268" cy="516255"/>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marL="0" indent="0" algn="l">
              <a:buNone/>
            </a:pPr>
            <a:r>
              <a:rPr lang="en-US" altLang="zh-CN" sz="1400" b="1" dirty="0">
                <a:solidFill>
                  <a:schemeClr val="tx1"/>
                </a:solidFill>
                <a:latin typeface="微软雅黑" panose="020B0503020204020204" charset="-122"/>
                <a:ea typeface="微软雅黑" panose="020B0503020204020204" charset="-122"/>
                <a:cs typeface="微软雅黑" panose="020B0503020204020204" charset="-122"/>
                <a:sym typeface="+mn-ea"/>
              </a:rPr>
              <a:t>Cactus Toiletry Bag</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仙人掌</a:t>
            </a:r>
            <a:r>
              <a:rPr lang="en-US" altLang="zh-CN" sz="14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洗漱收纳包</a:t>
            </a:r>
            <a:r>
              <a:rPr lang="en-US" altLang="zh-CN" sz="1400" b="1"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中号</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2"/>
          <a:stretch>
            <a:fillRect/>
          </a:stretch>
        </p:blipFill>
        <p:spPr>
          <a:xfrm>
            <a:off x="426059" y="4138930"/>
            <a:ext cx="5508015" cy="2359829"/>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88315" y="1196339"/>
            <a:ext cx="5463752" cy="4498907"/>
            <a:chOff x="769" y="1884"/>
            <a:chExt cx="8566" cy="6616"/>
          </a:xfrm>
        </p:grpSpPr>
        <p:pic>
          <p:nvPicPr>
            <p:cNvPr id="17" name="图片 16" descr="广告 (8)"/>
            <p:cNvPicPr>
              <a:picLocks noChangeAspect="1"/>
            </p:cNvPicPr>
            <p:nvPr/>
          </p:nvPicPr>
          <p:blipFill>
            <a:blip r:embed="rId1"/>
            <a:srcRect/>
            <a:stretch>
              <a:fillRect/>
            </a:stretch>
          </p:blipFill>
          <p:spPr>
            <a:xfrm>
              <a:off x="777" y="1884"/>
              <a:ext cx="8558" cy="4613"/>
            </a:xfrm>
            <a:prstGeom prst="rect">
              <a:avLst/>
            </a:prstGeom>
          </p:spPr>
        </p:pic>
        <p:pic>
          <p:nvPicPr>
            <p:cNvPr id="11" name="图片 10" descr="广告 (3)"/>
            <p:cNvPicPr>
              <a:picLocks noChangeAspect="1"/>
            </p:cNvPicPr>
            <p:nvPr/>
          </p:nvPicPr>
          <p:blipFill>
            <a:blip r:embed="rId2"/>
            <a:stretch>
              <a:fillRect/>
            </a:stretch>
          </p:blipFill>
          <p:spPr>
            <a:xfrm>
              <a:off x="769" y="6768"/>
              <a:ext cx="2762" cy="1732"/>
            </a:xfrm>
            <a:prstGeom prst="rect">
              <a:avLst/>
            </a:prstGeom>
          </p:spPr>
        </p:pic>
        <p:pic>
          <p:nvPicPr>
            <p:cNvPr id="13" name="图片 12" descr="广告 (1)"/>
            <p:cNvPicPr>
              <a:picLocks noChangeAspect="1"/>
            </p:cNvPicPr>
            <p:nvPr/>
          </p:nvPicPr>
          <p:blipFill>
            <a:blip r:embed="rId3"/>
            <a:stretch>
              <a:fillRect/>
            </a:stretch>
          </p:blipFill>
          <p:spPr>
            <a:xfrm>
              <a:off x="3749" y="6768"/>
              <a:ext cx="2611" cy="1730"/>
            </a:xfrm>
            <a:prstGeom prst="rect">
              <a:avLst/>
            </a:prstGeom>
          </p:spPr>
        </p:pic>
        <p:pic>
          <p:nvPicPr>
            <p:cNvPr id="14" name="图片 13" descr="广告 (2)"/>
            <p:cNvPicPr>
              <a:picLocks noChangeAspect="1"/>
            </p:cNvPicPr>
            <p:nvPr/>
          </p:nvPicPr>
          <p:blipFill>
            <a:blip r:embed="rId4"/>
            <a:stretch>
              <a:fillRect/>
            </a:stretch>
          </p:blipFill>
          <p:spPr>
            <a:xfrm>
              <a:off x="6573" y="6736"/>
              <a:ext cx="2762" cy="1764"/>
            </a:xfrm>
            <a:prstGeom prst="rect">
              <a:avLst/>
            </a:prstGeom>
          </p:spPr>
        </p:pic>
      </p:grpSp>
      <p:sp>
        <p:nvSpPr>
          <p:cNvPr id="3" name="文本框 2"/>
          <p:cNvSpPr txBox="1"/>
          <p:nvPr/>
        </p:nvSpPr>
        <p:spPr>
          <a:xfrm>
            <a:off x="7272020" y="4125595"/>
            <a:ext cx="4439920" cy="17519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cs typeface="微软雅黑" panose="020B0503020204020204" charset="-122"/>
                <a:sym typeface="Avenir Roman"/>
              </a:rPr>
              <a:t>商品描述：</a:t>
            </a:r>
            <a:endParaRPr kumimoji="0" lang="zh-CN" altLang="en-US" sz="9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zh-CN" altLang="en-US" sz="900" dirty="0">
                <a:latin typeface="微软雅黑" panose="020B0503020204020204" charset="-122"/>
                <a:ea typeface="微软雅黑" panose="020B0503020204020204" charset="-122"/>
                <a:cs typeface="微软雅黑" panose="020B0503020204020204" charset="-122"/>
                <a:sym typeface="Avenir Roman"/>
              </a:rPr>
              <a:t>1</a:t>
            </a:r>
            <a:r>
              <a:rPr lang="en-US" altLang="zh-CN" sz="900" dirty="0">
                <a:latin typeface="微软雅黑" panose="020B0503020204020204" charset="-122"/>
                <a:ea typeface="微软雅黑" panose="020B0503020204020204" charset="-122"/>
                <a:cs typeface="微软雅黑" panose="020B0503020204020204" charset="-122"/>
                <a:sym typeface="Avenir Roman"/>
              </a:rPr>
              <a:t>.</a:t>
            </a:r>
            <a:r>
              <a:rPr lang="zh-CN" altLang="en-US" sz="900" dirty="0">
                <a:latin typeface="微软雅黑" panose="020B0503020204020204" charset="-122"/>
                <a:ea typeface="微软雅黑" panose="020B0503020204020204" charset="-122"/>
                <a:cs typeface="微软雅黑" panose="020B0503020204020204" charset="-122"/>
                <a:sym typeface="Avenir Roman"/>
              </a:rPr>
              <a:t>自由百变造型，小身材大容量。收纳有行，轻松出行。</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en-US" altLang="zh-CN" sz="900" dirty="0">
                <a:latin typeface="微软雅黑" panose="020B0503020204020204" charset="-122"/>
                <a:ea typeface="微软雅黑" panose="020B0503020204020204" charset="-122"/>
                <a:cs typeface="微软雅黑" panose="020B0503020204020204" charset="-122"/>
                <a:sym typeface="Avenir Roman"/>
              </a:rPr>
              <a:t>2.</a:t>
            </a:r>
            <a:r>
              <a:rPr lang="zh-CN" altLang="en-US" sz="900" dirty="0">
                <a:latin typeface="微软雅黑" panose="020B0503020204020204" charset="-122"/>
                <a:ea typeface="微软雅黑" panose="020B0503020204020204" charset="-122"/>
                <a:cs typeface="微软雅黑" panose="020B0503020204020204" charset="-122"/>
                <a:sym typeface="Avenir Roman"/>
              </a:rPr>
              <a:t>来自仙人掌的设计灵感，让出行变得更有趣！任意变形，随着收纳的物品多少改变容纳的形态，可陪你去任何地方旅行，陪你去任性。</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en-US" altLang="zh-CN" sz="900" dirty="0">
                <a:latin typeface="微软雅黑" panose="020B0503020204020204" charset="-122"/>
                <a:ea typeface="微软雅黑" panose="020B0503020204020204" charset="-122"/>
                <a:cs typeface="微软雅黑" panose="020B0503020204020204" charset="-122"/>
                <a:sym typeface="Avenir Roman"/>
              </a:rPr>
              <a:t>3.</a:t>
            </a:r>
            <a:r>
              <a:rPr lang="zh-CN" altLang="en-US" sz="900" dirty="0">
                <a:latin typeface="微软雅黑" panose="020B0503020204020204" charset="-122"/>
                <a:ea typeface="微软雅黑" panose="020B0503020204020204" charset="-122"/>
                <a:cs typeface="微软雅黑" panose="020B0503020204020204" charset="-122"/>
                <a:sym typeface="Avenir Roman"/>
              </a:rPr>
              <a:t>绿色环保，采用超纤材质，柔软韧性好，手感舒适，拥有比真皮更持久的使用寿命。裁片均匀做工精密，手工收口密不透风，防水泼溅。</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en-US" altLang="zh-CN" sz="900" dirty="0">
                <a:latin typeface="微软雅黑" panose="020B0503020204020204" charset="-122"/>
                <a:ea typeface="微软雅黑" panose="020B0503020204020204" charset="-122"/>
                <a:cs typeface="微软雅黑" panose="020B0503020204020204" charset="-122"/>
                <a:sym typeface="Avenir Roman"/>
              </a:rPr>
              <a:t>4.</a:t>
            </a:r>
            <a:r>
              <a:rPr lang="zh-CN" altLang="en-US" sz="900" dirty="0">
                <a:latin typeface="微软雅黑" panose="020B0503020204020204" charset="-122"/>
                <a:ea typeface="微软雅黑" panose="020B0503020204020204" charset="-122"/>
                <a:cs typeface="微软雅黑" panose="020B0503020204020204" charset="-122"/>
                <a:sym typeface="Avenir Roman"/>
              </a:rPr>
              <a:t>小号尺寸为零钱收纳包，满足出行游玩或旅行使用，便携实用。包装盒内衬亦可拆下来当书签。</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p:txBody>
      </p:sp>
      <p:sp>
        <p:nvSpPr>
          <p:cNvPr id="4" name="内容占位符 10"/>
          <p:cNvSpPr>
            <a:spLocks noGrp="1"/>
          </p:cNvSpPr>
          <p:nvPr/>
        </p:nvSpPr>
        <p:spPr>
          <a:xfrm>
            <a:off x="488315" y="392430"/>
            <a:ext cx="2569210" cy="871220"/>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marL="0" indent="0" algn="l">
              <a:buNone/>
            </a:pPr>
            <a:r>
              <a:rPr lang="zh-CN" altLang="en-US" sz="800" dirty="0">
                <a:solidFill>
                  <a:schemeClr val="tx1"/>
                </a:solidFill>
                <a:latin typeface="冬青黑体简体中文 W3" panose="020B0300000000000000" charset="-122"/>
                <a:ea typeface="冬青黑体简体中文 W3" panose="020B0300000000000000" charset="-122"/>
                <a:sym typeface="+mn-ea"/>
              </a:rPr>
              <a:t>Cactus Toiletry Bag Series</a:t>
            </a:r>
            <a:endParaRPr lang="zh-CN" altLang="en-US" sz="800" dirty="0">
              <a:solidFill>
                <a:schemeClr val="tx1"/>
              </a:solidFill>
              <a:latin typeface="冬青黑体简体中文 W3" panose="020B0300000000000000" charset="-122"/>
              <a:ea typeface="冬青黑体简体中文 W3" panose="020B0300000000000000" charset="-122"/>
              <a:sym typeface="+mn-ea"/>
            </a:endParaRPr>
          </a:p>
          <a:p>
            <a:pPr marL="0" indent="0" algn="l">
              <a:buNone/>
            </a:pPr>
            <a:r>
              <a:rPr lang="zh-CN" altLang="en-US" sz="1800" dirty="0">
                <a:solidFill>
                  <a:schemeClr val="tx1"/>
                </a:solidFill>
                <a:latin typeface="冬青黑体简体中文 W3" panose="020B0300000000000000" charset="-122"/>
                <a:ea typeface="冬青黑体简体中文 W3" panose="020B0300000000000000" charset="-122"/>
              </a:rPr>
              <a:t>仙人掌洗漱包 </a:t>
            </a:r>
            <a:r>
              <a:rPr lang="en-US" altLang="zh-CN" sz="1800" dirty="0">
                <a:solidFill>
                  <a:schemeClr val="tx1"/>
                </a:solidFill>
                <a:latin typeface="冬青黑体简体中文 W3" panose="020B0300000000000000" charset="-122"/>
                <a:ea typeface="冬青黑体简体中文 W3" panose="020B0300000000000000" charset="-122"/>
              </a:rPr>
              <a:t>S</a:t>
            </a:r>
            <a:endParaRPr lang="en-US" altLang="zh-CN" sz="1800" dirty="0">
              <a:solidFill>
                <a:schemeClr val="tx1"/>
              </a:solidFill>
              <a:latin typeface="冬青黑体简体中文 W3" panose="020B0300000000000000" charset="-122"/>
              <a:ea typeface="冬青黑体简体中文 W3" panose="020B0300000000000000" charset="-122"/>
            </a:endParaRPr>
          </a:p>
        </p:txBody>
      </p:sp>
      <p:grpSp>
        <p:nvGrpSpPr>
          <p:cNvPr id="5" name="组合 4"/>
          <p:cNvGrpSpPr/>
          <p:nvPr/>
        </p:nvGrpSpPr>
        <p:grpSpPr>
          <a:xfrm>
            <a:off x="7183119" y="1074863"/>
            <a:ext cx="4157513" cy="1753661"/>
            <a:chOff x="769" y="7083"/>
            <a:chExt cx="6223" cy="1642"/>
          </a:xfrm>
        </p:grpSpPr>
        <p:sp>
          <p:nvSpPr>
            <p:cNvPr id="10" name="文本框 9"/>
            <p:cNvSpPr txBox="1"/>
            <p:nvPr/>
          </p:nvSpPr>
          <p:spPr>
            <a:xfrm>
              <a:off x="3906" y="7083"/>
              <a:ext cx="2985" cy="239"/>
            </a:xfrm>
            <a:prstGeom prst="rect">
              <a:avLst/>
            </a:prstGeom>
            <a:noFill/>
          </p:spPr>
          <p:txBody>
            <a:bodyPr wrap="square" rtlCol="0" anchor="t">
              <a:spAutoFit/>
            </a:bodyPr>
            <a:lstStyle/>
            <a:p>
              <a:pPr defTabSz="514350" hangingPunct="0">
                <a:lnSpc>
                  <a:spcPct val="150000"/>
                </a:lnSpc>
              </a:pPr>
              <a:endParaRPr lang="en-US" altLang="zh-CN" sz="800" dirty="0">
                <a:solidFill>
                  <a:srgbClr val="000000"/>
                </a:solidFill>
                <a:latin typeface="冬青黑体简体中文 W3" panose="020B0300000000000000" charset="-122"/>
                <a:ea typeface="冬青黑体简体中文 W3" panose="020B0300000000000000" charset="-122"/>
                <a:sym typeface="Avenir Roman"/>
              </a:endParaRPr>
            </a:p>
          </p:txBody>
        </p:sp>
        <p:sp>
          <p:nvSpPr>
            <p:cNvPr id="6" name="文本框 5"/>
            <p:cNvSpPr txBox="1"/>
            <p:nvPr/>
          </p:nvSpPr>
          <p:spPr>
            <a:xfrm>
              <a:off x="769" y="7083"/>
              <a:ext cx="6223" cy="1642"/>
            </a:xfrm>
            <a:prstGeom prst="rect">
              <a:avLst/>
            </a:prstGeom>
            <a:noFill/>
          </p:spPr>
          <p:txBody>
            <a:bodyPr wrap="square" rtlCol="0" anchor="t">
              <a:spAutoFit/>
            </a:bodyPr>
            <a:lstStyle/>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品称：仙人掌洗漱包 小号</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品牌：</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URBAN FOREST</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型号：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TB003</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材质：超纤            尺寸：</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mn-ea"/>
                </a:rPr>
                <a:t>L115 W36 H20mm</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mn-ea"/>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颜色：樱粉</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苔藓绿</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薄荷绿</a:t>
              </a:r>
              <a:endPar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包装盒：彩盒         装箱数：</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60</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个</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箱</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市场零售价：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88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网络管控价：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68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 </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grpSp>
      <p:sp>
        <p:nvSpPr>
          <p:cNvPr id="15" name="文本框 14"/>
          <p:cNvSpPr txBox="1"/>
          <p:nvPr/>
        </p:nvSpPr>
        <p:spPr>
          <a:xfrm>
            <a:off x="7272020" y="3261360"/>
            <a:ext cx="4440555" cy="5054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indent="0" algn="l"/>
            <a:r>
              <a:rPr lang="zh-CN" altLang="en-US" sz="900" b="1" dirty="0">
                <a:latin typeface="微软雅黑" panose="020B0503020204020204" charset="-122"/>
                <a:ea typeface="微软雅黑" panose="020B0503020204020204" charset="-122"/>
                <a:cs typeface="微软雅黑" panose="020B0503020204020204" charset="-122"/>
                <a:sym typeface="+mn-ea"/>
              </a:rPr>
              <a:t>设计理念</a:t>
            </a:r>
            <a:r>
              <a:rPr lang="zh-CN" altLang="en-US" sz="900" dirty="0">
                <a:latin typeface="微软雅黑" panose="020B0503020204020204" charset="-122"/>
                <a:ea typeface="微软雅黑" panose="020B0503020204020204" charset="-122"/>
                <a:cs typeface="微软雅黑" panose="020B0503020204020204" charset="-122"/>
                <a:sym typeface="+mn-ea"/>
              </a:rPr>
              <a:t>：</a:t>
            </a:r>
            <a:r>
              <a:rPr lang="zh-CN" altLang="en-US" sz="900" dirty="0">
                <a:latin typeface="微软雅黑" panose="020B0503020204020204" charset="-122"/>
                <a:ea typeface="微软雅黑" panose="020B0503020204020204" charset="-122"/>
                <a:cs typeface="微软雅黑" panose="020B0503020204020204" charset="-122"/>
                <a:sym typeface="Avenir Roman"/>
              </a:rPr>
              <a:t>来自仙人掌的设计灵感，让出行变得更有趣！任意变形的仙人掌洗漱包，随着收纳的物品多少改变容纳的形态，可扁可尖可鼓，可以陪你去任何地方旅行，陪你去任性。去</a:t>
            </a:r>
            <a:r>
              <a:rPr lang="zh-CN" altLang="en-US" sz="900" dirty="0">
                <a:latin typeface="微软雅黑" panose="020B0503020204020204" charset="-122"/>
                <a:ea typeface="微软雅黑" panose="020B0503020204020204" charset="-122"/>
                <a:cs typeface="微软雅黑" panose="020B0503020204020204" charset="-122"/>
                <a:sym typeface="+mn-ea"/>
              </a:rPr>
              <a:t>找寻旅行真正的意义和工作生活的平衡点</a:t>
            </a:r>
            <a:r>
              <a:rPr lang="en-US" altLang="zh-CN" sz="900" dirty="0">
                <a:latin typeface="微软雅黑" panose="020B0503020204020204" charset="-122"/>
                <a:ea typeface="微软雅黑" panose="020B0503020204020204" charset="-122"/>
                <a:cs typeface="微软雅黑" panose="020B0503020204020204" charset="-122"/>
                <a:sym typeface="+mn-ea"/>
              </a:rPr>
              <a:t>.</a:t>
            </a:r>
            <a:endParaRPr kumimoji="0" lang="zh-CN" altLang="en-US" sz="900" b="0"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Avenir Roman"/>
            </a:endParaRPr>
          </a:p>
        </p:txBody>
      </p:sp>
      <p:sp>
        <p:nvSpPr>
          <p:cNvPr id="16" name="内容占位符 10"/>
          <p:cNvSpPr>
            <a:spLocks noGrp="1"/>
          </p:cNvSpPr>
          <p:nvPr/>
        </p:nvSpPr>
        <p:spPr>
          <a:xfrm>
            <a:off x="7181985" y="497388"/>
            <a:ext cx="3618268" cy="516255"/>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marL="0" indent="0" algn="l">
              <a:buNone/>
            </a:pPr>
            <a:r>
              <a:rPr lang="en-US" altLang="zh-CN" sz="1400" b="1" dirty="0">
                <a:solidFill>
                  <a:schemeClr val="tx1"/>
                </a:solidFill>
                <a:latin typeface="微软雅黑" panose="020B0503020204020204" charset="-122"/>
                <a:ea typeface="微软雅黑" panose="020B0503020204020204" charset="-122"/>
                <a:cs typeface="微软雅黑" panose="020B0503020204020204" charset="-122"/>
                <a:sym typeface="+mn-ea"/>
              </a:rPr>
              <a:t>Cactus Toiletry Bag</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仙人掌</a:t>
            </a:r>
            <a:r>
              <a:rPr lang="en-US" altLang="zh-CN" sz="14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洗漱收纳包</a:t>
            </a:r>
            <a:r>
              <a:rPr lang="en-US" altLang="zh-CN" sz="1400" b="1"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小号</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66440" y="4669437"/>
            <a:ext cx="1696794" cy="1659648"/>
          </a:xfrm>
          <a:prstGeom prst="rect">
            <a:avLst/>
          </a:prstGeom>
        </p:spPr>
      </p:pic>
      <p:pic>
        <p:nvPicPr>
          <p:cNvPr id="6" name="图片 5"/>
          <p:cNvPicPr>
            <a:picLocks noChangeAspect="1"/>
          </p:cNvPicPr>
          <p:nvPr/>
        </p:nvPicPr>
        <p:blipFill>
          <a:blip r:embed="rId2"/>
          <a:stretch>
            <a:fillRect/>
          </a:stretch>
        </p:blipFill>
        <p:spPr>
          <a:xfrm>
            <a:off x="2397879" y="4614721"/>
            <a:ext cx="1769079" cy="1769079"/>
          </a:xfrm>
          <a:prstGeom prst="rect">
            <a:avLst/>
          </a:prstGeom>
        </p:spPr>
      </p:pic>
      <p:pic>
        <p:nvPicPr>
          <p:cNvPr id="7" name="图片 6"/>
          <p:cNvPicPr>
            <a:picLocks noChangeAspect="1"/>
          </p:cNvPicPr>
          <p:nvPr/>
        </p:nvPicPr>
        <p:blipFill>
          <a:blip r:embed="rId3"/>
          <a:stretch>
            <a:fillRect/>
          </a:stretch>
        </p:blipFill>
        <p:spPr>
          <a:xfrm>
            <a:off x="4445455" y="4669263"/>
            <a:ext cx="1737487" cy="1737487"/>
          </a:xfrm>
          <a:prstGeom prst="rect">
            <a:avLst/>
          </a:prstGeom>
        </p:spPr>
      </p:pic>
      <p:pic>
        <p:nvPicPr>
          <p:cNvPr id="9" name="图片 8"/>
          <p:cNvPicPr>
            <a:picLocks noChangeAspect="1"/>
          </p:cNvPicPr>
          <p:nvPr/>
        </p:nvPicPr>
        <p:blipFill>
          <a:blip r:embed="rId4"/>
          <a:stretch>
            <a:fillRect/>
          </a:stretch>
        </p:blipFill>
        <p:spPr>
          <a:xfrm>
            <a:off x="282575" y="279400"/>
            <a:ext cx="6000115" cy="4197985"/>
          </a:xfrm>
          <a:prstGeom prst="rect">
            <a:avLst/>
          </a:prstGeom>
        </p:spPr>
      </p:pic>
      <p:sp>
        <p:nvSpPr>
          <p:cNvPr id="10" name="文本框 9"/>
          <p:cNvSpPr txBox="1"/>
          <p:nvPr/>
        </p:nvSpPr>
        <p:spPr>
          <a:xfrm>
            <a:off x="7318478" y="877901"/>
            <a:ext cx="3979545" cy="1753235"/>
          </a:xfrm>
          <a:prstGeom prst="rect">
            <a:avLst/>
          </a:prstGeom>
          <a:noFill/>
        </p:spPr>
        <p:txBody>
          <a:bodyPr wrap="square" rtlCol="0" anchor="t">
            <a:spAutoFit/>
          </a:bodyPr>
          <a:lstStyle/>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品牌：</a:t>
            </a:r>
            <a:r>
              <a:rPr lang="en-US" altLang="zh-CN" sz="900" dirty="0">
                <a:solidFill>
                  <a:srgbClr val="000000"/>
                </a:solidFill>
                <a:latin typeface="微软雅黑" panose="020B0503020204020204" charset="-122"/>
                <a:ea typeface="微软雅黑" panose="020B0503020204020204" charset="-122"/>
                <a:sym typeface="Avenir Roman"/>
              </a:rPr>
              <a:t>URBAN FOREST</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产品：仙人掌洗漱</a:t>
            </a:r>
            <a:r>
              <a:rPr lang="zh-CN" altLang="en-US" sz="900" dirty="0" smtClean="0">
                <a:solidFill>
                  <a:srgbClr val="000000"/>
                </a:solidFill>
                <a:latin typeface="微软雅黑" panose="020B0503020204020204" charset="-122"/>
                <a:ea typeface="微软雅黑" panose="020B0503020204020204" charset="-122"/>
                <a:sym typeface="Avenir Roman"/>
              </a:rPr>
              <a:t>包</a:t>
            </a:r>
            <a:r>
              <a:rPr lang="en-US" altLang="zh-CN" sz="900" dirty="0" smtClean="0">
                <a:solidFill>
                  <a:srgbClr val="000000"/>
                </a:solidFill>
                <a:latin typeface="微软雅黑" panose="020B0503020204020204" charset="-122"/>
                <a:ea typeface="微软雅黑" panose="020B0503020204020204" charset="-122"/>
                <a:sym typeface="Avenir Roman"/>
              </a:rPr>
              <a:t>-</a:t>
            </a:r>
            <a:r>
              <a:rPr lang="zh-CN" altLang="en-US" sz="900" dirty="0" smtClean="0">
                <a:solidFill>
                  <a:srgbClr val="000000"/>
                </a:solidFill>
                <a:latin typeface="微软雅黑" panose="020B0503020204020204" charset="-122"/>
                <a:ea typeface="微软雅黑" panose="020B0503020204020204" charset="-122"/>
                <a:sym typeface="Avenir Roman"/>
              </a:rPr>
              <a:t>加大号</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型号：</a:t>
            </a:r>
            <a:r>
              <a:rPr lang="en-US" altLang="zh-CN" sz="900" dirty="0" smtClean="0">
                <a:solidFill>
                  <a:srgbClr val="000000"/>
                </a:solidFill>
                <a:latin typeface="微软雅黑" panose="020B0503020204020204" charset="-122"/>
                <a:ea typeface="微软雅黑" panose="020B0503020204020204" charset="-122"/>
                <a:sym typeface="Avenir Roman"/>
              </a:rPr>
              <a:t>TB004</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材质：超纤           尺寸：</a:t>
            </a:r>
            <a:r>
              <a:rPr lang="en-US" altLang="zh-CN" sz="900" dirty="0" smtClean="0">
                <a:solidFill>
                  <a:srgbClr val="000000"/>
                </a:solidFill>
                <a:latin typeface="微软雅黑" panose="020B0503020204020204" charset="-122"/>
                <a:ea typeface="微软雅黑" panose="020B0503020204020204" charset="-122"/>
              </a:rPr>
              <a:t>L295 W75 H30mm</a:t>
            </a:r>
            <a:endParaRPr lang="en-US" altLang="zh-CN" sz="900" dirty="0">
              <a:solidFill>
                <a:srgbClr val="000000"/>
              </a:solidFill>
              <a:latin typeface="微软雅黑" panose="020B0503020204020204" charset="-122"/>
              <a:ea typeface="微软雅黑" panose="020B0503020204020204" charset="-122"/>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颜色：樱粉</a:t>
            </a:r>
            <a:r>
              <a:rPr lang="en-US" altLang="zh-CN" sz="900" dirty="0">
                <a:solidFill>
                  <a:srgbClr val="000000"/>
                </a:solidFill>
                <a:latin typeface="微软雅黑" panose="020B0503020204020204" charset="-122"/>
                <a:ea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sym typeface="Avenir Roman"/>
              </a:rPr>
              <a:t>苔藓绿</a:t>
            </a:r>
            <a:r>
              <a:rPr lang="en-US" altLang="zh-CN" sz="900" dirty="0">
                <a:solidFill>
                  <a:srgbClr val="000000"/>
                </a:solidFill>
                <a:latin typeface="微软雅黑" panose="020B0503020204020204" charset="-122"/>
                <a:ea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sym typeface="Avenir Roman"/>
              </a:rPr>
              <a:t>薄荷绿</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包装盒：彩盒        装箱数</a:t>
            </a:r>
            <a:r>
              <a:rPr lang="zh-CN" altLang="en-US" sz="900" dirty="0" smtClean="0">
                <a:solidFill>
                  <a:srgbClr val="000000"/>
                </a:solidFill>
                <a:latin typeface="微软雅黑" panose="020B0503020204020204" charset="-122"/>
                <a:ea typeface="微软雅黑" panose="020B0503020204020204" charset="-122"/>
                <a:sym typeface="Avenir Roman"/>
              </a:rPr>
              <a:t>：</a:t>
            </a:r>
            <a:r>
              <a:rPr lang="en-US" altLang="zh-CN" sz="900" dirty="0" smtClean="0">
                <a:solidFill>
                  <a:srgbClr val="000000"/>
                </a:solidFill>
                <a:latin typeface="微软雅黑" panose="020B0503020204020204" charset="-122"/>
                <a:ea typeface="微软雅黑" panose="020B0503020204020204" charset="-122"/>
                <a:sym typeface="Avenir Roman"/>
              </a:rPr>
              <a:t>30</a:t>
            </a:r>
            <a:r>
              <a:rPr lang="zh-CN" altLang="en-US" sz="900" dirty="0">
                <a:solidFill>
                  <a:srgbClr val="000000"/>
                </a:solidFill>
                <a:latin typeface="微软雅黑" panose="020B0503020204020204" charset="-122"/>
                <a:ea typeface="微软雅黑" panose="020B0503020204020204" charset="-122"/>
                <a:sym typeface="Avenir Roman"/>
              </a:rPr>
              <a:t>个</a:t>
            </a:r>
            <a:r>
              <a:rPr lang="en-US" altLang="zh-CN" sz="900" dirty="0">
                <a:solidFill>
                  <a:srgbClr val="000000"/>
                </a:solidFill>
                <a:latin typeface="微软雅黑" panose="020B0503020204020204" charset="-122"/>
                <a:ea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sym typeface="Avenir Roman"/>
              </a:rPr>
              <a:t>箱</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市场零售价：</a:t>
            </a:r>
            <a:r>
              <a:rPr lang="en-US" altLang="zh-CN" sz="900" dirty="0" smtClean="0">
                <a:solidFill>
                  <a:srgbClr val="000000"/>
                </a:solidFill>
                <a:latin typeface="微软雅黑" panose="020B0503020204020204" charset="-122"/>
                <a:ea typeface="微软雅黑" panose="020B0503020204020204" charset="-122"/>
                <a:sym typeface="Avenir Roman"/>
              </a:rPr>
              <a:t>198</a:t>
            </a:r>
            <a:r>
              <a:rPr lang="zh-CN" altLang="en-US" sz="900" dirty="0">
                <a:solidFill>
                  <a:srgbClr val="000000"/>
                </a:solidFill>
                <a:latin typeface="微软雅黑" panose="020B0503020204020204" charset="-122"/>
                <a:ea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网络管控价：</a:t>
            </a:r>
            <a:r>
              <a:rPr lang="en-US" altLang="zh-CN" sz="900" dirty="0" smtClean="0">
                <a:solidFill>
                  <a:srgbClr val="000000"/>
                </a:solidFill>
                <a:latin typeface="微软雅黑" panose="020B0503020204020204" charset="-122"/>
                <a:ea typeface="微软雅黑" panose="020B0503020204020204" charset="-122"/>
                <a:sym typeface="Avenir Roman"/>
              </a:rPr>
              <a:t>168</a:t>
            </a:r>
            <a:r>
              <a:rPr lang="zh-CN" altLang="en-US" sz="900" dirty="0">
                <a:solidFill>
                  <a:srgbClr val="000000"/>
                </a:solidFill>
                <a:latin typeface="微软雅黑" panose="020B0503020204020204" charset="-122"/>
                <a:ea typeface="微软雅黑" panose="020B0503020204020204" charset="-122"/>
                <a:sym typeface="Avenir Roman"/>
              </a:rPr>
              <a:t>元 </a:t>
            </a:r>
            <a:endParaRPr lang="en-US" altLang="zh-CN" sz="900" dirty="0">
              <a:solidFill>
                <a:srgbClr val="000000"/>
              </a:solidFill>
              <a:latin typeface="微软雅黑" panose="020B0503020204020204" charset="-122"/>
              <a:ea typeface="微软雅黑" panose="020B0503020204020204" charset="-122"/>
              <a:sym typeface="Avenir Roman"/>
            </a:endParaRPr>
          </a:p>
        </p:txBody>
      </p:sp>
      <p:sp>
        <p:nvSpPr>
          <p:cNvPr id="8" name="文本框 7"/>
          <p:cNvSpPr txBox="1"/>
          <p:nvPr/>
        </p:nvSpPr>
        <p:spPr>
          <a:xfrm>
            <a:off x="7318375" y="3444875"/>
            <a:ext cx="4335780" cy="5054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indent="0" algn="l"/>
            <a:r>
              <a:rPr lang="zh-CN" altLang="en-US" sz="900" b="1" dirty="0">
                <a:latin typeface="微软雅黑" panose="020B0503020204020204" charset="-122"/>
                <a:ea typeface="微软雅黑" panose="020B0503020204020204" charset="-122"/>
                <a:cs typeface="Times New Roman" panose="02020603050405020304" charset="0"/>
                <a:sym typeface="+mn-ea"/>
              </a:rPr>
              <a:t>设计理念</a:t>
            </a:r>
            <a:r>
              <a:rPr lang="zh-CN" altLang="en-US" sz="900" dirty="0">
                <a:latin typeface="微软雅黑" panose="020B0503020204020204" charset="-122"/>
                <a:ea typeface="微软雅黑" panose="020B0503020204020204" charset="-122"/>
                <a:cs typeface="Times New Roman" panose="02020603050405020304" charset="0"/>
                <a:sym typeface="+mn-ea"/>
              </a:rPr>
              <a:t>：</a:t>
            </a:r>
            <a:r>
              <a:rPr lang="zh-CN" altLang="en-US" sz="900" dirty="0">
                <a:latin typeface="微软雅黑" panose="020B0503020204020204" charset="-122"/>
                <a:ea typeface="微软雅黑" panose="020B0503020204020204" charset="-122"/>
                <a:sym typeface="Avenir Roman"/>
              </a:rPr>
              <a:t>来自仙人掌的设计灵感，让出行变得更有趣！任意变形的仙人掌洗漱包，随着收纳的物品多少改变容纳的形态，可扁可尖可鼓，可以陪你去任何地方旅行，陪你去任性。去</a:t>
            </a:r>
            <a:r>
              <a:rPr lang="zh-CN" altLang="en-US" sz="900" dirty="0">
                <a:latin typeface="微软雅黑" panose="020B0503020204020204" charset="-122"/>
                <a:ea typeface="微软雅黑" panose="020B0503020204020204" charset="-122"/>
                <a:cs typeface="Cambria" panose="02040503050406030204" charset="0"/>
                <a:sym typeface="+mn-ea"/>
              </a:rPr>
              <a:t>找寻旅行真正的意义和工作生活的平衡点</a:t>
            </a:r>
            <a:r>
              <a:rPr lang="en-US" altLang="zh-CN" sz="900" dirty="0">
                <a:latin typeface="微软雅黑" panose="020B0503020204020204" charset="-122"/>
                <a:ea typeface="微软雅黑" panose="020B0503020204020204" charset="-122"/>
                <a:cs typeface="Cambria" panose="02040503050406030204" charset="0"/>
                <a:sym typeface="+mn-ea"/>
              </a:rPr>
              <a:t>.</a:t>
            </a:r>
            <a:endParaRPr kumimoji="0" lang="zh-CN" altLang="en-US" sz="900" b="0"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mj-cs"/>
              <a:sym typeface="Avenir Roman"/>
            </a:endParaRPr>
          </a:p>
        </p:txBody>
      </p:sp>
      <p:sp>
        <p:nvSpPr>
          <p:cNvPr id="11" name="文本框 10"/>
          <p:cNvSpPr txBox="1"/>
          <p:nvPr/>
        </p:nvSpPr>
        <p:spPr>
          <a:xfrm>
            <a:off x="7318375" y="4417695"/>
            <a:ext cx="4454525" cy="156718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1000" b="1" dirty="0">
                <a:latin typeface="微软雅黑" panose="020B0503020204020204" charset="-122"/>
                <a:ea typeface="微软雅黑" panose="020B0503020204020204" charset="-122"/>
                <a:sym typeface="Avenir Roman"/>
              </a:rPr>
              <a:t>商品描述：</a:t>
            </a:r>
            <a:endParaRPr kumimoji="0" lang="zh-CN" altLang="en-US" sz="1000" b="1" i="0" u="none" strike="noStrike" cap="none" spc="0" normalizeH="0" baseline="0" dirty="0">
              <a:ln>
                <a:noFill/>
              </a:ln>
              <a:solidFill>
                <a:srgbClr val="000000"/>
              </a:solidFill>
              <a:effectLst/>
              <a:uFillTx/>
              <a:latin typeface="微软雅黑" panose="020B0503020204020204" charset="-122"/>
              <a:ea typeface="微软雅黑" panose="020B0503020204020204" charset="-122"/>
              <a:sym typeface="Avenir Roman"/>
            </a:endParaRPr>
          </a:p>
          <a:p>
            <a:pPr marL="0" marR="0" indent="0" algn="l" defTabSz="514350" rtl="0" fontAlgn="auto" latinLnBrk="0" hangingPunct="0">
              <a:lnSpc>
                <a:spcPct val="150000"/>
              </a:lnSpc>
              <a:buNone/>
            </a:pPr>
            <a:r>
              <a:rPr lang="zh-CN" altLang="en-US" sz="900" dirty="0">
                <a:latin typeface="微软雅黑" panose="020B0503020204020204" charset="-122"/>
                <a:ea typeface="微软雅黑" panose="020B0503020204020204" charset="-122"/>
                <a:sym typeface="Avenir Roman"/>
              </a:rPr>
              <a:t>1</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自由百变造型，小身材大容量。收纳有行，轻松出行。</a:t>
            </a:r>
            <a:endParaRPr lang="en-US" altLang="zh-CN" sz="900" dirty="0">
              <a:latin typeface="微软雅黑" panose="020B0503020204020204" charset="-122"/>
              <a:ea typeface="微软雅黑" panose="020B0503020204020204" charset="-122"/>
              <a:sym typeface="Avenir Roman"/>
            </a:endParaRPr>
          </a:p>
          <a:p>
            <a:pPr marL="0" marR="0" indent="0" algn="l" defTabSz="514350" rtl="0" fontAlgn="auto" latinLnBrk="0" hangingPunct="0">
              <a:lnSpc>
                <a:spcPct val="150000"/>
              </a:lnSpc>
              <a:buNone/>
            </a:pPr>
            <a:r>
              <a:rPr lang="en-US" altLang="zh-CN" sz="900" dirty="0">
                <a:latin typeface="微软雅黑" panose="020B0503020204020204" charset="-122"/>
                <a:ea typeface="微软雅黑" panose="020B0503020204020204" charset="-122"/>
                <a:sym typeface="Avenir Roman"/>
              </a:rPr>
              <a:t>2.</a:t>
            </a:r>
            <a:r>
              <a:rPr lang="zh-CN" altLang="en-US" sz="900" dirty="0">
                <a:latin typeface="微软雅黑" panose="020B0503020204020204" charset="-122"/>
                <a:ea typeface="微软雅黑" panose="020B0503020204020204" charset="-122"/>
                <a:sym typeface="Avenir Roman"/>
              </a:rPr>
              <a:t>来自仙人掌的设计灵感，让出行变得更有趣！任意变形，随着收纳的物品多少改变容纳的形态，可陪你去任何地方旅行，陪你去任性。</a:t>
            </a:r>
            <a:endParaRPr lang="en-US" altLang="zh-CN" sz="900" dirty="0">
              <a:latin typeface="微软雅黑" panose="020B0503020204020204" charset="-122"/>
              <a:ea typeface="微软雅黑" panose="020B0503020204020204" charset="-122"/>
              <a:sym typeface="Avenir Roman"/>
            </a:endParaRPr>
          </a:p>
          <a:p>
            <a:pPr marL="0" marR="0" indent="0" algn="l" defTabSz="514350" rtl="0" fontAlgn="auto" latinLnBrk="0" hangingPunct="0">
              <a:lnSpc>
                <a:spcPct val="150000"/>
              </a:lnSpc>
              <a:buNone/>
            </a:pPr>
            <a:r>
              <a:rPr lang="en-US" altLang="zh-CN" sz="900" dirty="0">
                <a:latin typeface="微软雅黑" panose="020B0503020204020204" charset="-122"/>
                <a:ea typeface="微软雅黑" panose="020B0503020204020204" charset="-122"/>
                <a:sym typeface="Avenir Roman"/>
              </a:rPr>
              <a:t>3.</a:t>
            </a:r>
            <a:r>
              <a:rPr lang="zh-CN" altLang="en-US" sz="900" dirty="0">
                <a:latin typeface="微软雅黑" panose="020B0503020204020204" charset="-122"/>
                <a:ea typeface="微软雅黑" panose="020B0503020204020204" charset="-122"/>
                <a:sym typeface="Avenir Roman"/>
              </a:rPr>
              <a:t>绿色环保，采用超纤材质，柔软韧性好，手感舒适，拥有比真皮更持久的使用寿命。裁片均匀做工精密，手工收口密不透风，防水泼溅。</a:t>
            </a:r>
            <a:endParaRPr lang="en-US" altLang="zh-CN" sz="900" dirty="0">
              <a:latin typeface="微软雅黑" panose="020B0503020204020204" charset="-122"/>
              <a:ea typeface="微软雅黑" panose="020B0503020204020204" charset="-122"/>
              <a:sym typeface="Avenir Roman"/>
            </a:endParaRPr>
          </a:p>
          <a:p>
            <a:pPr marL="0" marR="0" indent="0" algn="l" defTabSz="514350" rtl="0" fontAlgn="auto" latinLnBrk="0" hangingPunct="0">
              <a:lnSpc>
                <a:spcPct val="150000"/>
              </a:lnSpc>
              <a:buNone/>
            </a:pPr>
            <a:r>
              <a:rPr lang="en-US" altLang="zh-CN" sz="900" dirty="0">
                <a:latin typeface="微软雅黑" panose="020B0503020204020204" charset="-122"/>
                <a:ea typeface="微软雅黑" panose="020B0503020204020204" charset="-122"/>
                <a:sym typeface="Avenir Roman"/>
              </a:rPr>
              <a:t>4</a:t>
            </a:r>
            <a:r>
              <a:rPr lang="en-US" altLang="zh-CN" sz="900" dirty="0" smtClean="0">
                <a:latin typeface="微软雅黑" panose="020B0503020204020204" charset="-122"/>
                <a:ea typeface="微软雅黑" panose="020B0503020204020204" charset="-122"/>
                <a:sym typeface="Avenir Roman"/>
              </a:rPr>
              <a:t>.</a:t>
            </a:r>
            <a:r>
              <a:rPr lang="zh-CN" altLang="en-US" sz="900" dirty="0" smtClean="0">
                <a:latin typeface="微软雅黑" panose="020B0503020204020204" charset="-122"/>
                <a:ea typeface="微软雅黑" panose="020B0503020204020204" charset="-122"/>
                <a:sym typeface="Avenir Roman"/>
              </a:rPr>
              <a:t>加大号尺寸足以收纳出行所带洗漱化妆用品，加以提手，更加轻松携带。</a:t>
            </a:r>
            <a:endParaRPr lang="en-US" altLang="zh-CN" sz="900" dirty="0">
              <a:latin typeface="微软雅黑" panose="020B0503020204020204" charset="-122"/>
              <a:ea typeface="微软雅黑" panose="020B0503020204020204" charset="-122"/>
              <a:sym typeface="Avenir Roman"/>
            </a:endParaRPr>
          </a:p>
        </p:txBody>
      </p:sp>
      <p:sp>
        <p:nvSpPr>
          <p:cNvPr id="12" name="内容占位符 10"/>
          <p:cNvSpPr>
            <a:spLocks noGrp="1"/>
          </p:cNvSpPr>
          <p:nvPr/>
        </p:nvSpPr>
        <p:spPr>
          <a:xfrm>
            <a:off x="7318478" y="293066"/>
            <a:ext cx="3618268" cy="516255"/>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marL="0" indent="0" algn="l">
              <a:buNone/>
            </a:pPr>
            <a:r>
              <a:rPr lang="en-US" altLang="zh-CN" sz="1400" b="1" dirty="0">
                <a:solidFill>
                  <a:schemeClr val="tx1"/>
                </a:solidFill>
                <a:latin typeface="微软雅黑" panose="020B0503020204020204" charset="-122"/>
                <a:ea typeface="微软雅黑" panose="020B0503020204020204" charset="-122"/>
                <a:sym typeface="+mn-ea"/>
              </a:rPr>
              <a:t>Cactus Toiletry Bag</a:t>
            </a:r>
            <a:endParaRPr lang="zh-CN" altLang="en-US" sz="1400" b="1" dirty="0">
              <a:solidFill>
                <a:schemeClr val="tx1"/>
              </a:solidFill>
              <a:latin typeface="微软雅黑" panose="020B0503020204020204" charset="-122"/>
              <a:ea typeface="微软雅黑" panose="020B0503020204020204" charset="-122"/>
              <a:sym typeface="+mn-ea"/>
            </a:endParaRPr>
          </a:p>
          <a:p>
            <a:pPr algn="l"/>
            <a:r>
              <a:rPr lang="zh-CN" altLang="en-US" sz="1400" b="1" dirty="0">
                <a:solidFill>
                  <a:schemeClr val="tx1"/>
                </a:solidFill>
                <a:latin typeface="微软雅黑" panose="020B0503020204020204" charset="-122"/>
                <a:ea typeface="微软雅黑" panose="020B0503020204020204" charset="-122"/>
              </a:rPr>
              <a:t>仙人掌</a:t>
            </a:r>
            <a:r>
              <a:rPr lang="en-US" altLang="zh-CN" sz="1400" b="1" dirty="0">
                <a:solidFill>
                  <a:srgbClr val="000000"/>
                </a:solidFill>
                <a:latin typeface="微软雅黑" panose="020B0503020204020204" charset="-122"/>
                <a:ea typeface="微软雅黑" panose="020B0503020204020204" charset="-122"/>
                <a:sym typeface="Avenir Roman"/>
              </a:rPr>
              <a:t>·</a:t>
            </a:r>
            <a:r>
              <a:rPr lang="zh-CN" altLang="en-US" sz="1400" b="1" dirty="0">
                <a:solidFill>
                  <a:schemeClr val="tx1"/>
                </a:solidFill>
                <a:latin typeface="微软雅黑" panose="020B0503020204020204" charset="-122"/>
                <a:ea typeface="微软雅黑" panose="020B0503020204020204" charset="-122"/>
              </a:rPr>
              <a:t>洗漱收纳包</a:t>
            </a:r>
            <a:r>
              <a:rPr lang="en-US" altLang="zh-CN" sz="1400" b="1" dirty="0" smtClean="0">
                <a:solidFill>
                  <a:schemeClr val="tx1"/>
                </a:solidFill>
                <a:latin typeface="微软雅黑" panose="020B0503020204020204" charset="-122"/>
                <a:ea typeface="微软雅黑" panose="020B0503020204020204" charset="-122"/>
              </a:rPr>
              <a:t>-</a:t>
            </a:r>
            <a:r>
              <a:rPr lang="zh-CN" altLang="en-US" sz="1400" b="1" dirty="0" smtClean="0">
                <a:solidFill>
                  <a:schemeClr val="tx1"/>
                </a:solidFill>
                <a:latin typeface="微软雅黑" panose="020B0503020204020204" charset="-122"/>
                <a:ea typeface="微软雅黑" panose="020B0503020204020204" charset="-122"/>
              </a:rPr>
              <a:t>加大号</a:t>
            </a:r>
            <a:endParaRPr lang="zh-CN" altLang="en-US" sz="1400" b="1" dirty="0">
              <a:solidFill>
                <a:schemeClr val="tx1"/>
              </a:solidFill>
              <a:latin typeface="微软雅黑" panose="020B0503020204020204" charset="-122"/>
              <a:ea typeface="微软雅黑" panose="020B0503020204020204" charset="-122"/>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7238229" y="1051656"/>
            <a:ext cx="4068568" cy="2168525"/>
          </a:xfrm>
          <a:prstGeom prst="rect">
            <a:avLst/>
          </a:prstGeom>
          <a:noFill/>
        </p:spPr>
        <p:txBody>
          <a:bodyPr wrap="square" rtlCol="0" anchor="t">
            <a:spAutoFit/>
          </a:bodyPr>
          <a:lstStyle/>
          <a:p>
            <a:pPr defTabSz="514350" hangingPunct="0">
              <a:lnSpc>
                <a:spcPct val="150000"/>
              </a:lnSpc>
            </a:pPr>
            <a:r>
              <a:rPr lang="zh-CN" altLang="en-US"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品称：仙人掌</a:t>
            </a:r>
            <a:r>
              <a:rPr lang="en-US" altLang="zh-CN"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洗漱收纳包套装</a:t>
            </a:r>
            <a:endParaRPr lang="en-US" altLang="zh-CN" sz="900" b="1"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品牌：</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URBAN FOREST</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型号：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TB004</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材质：超细纤维人造革</a:t>
            </a:r>
            <a:endPar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just">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尺寸：</a:t>
            </a:r>
            <a:r>
              <a:rPr lang="en-US" altLang="zh-CN" sz="900" b="1" dirty="0">
                <a:solidFill>
                  <a:srgbClr val="000000"/>
                </a:solidFill>
                <a:latin typeface="微软雅黑" panose="020B0503020204020204" charset="-122"/>
                <a:ea typeface="微软雅黑" panose="020B0503020204020204" charset="-122"/>
                <a:cs typeface="微软雅黑" panose="020B0503020204020204" charset="-122"/>
                <a:sym typeface="+mn-ea"/>
              </a:rPr>
              <a:t>L115 W36 H20mm(S)+ </a:t>
            </a:r>
            <a:r>
              <a:rPr lang="en-US" altLang="zh-CN" sz="900" b="1" dirty="0">
                <a:solidFill>
                  <a:srgbClr val="000000"/>
                </a:solidFill>
                <a:latin typeface="微软雅黑" panose="020B0503020204020204" charset="-122"/>
                <a:ea typeface="微软雅黑" panose="020B0503020204020204" charset="-122"/>
                <a:cs typeface="微软雅黑" panose="020B0503020204020204" charset="-122"/>
              </a:rPr>
              <a:t>L205 W45 H30mm(M)+L262 W60 H30mm(L) </a:t>
            </a:r>
            <a:endParaRPr lang="en-US" altLang="zh-CN" sz="900" b="1"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just">
              <a:lnSpc>
                <a:spcPct val="150000"/>
              </a:lnSpc>
              <a:spcAft>
                <a:spcPts val="0"/>
              </a:spcAft>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装箱数：</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60</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套</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箱</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mn-ea"/>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颜色：樱粉</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苔藓绿</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薄荷绿       包装盒：礼盒</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市场零售价：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348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网络管控价：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298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 </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sp>
        <p:nvSpPr>
          <p:cNvPr id="12" name="文本框 11"/>
          <p:cNvSpPr txBox="1"/>
          <p:nvPr/>
        </p:nvSpPr>
        <p:spPr>
          <a:xfrm>
            <a:off x="7303770" y="4594860"/>
            <a:ext cx="4605655" cy="17519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cs typeface="微软雅黑" panose="020B0503020204020204" charset="-122"/>
                <a:sym typeface="Avenir Roman"/>
              </a:rPr>
              <a:t>商品描述：设计灵感来源于仙人掌</a:t>
            </a:r>
            <a:endParaRPr kumimoji="0" lang="zh-CN" altLang="en-US" sz="9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zh-CN" altLang="en-US" sz="900" dirty="0">
                <a:latin typeface="微软雅黑" panose="020B0503020204020204" charset="-122"/>
                <a:ea typeface="微软雅黑" panose="020B0503020204020204" charset="-122"/>
                <a:cs typeface="微软雅黑" panose="020B0503020204020204" charset="-122"/>
                <a:sym typeface="Avenir Roman"/>
              </a:rPr>
              <a:t>1</a:t>
            </a:r>
            <a:r>
              <a:rPr lang="en-US" altLang="zh-CN" sz="900" dirty="0">
                <a:latin typeface="微软雅黑" panose="020B0503020204020204" charset="-122"/>
                <a:ea typeface="微软雅黑" panose="020B0503020204020204" charset="-122"/>
                <a:cs typeface="微软雅黑" panose="020B0503020204020204" charset="-122"/>
                <a:sym typeface="Avenir Roman"/>
              </a:rPr>
              <a:t>.</a:t>
            </a:r>
            <a:r>
              <a:rPr lang="zh-CN" altLang="en-US" sz="900" dirty="0">
                <a:latin typeface="微软雅黑" panose="020B0503020204020204" charset="-122"/>
                <a:ea typeface="微软雅黑" panose="020B0503020204020204" charset="-122"/>
                <a:cs typeface="微软雅黑" panose="020B0503020204020204" charset="-122"/>
                <a:sym typeface="Avenir Roman"/>
              </a:rPr>
              <a:t>自由百变造型，小身材大容量。收纳有行，轻松出行。</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en-US" altLang="zh-CN" sz="900" dirty="0">
                <a:latin typeface="微软雅黑" panose="020B0503020204020204" charset="-122"/>
                <a:ea typeface="微软雅黑" panose="020B0503020204020204" charset="-122"/>
                <a:cs typeface="微软雅黑" panose="020B0503020204020204" charset="-122"/>
                <a:sym typeface="Avenir Roman"/>
              </a:rPr>
              <a:t>2.</a:t>
            </a:r>
            <a:r>
              <a:rPr lang="zh-CN" altLang="en-US" sz="900" dirty="0">
                <a:latin typeface="微软雅黑" panose="020B0503020204020204" charset="-122"/>
                <a:ea typeface="微软雅黑" panose="020B0503020204020204" charset="-122"/>
                <a:cs typeface="微软雅黑" panose="020B0503020204020204" charset="-122"/>
                <a:sym typeface="Avenir Roman"/>
              </a:rPr>
              <a:t>来自仙人掌的设计灵感，让出行变得更有趣！任意变形，随着收纳的物品多少改变容纳的形态，可陪你去任何地方旅行，陪你去任性。</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en-US" altLang="zh-CN" sz="900" dirty="0">
                <a:latin typeface="微软雅黑" panose="020B0503020204020204" charset="-122"/>
                <a:ea typeface="微软雅黑" panose="020B0503020204020204" charset="-122"/>
                <a:cs typeface="微软雅黑" panose="020B0503020204020204" charset="-122"/>
                <a:sym typeface="Avenir Roman"/>
              </a:rPr>
              <a:t>3.</a:t>
            </a:r>
            <a:r>
              <a:rPr lang="zh-CN" altLang="en-US" sz="900" dirty="0">
                <a:latin typeface="微软雅黑" panose="020B0503020204020204" charset="-122"/>
                <a:ea typeface="微软雅黑" panose="020B0503020204020204" charset="-122"/>
                <a:cs typeface="微软雅黑" panose="020B0503020204020204" charset="-122"/>
                <a:sym typeface="Avenir Roman"/>
              </a:rPr>
              <a:t>绿色环保，采用超纤材质，柔软韧性好，手感舒适，拥有比真皮更持久的使用寿命。裁片均匀做工精密，手工收口密不透风，防水泼溅。</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en-US" altLang="zh-CN" sz="900" dirty="0">
                <a:latin typeface="微软雅黑" panose="020B0503020204020204" charset="-122"/>
                <a:ea typeface="微软雅黑" panose="020B0503020204020204" charset="-122"/>
                <a:cs typeface="微软雅黑" panose="020B0503020204020204" charset="-122"/>
                <a:sym typeface="Avenir Roman"/>
              </a:rPr>
              <a:t>4.</a:t>
            </a:r>
            <a:r>
              <a:rPr lang="zh-CN" altLang="en-US" sz="900" dirty="0">
                <a:latin typeface="微软雅黑" panose="020B0503020204020204" charset="-122"/>
                <a:ea typeface="微软雅黑" panose="020B0503020204020204" charset="-122"/>
                <a:cs typeface="微软雅黑" panose="020B0503020204020204" charset="-122"/>
                <a:sym typeface="Avenir Roman"/>
              </a:rPr>
              <a:t>大号收纳包可以满足差旅行所装，中号满足随身贴身物件，小号可做为零钱包。大中小一整套，满足出行不同需求。便携实用。</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p:txBody>
      </p:sp>
      <p:sp>
        <p:nvSpPr>
          <p:cNvPr id="16" name="文本框 15"/>
          <p:cNvSpPr txBox="1"/>
          <p:nvPr/>
        </p:nvSpPr>
        <p:spPr>
          <a:xfrm>
            <a:off x="7303770" y="3613785"/>
            <a:ext cx="4451985" cy="5054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indent="0" algn="l"/>
            <a:r>
              <a:rPr lang="zh-CN" altLang="en-US" sz="900" b="1" dirty="0">
                <a:latin typeface="微软雅黑" panose="020B0503020204020204" charset="-122"/>
                <a:ea typeface="微软雅黑" panose="020B0503020204020204" charset="-122"/>
                <a:cs typeface="Times New Roman" panose="02020603050405020304" charset="0"/>
                <a:sym typeface="+mn-ea"/>
              </a:rPr>
              <a:t>设计理念</a:t>
            </a:r>
            <a:r>
              <a:rPr lang="zh-CN" altLang="en-US" sz="900" dirty="0">
                <a:latin typeface="微软雅黑" panose="020B0503020204020204" charset="-122"/>
                <a:ea typeface="微软雅黑" panose="020B0503020204020204" charset="-122"/>
                <a:cs typeface="Times New Roman" panose="02020603050405020304" charset="0"/>
                <a:sym typeface="+mn-ea"/>
              </a:rPr>
              <a:t>：</a:t>
            </a:r>
            <a:r>
              <a:rPr lang="zh-CN" altLang="en-US" sz="900" dirty="0">
                <a:latin typeface="微软雅黑" panose="020B0503020204020204" charset="-122"/>
                <a:ea typeface="微软雅黑" panose="020B0503020204020204" charset="-122"/>
                <a:sym typeface="Avenir Roman"/>
              </a:rPr>
              <a:t>来自仙人掌的设计灵感，让出行变得更有趣！任意变形的仙人掌洗漱包，随着收纳的物品多少改变容纳的形态，可扁可尖可鼓，可以陪你去任何地方旅行，陪你去任性。去</a:t>
            </a:r>
            <a:r>
              <a:rPr lang="zh-CN" altLang="en-US" sz="900" dirty="0">
                <a:latin typeface="微软雅黑" panose="020B0503020204020204" charset="-122"/>
                <a:ea typeface="微软雅黑" panose="020B0503020204020204" charset="-122"/>
                <a:cs typeface="Cambria" panose="02040503050406030204" charset="0"/>
                <a:sym typeface="+mn-ea"/>
              </a:rPr>
              <a:t>找寻旅行真正的意义和工作生活的平衡点</a:t>
            </a:r>
            <a:r>
              <a:rPr lang="en-US" altLang="zh-CN" sz="900" dirty="0">
                <a:latin typeface="微软雅黑" panose="020B0503020204020204" charset="-122"/>
                <a:ea typeface="微软雅黑" panose="020B0503020204020204" charset="-122"/>
                <a:cs typeface="Cambria" panose="02040503050406030204" charset="0"/>
                <a:sym typeface="+mn-ea"/>
              </a:rPr>
              <a:t>.</a:t>
            </a:r>
            <a:endParaRPr kumimoji="0" lang="zh-CN" altLang="en-US" sz="900" b="0"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mj-cs"/>
              <a:sym typeface="Avenir Roman"/>
            </a:endParaRPr>
          </a:p>
        </p:txBody>
      </p:sp>
      <p:sp>
        <p:nvSpPr>
          <p:cNvPr id="20" name="内容占位符 10"/>
          <p:cNvSpPr>
            <a:spLocks noGrp="1"/>
          </p:cNvSpPr>
          <p:nvPr/>
        </p:nvSpPr>
        <p:spPr>
          <a:xfrm>
            <a:off x="7238229" y="464172"/>
            <a:ext cx="3618268" cy="516255"/>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marL="0" indent="0" algn="l">
              <a:buNone/>
            </a:pPr>
            <a:r>
              <a:rPr lang="en-US" altLang="zh-CN" sz="1400" b="1" dirty="0">
                <a:solidFill>
                  <a:schemeClr val="tx1"/>
                </a:solidFill>
                <a:latin typeface="微软雅黑" panose="020B0503020204020204" charset="-122"/>
                <a:ea typeface="微软雅黑" panose="020B0503020204020204" charset="-122"/>
                <a:cs typeface="微软雅黑" panose="020B0503020204020204" charset="-122"/>
                <a:sym typeface="+mn-ea"/>
              </a:rPr>
              <a:t>Cactus Toiletry Bag Series</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仙人掌</a:t>
            </a:r>
            <a:r>
              <a:rPr lang="en-US" altLang="zh-CN" sz="14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洗漱收纳包套装</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803194" y="3613665"/>
            <a:ext cx="5380315" cy="2522256"/>
          </a:xfrm>
          <a:prstGeom prst="rect">
            <a:avLst/>
          </a:prstGeom>
        </p:spPr>
      </p:pic>
      <p:pic>
        <p:nvPicPr>
          <p:cNvPr id="6" name="图片 5"/>
          <p:cNvPicPr>
            <a:picLocks noChangeAspect="1"/>
          </p:cNvPicPr>
          <p:nvPr/>
        </p:nvPicPr>
        <p:blipFill>
          <a:blip r:embed="rId2"/>
          <a:stretch>
            <a:fillRect/>
          </a:stretch>
        </p:blipFill>
        <p:spPr>
          <a:xfrm>
            <a:off x="99342" y="0"/>
            <a:ext cx="6788020" cy="3818261"/>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树衣物收纳套装 PPT -01.jpg" descr="树衣物收纳套装 PPT -01.jpg"/>
          <p:cNvPicPr>
            <a:picLocks noChangeAspect="1"/>
          </p:cNvPicPr>
          <p:nvPr/>
        </p:nvPicPr>
        <p:blipFill>
          <a:blip r:embed="rId1"/>
          <a:stretch>
            <a:fillRect/>
          </a:stretch>
        </p:blipFill>
        <p:spPr>
          <a:xfrm>
            <a:off x="2467" y="0"/>
            <a:ext cx="12187067"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树衣物收纳套装 PPT -05.jpg" descr="树衣物收纳套装 PPT -05.jpg"/>
          <p:cNvPicPr>
            <a:picLocks noChangeAspect="1"/>
          </p:cNvPicPr>
          <p:nvPr/>
        </p:nvPicPr>
        <p:blipFill>
          <a:blip r:embed="rId1"/>
          <a:stretch>
            <a:fillRect/>
          </a:stretch>
        </p:blipFill>
        <p:spPr>
          <a:xfrm>
            <a:off x="2467" y="0"/>
            <a:ext cx="12187067"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树衣物收纳套装 PPT -06.jpg" descr="树衣物收纳套装 PPT -06.jpg"/>
          <p:cNvPicPr>
            <a:picLocks noChangeAspect="1"/>
          </p:cNvPicPr>
          <p:nvPr/>
        </p:nvPicPr>
        <p:blipFill>
          <a:blip r:embed="rId1"/>
          <a:stretch>
            <a:fillRect/>
          </a:stretch>
        </p:blipFill>
        <p:spPr>
          <a:xfrm>
            <a:off x="2467" y="0"/>
            <a:ext cx="12187067"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树衣物收纳套装 PPT -07.jpg" descr="树衣物收纳套装 PPT -07.jpg"/>
          <p:cNvPicPr>
            <a:picLocks noChangeAspect="1"/>
          </p:cNvPicPr>
          <p:nvPr/>
        </p:nvPicPr>
        <p:blipFill>
          <a:blip r:embed="rId1"/>
          <a:stretch>
            <a:fillRect/>
          </a:stretch>
        </p:blipFill>
        <p:spPr>
          <a:xfrm>
            <a:off x="2467" y="25400"/>
            <a:ext cx="12187067"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树衣物收纳套装 PPT -08.jpg" descr="树衣物收纳套装 PPT -08.jpg"/>
          <p:cNvPicPr>
            <a:picLocks noChangeAspect="1"/>
          </p:cNvPicPr>
          <p:nvPr/>
        </p:nvPicPr>
        <p:blipFill>
          <a:blip r:embed="rId1"/>
          <a:stretch>
            <a:fillRect/>
          </a:stretch>
        </p:blipFill>
        <p:spPr>
          <a:xfrm>
            <a:off x="2467" y="0"/>
            <a:ext cx="12187067"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树衣物收纳套装 PPT -09.jpg" descr="树衣物收纳套装 PPT -09.jpg"/>
          <p:cNvPicPr>
            <a:picLocks noChangeAspect="1"/>
          </p:cNvPicPr>
          <p:nvPr/>
        </p:nvPicPr>
        <p:blipFill>
          <a:blip r:embed="rId1"/>
          <a:stretch>
            <a:fillRect/>
          </a:stretch>
        </p:blipFill>
        <p:spPr>
          <a:xfrm>
            <a:off x="2467" y="0"/>
            <a:ext cx="12187067"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0" y="0"/>
            <a:ext cx="12192000" cy="6858635"/>
          </a:xfrm>
          <a:prstGeom prst="rect">
            <a:avLst/>
          </a:prstGeo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树衣物收纳套装 PPT -10.jpg" descr="树衣物收纳套装 PPT -10.jpg"/>
          <p:cNvPicPr>
            <a:picLocks noChangeAspect="1"/>
          </p:cNvPicPr>
          <p:nvPr/>
        </p:nvPicPr>
        <p:blipFill>
          <a:blip r:embed="rId1"/>
          <a:stretch>
            <a:fillRect/>
          </a:stretch>
        </p:blipFill>
        <p:spPr>
          <a:xfrm>
            <a:off x="2467" y="0"/>
            <a:ext cx="12187067"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树衣物收纳套装 PPT -11.jpg" descr="树衣物收纳套装 PPT -11.jpg"/>
          <p:cNvPicPr>
            <a:picLocks noChangeAspect="1"/>
          </p:cNvPicPr>
          <p:nvPr/>
        </p:nvPicPr>
        <p:blipFill>
          <a:blip r:embed="rId1"/>
          <a:stretch>
            <a:fillRect/>
          </a:stretch>
        </p:blipFill>
        <p:spPr>
          <a:xfrm>
            <a:off x="2467" y="0"/>
            <a:ext cx="12187067"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树衣物收纳套装 PPT -12.jpg" descr="树衣物收纳套装 PPT -12.jpg"/>
          <p:cNvPicPr>
            <a:picLocks noChangeAspect="1"/>
          </p:cNvPicPr>
          <p:nvPr/>
        </p:nvPicPr>
        <p:blipFill>
          <a:blip r:embed="rId1"/>
          <a:stretch>
            <a:fillRect/>
          </a:stretch>
        </p:blipFill>
        <p:spPr>
          <a:xfrm>
            <a:off x="2467" y="0"/>
            <a:ext cx="12187067"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172651" y="449946"/>
            <a:ext cx="3862099" cy="2630170"/>
          </a:xfrm>
          <a:prstGeom prst="rect">
            <a:avLst/>
          </a:prstGeom>
          <a:noFill/>
        </p:spPr>
        <p:txBody>
          <a:bodyPr wrap="square" rtlCol="0" anchor="t">
            <a:spAutoFit/>
          </a:bodyPr>
          <a:lstStyle/>
          <a:p>
            <a:pPr defTabSz="514350" hangingPunct="0">
              <a:lnSpc>
                <a:spcPct val="150000"/>
              </a:lnSpc>
            </a:pPr>
            <a:r>
              <a:rPr lang="zh-CN" altLang="en-US" sz="1400" b="1" dirty="0">
                <a:solidFill>
                  <a:srgbClr val="000000"/>
                </a:solidFill>
                <a:latin typeface="微软雅黑" panose="020B0503020204020204" charset="-122"/>
                <a:ea typeface="微软雅黑" panose="020B0503020204020204" charset="-122"/>
                <a:sym typeface="Avenir Roman"/>
              </a:rPr>
              <a:t>名称：</a:t>
            </a:r>
            <a:r>
              <a:rPr lang="en-US" altLang="zh-CN" sz="1400" b="1" dirty="0">
                <a:solidFill>
                  <a:srgbClr val="000000"/>
                </a:solidFill>
                <a:latin typeface="微软雅黑" panose="020B0503020204020204" charset="-122"/>
                <a:ea typeface="微软雅黑" panose="020B0503020204020204" charset="-122"/>
                <a:sym typeface="Avenir Roman"/>
              </a:rPr>
              <a:t>TREE</a:t>
            </a:r>
            <a:r>
              <a:rPr lang="zh-CN" altLang="en-US" sz="1400" b="1" dirty="0">
                <a:solidFill>
                  <a:srgbClr val="000000"/>
                </a:solidFill>
                <a:latin typeface="微软雅黑" panose="020B0503020204020204" charset="-122"/>
                <a:ea typeface="微软雅黑" panose="020B0503020204020204" charset="-122"/>
                <a:sym typeface="Avenir Roman"/>
              </a:rPr>
              <a:t>树 </a:t>
            </a:r>
            <a:r>
              <a:rPr lang="en-US" altLang="zh-CN" sz="1400" b="1" dirty="0">
                <a:solidFill>
                  <a:srgbClr val="000000"/>
                </a:solidFill>
                <a:latin typeface="微软雅黑" panose="020B0503020204020204" charset="-122"/>
                <a:ea typeface="微软雅黑" panose="020B0503020204020204" charset="-122"/>
                <a:sym typeface="Avenir Roman"/>
              </a:rPr>
              <a:t>·</a:t>
            </a:r>
            <a:r>
              <a:rPr lang="zh-CN" altLang="en-US" sz="1400" b="1" dirty="0">
                <a:solidFill>
                  <a:srgbClr val="000000"/>
                </a:solidFill>
                <a:latin typeface="微软雅黑" panose="020B0503020204020204" charset="-122"/>
                <a:ea typeface="微软雅黑" panose="020B0503020204020204" charset="-122"/>
                <a:sym typeface="Avenir Roman"/>
              </a:rPr>
              <a:t>衣物收纳多用套装 三件套</a:t>
            </a:r>
            <a:endParaRPr lang="en-US" altLang="zh-CN" sz="1400" b="1"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品牌：</a:t>
            </a:r>
            <a:r>
              <a:rPr lang="en-US" altLang="zh-CN" sz="800" dirty="0">
                <a:solidFill>
                  <a:srgbClr val="000000"/>
                </a:solidFill>
                <a:latin typeface="微软雅黑" panose="020B0503020204020204" charset="-122"/>
                <a:ea typeface="微软雅黑" panose="020B0503020204020204" charset="-122"/>
                <a:sym typeface="Avenir Roman"/>
              </a:rPr>
              <a:t>URBAN FOREST</a:t>
            </a:r>
            <a:endParaRPr lang="zh-CN" altLang="en-US"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型号：</a:t>
            </a:r>
            <a:r>
              <a:rPr lang="en-US" altLang="zh-CN" sz="800" dirty="0">
                <a:solidFill>
                  <a:srgbClr val="000000"/>
                </a:solidFill>
                <a:latin typeface="微软雅黑" panose="020B0503020204020204" charset="-122"/>
                <a:ea typeface="微软雅黑" panose="020B0503020204020204" charset="-122"/>
                <a:sym typeface="Avenir Roman"/>
              </a:rPr>
              <a:t>FB004-01/02</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材质：防水涤纶 硅胶</a:t>
            </a:r>
            <a:endParaRPr lang="zh-CN" altLang="en-US"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尺寸： 衣物收纳袋 大号 </a:t>
            </a:r>
            <a:r>
              <a:rPr lang="en-US" altLang="zh-CN" sz="800" dirty="0">
                <a:solidFill>
                  <a:srgbClr val="000000"/>
                </a:solidFill>
                <a:latin typeface="微软雅黑" panose="020B0503020204020204" charset="-122"/>
                <a:ea typeface="微软雅黑" panose="020B0503020204020204" charset="-122"/>
                <a:sym typeface="Avenir Roman"/>
              </a:rPr>
              <a:t>L225 W403 H110mm</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           衣物收纳袋中号 </a:t>
            </a:r>
            <a:r>
              <a:rPr lang="en-US" altLang="zh-CN" sz="800" dirty="0">
                <a:solidFill>
                  <a:srgbClr val="000000"/>
                </a:solidFill>
                <a:latin typeface="微软雅黑" panose="020B0503020204020204" charset="-122"/>
                <a:ea typeface="微软雅黑" panose="020B0503020204020204" charset="-122"/>
                <a:sym typeface="Avenir Roman"/>
              </a:rPr>
              <a:t>L225 W201 H110mm</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           衣物收纳袋小号 </a:t>
            </a:r>
            <a:r>
              <a:rPr lang="en-US" altLang="zh-CN" sz="800" dirty="0">
                <a:solidFill>
                  <a:srgbClr val="000000"/>
                </a:solidFill>
                <a:latin typeface="微软雅黑" panose="020B0503020204020204" charset="-122"/>
                <a:ea typeface="微软雅黑" panose="020B0503020204020204" charset="-122"/>
                <a:sym typeface="Avenir Roman"/>
              </a:rPr>
              <a:t>L112 W201 H110mm </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配置：</a:t>
            </a:r>
            <a:r>
              <a:rPr lang="en-US" altLang="zh-CN" sz="800" dirty="0">
                <a:solidFill>
                  <a:srgbClr val="000000"/>
                </a:solidFill>
                <a:latin typeface="微软雅黑" panose="020B0503020204020204" charset="-122"/>
                <a:ea typeface="微软雅黑" panose="020B0503020204020204" charset="-122"/>
                <a:sym typeface="Avenir Roman"/>
              </a:rPr>
              <a:t> 1</a:t>
            </a:r>
            <a:r>
              <a:rPr lang="zh-CN" altLang="en-US" sz="800" dirty="0">
                <a:solidFill>
                  <a:srgbClr val="000000"/>
                </a:solidFill>
                <a:latin typeface="微软雅黑" panose="020B0503020204020204" charset="-122"/>
                <a:ea typeface="微软雅黑" panose="020B0503020204020204" charset="-122"/>
                <a:sym typeface="Avenir Roman"/>
              </a:rPr>
              <a:t>个大衣物收纳袋</a:t>
            </a:r>
            <a:r>
              <a:rPr lang="en-US" altLang="zh-CN" sz="800" dirty="0">
                <a:solidFill>
                  <a:srgbClr val="000000"/>
                </a:solidFill>
                <a:latin typeface="微软雅黑" panose="020B0503020204020204" charset="-122"/>
                <a:ea typeface="微软雅黑" panose="020B0503020204020204" charset="-122"/>
                <a:sym typeface="Avenir Roman"/>
              </a:rPr>
              <a:t>+1</a:t>
            </a:r>
            <a:r>
              <a:rPr lang="zh-CN" altLang="en-US" sz="800" dirty="0">
                <a:solidFill>
                  <a:srgbClr val="000000"/>
                </a:solidFill>
                <a:latin typeface="微软雅黑" panose="020B0503020204020204" charset="-122"/>
                <a:ea typeface="微软雅黑" panose="020B0503020204020204" charset="-122"/>
                <a:sym typeface="Avenir Roman"/>
              </a:rPr>
              <a:t>个中衣物收纳袋</a:t>
            </a:r>
            <a:r>
              <a:rPr lang="en-US" altLang="zh-CN" sz="800" dirty="0">
                <a:solidFill>
                  <a:srgbClr val="000000"/>
                </a:solidFill>
                <a:latin typeface="微软雅黑" panose="020B0503020204020204" charset="-122"/>
                <a:ea typeface="微软雅黑" panose="020B0503020204020204" charset="-122"/>
                <a:sym typeface="Avenir Roman"/>
              </a:rPr>
              <a:t>+1</a:t>
            </a:r>
            <a:r>
              <a:rPr lang="zh-CN" altLang="en-US" sz="800" dirty="0">
                <a:solidFill>
                  <a:srgbClr val="000000"/>
                </a:solidFill>
                <a:latin typeface="微软雅黑" panose="020B0503020204020204" charset="-122"/>
                <a:ea typeface="微软雅黑" panose="020B0503020204020204" charset="-122"/>
                <a:sym typeface="Avenir Roman"/>
              </a:rPr>
              <a:t>个小洗漱收纳袋</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装箱数：</a:t>
            </a:r>
            <a:r>
              <a:rPr lang="en-US" altLang="zh-CN" sz="800" dirty="0">
                <a:solidFill>
                  <a:srgbClr val="000000"/>
                </a:solidFill>
                <a:latin typeface="微软雅黑" panose="020B0503020204020204" charset="-122"/>
                <a:ea typeface="微软雅黑" panose="020B0503020204020204" charset="-122"/>
                <a:sym typeface="Avenir Roman"/>
              </a:rPr>
              <a:t>36</a:t>
            </a:r>
            <a:r>
              <a:rPr lang="zh-CN" altLang="en-US" sz="800" dirty="0">
                <a:solidFill>
                  <a:srgbClr val="000000"/>
                </a:solidFill>
                <a:latin typeface="微软雅黑" panose="020B0503020204020204" charset="-122"/>
                <a:ea typeface="微软雅黑" panose="020B0503020204020204" charset="-122"/>
                <a:sym typeface="Avenir Roman"/>
              </a:rPr>
              <a:t>套</a:t>
            </a:r>
            <a:r>
              <a:rPr lang="en-US" altLang="zh-CN" sz="800" dirty="0">
                <a:solidFill>
                  <a:srgbClr val="000000"/>
                </a:solidFill>
                <a:latin typeface="微软雅黑" panose="020B0503020204020204" charset="-122"/>
                <a:ea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sym typeface="Avenir Roman"/>
              </a:rPr>
              <a:t>箱</a:t>
            </a:r>
            <a:endParaRPr lang="zh-CN" altLang="en-US"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颜色：深海蓝</a:t>
            </a:r>
            <a:r>
              <a:rPr lang="en-US" altLang="zh-CN" sz="800" dirty="0">
                <a:solidFill>
                  <a:srgbClr val="000000"/>
                </a:solidFill>
                <a:latin typeface="微软雅黑" panose="020B0503020204020204" charset="-122"/>
                <a:ea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sym typeface="Avenir Roman"/>
              </a:rPr>
              <a:t>浅卡其</a:t>
            </a:r>
            <a:endParaRPr lang="zh-CN" altLang="en-US"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包装盒：礼盒</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市场零售价：</a:t>
            </a:r>
            <a:r>
              <a:rPr lang="en-US" altLang="zh-CN" sz="800" dirty="0">
                <a:solidFill>
                  <a:srgbClr val="000000"/>
                </a:solidFill>
                <a:latin typeface="微软雅黑" panose="020B0503020204020204" charset="-122"/>
                <a:ea typeface="微软雅黑" panose="020B0503020204020204" charset="-122"/>
                <a:sym typeface="Avenir Roman"/>
              </a:rPr>
              <a:t>188</a:t>
            </a:r>
            <a:r>
              <a:rPr lang="zh-CN" altLang="en-US" sz="800" dirty="0">
                <a:solidFill>
                  <a:srgbClr val="000000"/>
                </a:solidFill>
                <a:latin typeface="微软雅黑" panose="020B0503020204020204" charset="-122"/>
                <a:ea typeface="微软雅黑" panose="020B0503020204020204" charset="-122"/>
                <a:sym typeface="Avenir Roman"/>
              </a:rPr>
              <a:t>元</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网络管控价：</a:t>
            </a:r>
            <a:r>
              <a:rPr lang="en-US" altLang="zh-CN" sz="800" dirty="0" smtClean="0">
                <a:solidFill>
                  <a:srgbClr val="000000"/>
                </a:solidFill>
                <a:latin typeface="微软雅黑" panose="020B0503020204020204" charset="-122"/>
                <a:ea typeface="微软雅黑" panose="020B0503020204020204" charset="-122"/>
                <a:sym typeface="Avenir Roman"/>
              </a:rPr>
              <a:t>158</a:t>
            </a:r>
            <a:r>
              <a:rPr lang="zh-CN" altLang="en-US" sz="800" dirty="0">
                <a:solidFill>
                  <a:srgbClr val="000000"/>
                </a:solidFill>
                <a:latin typeface="微软雅黑" panose="020B0503020204020204" charset="-122"/>
                <a:ea typeface="微软雅黑" panose="020B0503020204020204" charset="-122"/>
                <a:sym typeface="Avenir Roman"/>
              </a:rPr>
              <a:t>元 </a:t>
            </a:r>
            <a:endParaRPr lang="en-US" altLang="zh-CN" sz="800" dirty="0">
              <a:solidFill>
                <a:srgbClr val="3B0EFA"/>
              </a:solidFill>
              <a:latin typeface="微软雅黑" panose="020B0503020204020204" charset="-122"/>
              <a:ea typeface="微软雅黑" panose="020B0503020204020204" charset="-122"/>
              <a:sym typeface="+mn-ea"/>
            </a:endParaRPr>
          </a:p>
        </p:txBody>
      </p:sp>
      <p:sp>
        <p:nvSpPr>
          <p:cNvPr id="18" name="文本框 17"/>
          <p:cNvSpPr txBox="1"/>
          <p:nvPr/>
        </p:nvSpPr>
        <p:spPr>
          <a:xfrm>
            <a:off x="7172651" y="3429000"/>
            <a:ext cx="4451208" cy="46165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indent="0" algn="l"/>
            <a:r>
              <a:rPr lang="zh-CN" altLang="en-US" sz="800" b="1" dirty="0">
                <a:latin typeface="微软雅黑" panose="020B0503020204020204" charset="-122"/>
                <a:ea typeface="微软雅黑" panose="020B0503020204020204" charset="-122"/>
                <a:cs typeface="Times New Roman" panose="02020603050405020304" charset="0"/>
                <a:sym typeface="+mn-ea"/>
              </a:rPr>
              <a:t>设计理念</a:t>
            </a:r>
            <a:r>
              <a:rPr lang="zh-CN" altLang="en-US" sz="800" dirty="0">
                <a:latin typeface="微软雅黑" panose="020B0503020204020204" charset="-122"/>
                <a:ea typeface="微软雅黑" panose="020B0503020204020204" charset="-122"/>
                <a:cs typeface="Times New Roman" panose="02020603050405020304" charset="0"/>
                <a:sym typeface="+mn-ea"/>
              </a:rPr>
              <a:t>：在都市时尚和纯朴自然之间寻找一个最舒适的“平衡点”。树象征另一种生活，内敛，沉思，永不争论。设计师运用了树的枝干元素，打造一片“树林 多肉”的概念，美化日常，让出行变得更加有趣，</a:t>
            </a:r>
            <a:r>
              <a:rPr lang="zh-CN" altLang="en-US" sz="800" dirty="0">
                <a:latin typeface="微软雅黑" panose="020B0503020204020204" charset="-122"/>
                <a:ea typeface="微软雅黑" panose="020B0503020204020204" charset="-122"/>
                <a:cs typeface="Cambria" panose="02040503050406030204" charset="0"/>
                <a:sym typeface="+mn-ea"/>
              </a:rPr>
              <a:t>设计师希望</a:t>
            </a:r>
            <a:r>
              <a:rPr lang="en-US" altLang="zh-CN" sz="800" dirty="0">
                <a:latin typeface="微软雅黑" panose="020B0503020204020204" charset="-122"/>
                <a:ea typeface="微软雅黑" panose="020B0503020204020204" charset="-122"/>
                <a:cs typeface="Cambria" panose="02040503050406030204" charset="0"/>
                <a:sym typeface="+mn-ea"/>
              </a:rPr>
              <a:t>Tree</a:t>
            </a:r>
            <a:r>
              <a:rPr lang="zh-CN" altLang="en-US" sz="800" dirty="0">
                <a:latin typeface="微软雅黑" panose="020B0503020204020204" charset="-122"/>
                <a:ea typeface="微软雅黑" panose="020B0503020204020204" charset="-122"/>
                <a:cs typeface="Cambria" panose="02040503050406030204" charset="0"/>
                <a:sym typeface="+mn-ea"/>
              </a:rPr>
              <a:t>树包能成为人们轻松愉悦的旅程伴侣。</a:t>
            </a:r>
            <a:endParaRPr lang="en-US" altLang="zh-CN" sz="800" dirty="0">
              <a:latin typeface="微软雅黑" panose="020B0503020204020204" charset="-122"/>
              <a:ea typeface="微软雅黑" panose="020B0503020204020204" charset="-122"/>
              <a:cs typeface="Cambria" panose="02040503050406030204" charset="0"/>
              <a:sym typeface="+mn-ea"/>
            </a:endParaRPr>
          </a:p>
        </p:txBody>
      </p:sp>
      <p:sp>
        <p:nvSpPr>
          <p:cNvPr id="19" name="文本框 18"/>
          <p:cNvSpPr txBox="1"/>
          <p:nvPr/>
        </p:nvSpPr>
        <p:spPr>
          <a:xfrm>
            <a:off x="7172651" y="4206760"/>
            <a:ext cx="4451209" cy="212499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sym typeface="Avenir Roman"/>
              </a:rPr>
              <a:t>商品描述：</a:t>
            </a:r>
            <a:endParaRPr kumimoji="0" lang="zh-CN" altLang="en-US" sz="9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mj-cs"/>
              <a:sym typeface="Avenir Roman"/>
            </a:endParaRPr>
          </a:p>
          <a:p>
            <a:pPr marL="0" marR="0" indent="0" algn="l" defTabSz="514350" rtl="0" fontAlgn="auto" latinLnBrk="0" hangingPunct="0">
              <a:lnSpc>
                <a:spcPct val="150000"/>
              </a:lnSpc>
              <a:buNone/>
            </a:pPr>
            <a:r>
              <a:rPr lang="zh-CN" altLang="en-US" sz="800" dirty="0">
                <a:latin typeface="微软雅黑" panose="020B0503020204020204" charset="-122"/>
                <a:ea typeface="微软雅黑" panose="020B0503020204020204" charset="-122"/>
                <a:sym typeface="Avenir Roman"/>
              </a:rPr>
              <a:t>1</a:t>
            </a:r>
            <a:r>
              <a:rPr lang="en-US" altLang="zh-CN" sz="800" dirty="0">
                <a:latin typeface="微软雅黑" panose="020B0503020204020204" charset="-122"/>
                <a:ea typeface="微软雅黑" panose="020B0503020204020204" charset="-122"/>
                <a:sym typeface="Avenir Roman"/>
              </a:rPr>
              <a:t>.</a:t>
            </a:r>
            <a:r>
              <a:rPr lang="zh-CN" altLang="en-US" sz="800" b="1" dirty="0">
                <a:latin typeface="微软雅黑" panose="020B0503020204020204" charset="-122"/>
                <a:ea typeface="微软雅黑" panose="020B0503020204020204" charset="-122"/>
                <a:sym typeface="Avenir Roman"/>
              </a:rPr>
              <a:t>独特趣味设计</a:t>
            </a:r>
            <a:r>
              <a:rPr lang="zh-CN" altLang="en-US" sz="800" dirty="0">
                <a:latin typeface="微软雅黑" panose="020B0503020204020204" charset="-122"/>
                <a:ea typeface="微软雅黑" panose="020B0503020204020204" charset="-122"/>
                <a:sym typeface="Avenir Roman"/>
              </a:rPr>
              <a:t>：树林概念“多肉式”的自身收纳方式，让收纳有行，轻松有趣出行。</a:t>
            </a:r>
            <a:endParaRPr lang="en-US" altLang="zh-CN" sz="800" dirty="0">
              <a:latin typeface="微软雅黑" panose="020B0503020204020204" charset="-122"/>
              <a:ea typeface="微软雅黑" panose="020B0503020204020204" charset="-122"/>
              <a:sym typeface="Avenir Roman"/>
            </a:endParaRPr>
          </a:p>
          <a:p>
            <a:pPr marL="0" marR="0" indent="0" algn="l" defTabSz="514350" rtl="0" fontAlgn="auto" latinLnBrk="0" hangingPunct="0">
              <a:lnSpc>
                <a:spcPct val="150000"/>
              </a:lnSpc>
              <a:buNone/>
            </a:pPr>
            <a:endParaRPr lang="en-US" altLang="zh-CN" sz="800" dirty="0">
              <a:latin typeface="微软雅黑" panose="020B0503020204020204" charset="-122"/>
              <a:ea typeface="微软雅黑" panose="020B0503020204020204" charset="-122"/>
              <a:sym typeface="Avenir Roman"/>
            </a:endParaRPr>
          </a:p>
          <a:p>
            <a:pPr defTabSz="514350" hangingPunct="0">
              <a:lnSpc>
                <a:spcPct val="150000"/>
              </a:lnSpc>
            </a:pPr>
            <a:r>
              <a:rPr lang="en-US" altLang="zh-CN" sz="800" dirty="0">
                <a:latin typeface="微软雅黑" panose="020B0503020204020204" charset="-122"/>
                <a:ea typeface="微软雅黑" panose="020B0503020204020204" charset="-122"/>
                <a:sym typeface="Avenir Roman"/>
              </a:rPr>
              <a:t>2.</a:t>
            </a:r>
            <a:r>
              <a:rPr lang="zh-CN" altLang="en-US" sz="800" dirty="0">
                <a:latin typeface="微软雅黑" panose="020B0503020204020204" charset="-122"/>
                <a:ea typeface="微软雅黑" panose="020B0503020204020204" charset="-122"/>
                <a:sym typeface="Avenir Roman"/>
              </a:rPr>
              <a:t> </a:t>
            </a:r>
            <a:r>
              <a:rPr lang="zh-CN" altLang="en-US" sz="800" b="1" dirty="0">
                <a:latin typeface="微软雅黑" panose="020B0503020204020204" charset="-122"/>
                <a:ea typeface="微软雅黑" panose="020B0503020204020204" charset="-122"/>
                <a:sym typeface="Avenir Roman"/>
              </a:rPr>
              <a:t>实用便携</a:t>
            </a:r>
            <a:r>
              <a:rPr lang="zh-CN" altLang="en-US" sz="800" dirty="0">
                <a:latin typeface="微软雅黑" panose="020B0503020204020204" charset="-122"/>
                <a:ea typeface="微软雅黑" panose="020B0503020204020204" charset="-122"/>
                <a:sym typeface="Avenir Roman"/>
              </a:rPr>
              <a:t>：采用防水涤纶收纳包，可以让衣物，鞋帽，洗漱用品，数码配件等分类收纳，干湿分离。 模块化设计（</a:t>
            </a:r>
            <a:r>
              <a:rPr lang="en-US" altLang="zh-CN" sz="800" dirty="0">
                <a:solidFill>
                  <a:srgbClr val="000000"/>
                </a:solidFill>
                <a:latin typeface="微软雅黑" panose="020B0503020204020204" charset="-122"/>
                <a:ea typeface="微软雅黑" panose="020B0503020204020204" charset="-122"/>
                <a:sym typeface="Avenir Roman"/>
              </a:rPr>
              <a:t> 1</a:t>
            </a:r>
            <a:r>
              <a:rPr lang="zh-CN" altLang="en-US" sz="800" dirty="0">
                <a:solidFill>
                  <a:srgbClr val="000000"/>
                </a:solidFill>
                <a:latin typeface="微软雅黑" panose="020B0503020204020204" charset="-122"/>
                <a:ea typeface="微软雅黑" panose="020B0503020204020204" charset="-122"/>
                <a:sym typeface="Avenir Roman"/>
              </a:rPr>
              <a:t>大衣物收纳袋 </a:t>
            </a:r>
            <a:r>
              <a:rPr lang="en-US" altLang="zh-CN" sz="800" dirty="0">
                <a:solidFill>
                  <a:srgbClr val="000000"/>
                </a:solidFill>
                <a:latin typeface="微软雅黑" panose="020B0503020204020204" charset="-122"/>
                <a:ea typeface="微软雅黑" panose="020B0503020204020204" charset="-122"/>
                <a:sym typeface="Avenir Roman"/>
              </a:rPr>
              <a:t>+1</a:t>
            </a:r>
            <a:r>
              <a:rPr lang="zh-CN" altLang="en-US" sz="800" dirty="0">
                <a:solidFill>
                  <a:srgbClr val="000000"/>
                </a:solidFill>
                <a:latin typeface="微软雅黑" panose="020B0503020204020204" charset="-122"/>
                <a:ea typeface="微软雅黑" panose="020B0503020204020204" charset="-122"/>
                <a:sym typeface="Avenir Roman"/>
              </a:rPr>
              <a:t>中衣物收纳袋 </a:t>
            </a:r>
            <a:r>
              <a:rPr lang="en-US" altLang="zh-CN" sz="800" dirty="0">
                <a:solidFill>
                  <a:srgbClr val="000000"/>
                </a:solidFill>
                <a:latin typeface="微软雅黑" panose="020B0503020204020204" charset="-122"/>
                <a:ea typeface="微软雅黑" panose="020B0503020204020204" charset="-122"/>
                <a:sym typeface="Avenir Roman"/>
              </a:rPr>
              <a:t>+1</a:t>
            </a:r>
            <a:r>
              <a:rPr lang="zh-CN" altLang="en-US" sz="800" dirty="0">
                <a:solidFill>
                  <a:srgbClr val="000000"/>
                </a:solidFill>
                <a:latin typeface="微软雅黑" panose="020B0503020204020204" charset="-122"/>
                <a:ea typeface="微软雅黑" panose="020B0503020204020204" charset="-122"/>
                <a:sym typeface="Avenir Roman"/>
              </a:rPr>
              <a:t>小洗漱</a:t>
            </a:r>
            <a:r>
              <a:rPr lang="en-US" altLang="zh-CN" sz="800" dirty="0">
                <a:solidFill>
                  <a:srgbClr val="000000"/>
                </a:solidFill>
                <a:latin typeface="微软雅黑" panose="020B0503020204020204" charset="-122"/>
                <a:ea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sym typeface="Avenir Roman"/>
              </a:rPr>
              <a:t>数码收纳袋）三件套组合，</a:t>
            </a:r>
            <a:r>
              <a:rPr lang="zh-CN" altLang="en-US" sz="800" dirty="0">
                <a:latin typeface="微软雅黑" panose="020B0503020204020204" charset="-122"/>
                <a:ea typeface="微软雅黑" panose="020B0503020204020204" charset="-122"/>
                <a:sym typeface="Avenir Roman"/>
              </a:rPr>
              <a:t>适用于日常家居收纳，也</a:t>
            </a:r>
            <a:r>
              <a:rPr lang="zh-CN" altLang="en-US" sz="800" dirty="0">
                <a:solidFill>
                  <a:srgbClr val="000000"/>
                </a:solidFill>
                <a:latin typeface="微软雅黑" panose="020B0503020204020204" charset="-122"/>
                <a:ea typeface="微软雅黑" panose="020B0503020204020204" charset="-122"/>
                <a:sym typeface="Avenir Roman"/>
              </a:rPr>
              <a:t>适用于</a:t>
            </a:r>
            <a:r>
              <a:rPr lang="en-US" altLang="zh-CN" sz="800" dirty="0">
                <a:solidFill>
                  <a:srgbClr val="000000"/>
                </a:solidFill>
                <a:latin typeface="微软雅黑" panose="020B0503020204020204" charset="-122"/>
                <a:ea typeface="微软雅黑" panose="020B0503020204020204" charset="-122"/>
                <a:sym typeface="Avenir Roman"/>
              </a:rPr>
              <a:t>20</a:t>
            </a:r>
            <a:r>
              <a:rPr lang="zh-CN" altLang="en-US" sz="800" dirty="0">
                <a:solidFill>
                  <a:srgbClr val="000000"/>
                </a:solidFill>
                <a:latin typeface="微软雅黑" panose="020B0503020204020204" charset="-122"/>
                <a:ea typeface="微软雅黑" panose="020B0503020204020204" charset="-122"/>
                <a:sym typeface="Avenir Roman"/>
              </a:rPr>
              <a:t>寸行李箱尺寸，可收纳满足于</a:t>
            </a:r>
            <a:r>
              <a:rPr lang="en-US" altLang="zh-CN" sz="800" dirty="0">
                <a:solidFill>
                  <a:srgbClr val="000000"/>
                </a:solidFill>
                <a:latin typeface="微软雅黑" panose="020B0503020204020204" charset="-122"/>
                <a:ea typeface="微软雅黑" panose="020B0503020204020204" charset="-122"/>
                <a:sym typeface="Avenir Roman"/>
              </a:rPr>
              <a:t>5</a:t>
            </a:r>
            <a:r>
              <a:rPr lang="zh-CN" altLang="en-US" sz="800" dirty="0">
                <a:solidFill>
                  <a:srgbClr val="000000"/>
                </a:solidFill>
                <a:latin typeface="微软雅黑" panose="020B0503020204020204" charset="-122"/>
                <a:ea typeface="微软雅黑" panose="020B0503020204020204" charset="-122"/>
                <a:sym typeface="Avenir Roman"/>
              </a:rPr>
              <a:t>天内的短途出行必备物品，让出行变得井然有序。</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endParaRPr lang="en-US" altLang="zh-CN" sz="800" dirty="0">
              <a:latin typeface="微软雅黑" panose="020B0503020204020204" charset="-122"/>
              <a:ea typeface="微软雅黑" panose="020B0503020204020204" charset="-122"/>
              <a:sym typeface="Avenir Roman"/>
            </a:endParaRPr>
          </a:p>
          <a:p>
            <a:pPr defTabSz="514350" hangingPunct="0">
              <a:lnSpc>
                <a:spcPct val="150000"/>
              </a:lnSpc>
            </a:pPr>
            <a:r>
              <a:rPr lang="en-US" altLang="zh-CN" sz="800" dirty="0">
                <a:latin typeface="微软雅黑" panose="020B0503020204020204" charset="-122"/>
                <a:ea typeface="微软雅黑" panose="020B0503020204020204" charset="-122"/>
                <a:sym typeface="Avenir Roman"/>
              </a:rPr>
              <a:t>3.</a:t>
            </a:r>
            <a:r>
              <a:rPr lang="zh-CN" altLang="en-US" sz="800" dirty="0">
                <a:latin typeface="微软雅黑" panose="020B0503020204020204" charset="-122"/>
                <a:ea typeface="微软雅黑" panose="020B0503020204020204" charset="-122"/>
                <a:sym typeface="Avenir Roman"/>
              </a:rPr>
              <a:t> </a:t>
            </a:r>
            <a:r>
              <a:rPr lang="zh-CN" altLang="en-US" sz="800" b="1" dirty="0">
                <a:latin typeface="微软雅黑" panose="020B0503020204020204" charset="-122"/>
                <a:ea typeface="微软雅黑" panose="020B0503020204020204" charset="-122"/>
                <a:sym typeface="Avenir Roman"/>
              </a:rPr>
              <a:t>美化日常</a:t>
            </a:r>
            <a:r>
              <a:rPr lang="zh-CN" altLang="en-US" sz="800" dirty="0">
                <a:latin typeface="微软雅黑" panose="020B0503020204020204" charset="-122"/>
                <a:ea typeface="微软雅黑" panose="020B0503020204020204" charset="-122"/>
                <a:sym typeface="Avenir Roman"/>
              </a:rPr>
              <a:t>：特色硅胶收纳包，出行时可以另当做随身卡包便于收纳零钱钥匙，房卡，耳机线充电线等杂物。归来时可用于即时收纳衣物多用收纳包抗菌便于归位不易丢失，便于下次再使用。插入包装盒卡槽，自形成一片桌面小“树林”的景观，亮丽美观。</a:t>
            </a:r>
            <a:endParaRPr lang="en-US" altLang="zh-CN" sz="800" dirty="0">
              <a:latin typeface="微软雅黑" panose="020B0503020204020204" charset="-122"/>
              <a:ea typeface="微软雅黑" panose="020B0503020204020204" charset="-122"/>
              <a:sym typeface="Avenir Roman"/>
            </a:endParaRPr>
          </a:p>
        </p:txBody>
      </p:sp>
      <p:sp>
        <p:nvSpPr>
          <p:cNvPr id="23" name="内容占位符 10"/>
          <p:cNvSpPr>
            <a:spLocks noGrp="1"/>
          </p:cNvSpPr>
          <p:nvPr/>
        </p:nvSpPr>
        <p:spPr>
          <a:xfrm>
            <a:off x="251535" y="286965"/>
            <a:ext cx="3618268" cy="516255"/>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algn="l"/>
            <a:r>
              <a:rPr lang="en-US" altLang="zh-CN" sz="900" dirty="0">
                <a:solidFill>
                  <a:schemeClr val="tx1"/>
                </a:solidFill>
                <a:latin typeface="冬青黑体简体中文 W3" panose="020B0300000000000000" charset="-122"/>
                <a:ea typeface="冬青黑体简体中文 W3" panose="020B0300000000000000" charset="-122"/>
                <a:sym typeface="+mn-ea"/>
              </a:rPr>
              <a:t>Tree </a:t>
            </a:r>
            <a:r>
              <a:rPr lang="en-US" altLang="zh-CN" sz="900" b="1" dirty="0">
                <a:solidFill>
                  <a:srgbClr val="000000"/>
                </a:solidFill>
                <a:latin typeface="冬青黑体简体中文 W3" panose="020B0300000000000000" charset="-122"/>
                <a:ea typeface="冬青黑体简体中文 W3" panose="020B0300000000000000" charset="-122"/>
                <a:sym typeface="Avenir Roman"/>
              </a:rPr>
              <a:t>· </a:t>
            </a:r>
            <a:r>
              <a:rPr lang="en-US" altLang="zh-CN" sz="900" dirty="0">
                <a:solidFill>
                  <a:schemeClr val="tx1"/>
                </a:solidFill>
                <a:latin typeface="冬青黑体简体中文 W3" panose="020B0300000000000000" charset="-122"/>
                <a:ea typeface="冬青黑体简体中文 W3" panose="020B0300000000000000" charset="-122"/>
                <a:sym typeface="+mn-ea"/>
              </a:rPr>
              <a:t>3 Set Clothing Bags</a:t>
            </a:r>
            <a:endParaRPr lang="zh-CN" altLang="en-US" sz="900" dirty="0">
              <a:solidFill>
                <a:schemeClr val="tx1"/>
              </a:solidFill>
              <a:latin typeface="冬青黑体简体中文 W3" panose="020B0300000000000000" charset="-122"/>
              <a:ea typeface="冬青黑体简体中文 W3" panose="020B0300000000000000" charset="-122"/>
              <a:sym typeface="+mn-ea"/>
            </a:endParaRPr>
          </a:p>
          <a:p>
            <a:pPr algn="l"/>
            <a:r>
              <a:rPr lang="zh-CN" altLang="en-US" sz="1400" b="1" dirty="0">
                <a:solidFill>
                  <a:srgbClr val="000000"/>
                </a:solidFill>
                <a:latin typeface="冬青黑体简体中文 W3" panose="020B0300000000000000" charset="-122"/>
                <a:ea typeface="冬青黑体简体中文 W3" panose="020B0300000000000000" charset="-122"/>
                <a:sym typeface="Avenir Roman"/>
              </a:rPr>
              <a:t>树</a:t>
            </a:r>
            <a:r>
              <a:rPr lang="en-US" altLang="zh-CN" sz="1400" b="1" dirty="0">
                <a:solidFill>
                  <a:srgbClr val="000000"/>
                </a:solidFill>
                <a:latin typeface="冬青黑体简体中文 W3" panose="020B0300000000000000" charset="-122"/>
                <a:ea typeface="冬青黑体简体中文 W3" panose="020B0300000000000000" charset="-122"/>
                <a:sym typeface="Avenir Roman"/>
              </a:rPr>
              <a:t>·</a:t>
            </a:r>
            <a:r>
              <a:rPr lang="zh-CN" altLang="en-US" sz="1400" b="1" dirty="0">
                <a:solidFill>
                  <a:srgbClr val="000000"/>
                </a:solidFill>
                <a:latin typeface="冬青黑体简体中文 W3" panose="020B0300000000000000" charset="-122"/>
                <a:ea typeface="冬青黑体简体中文 W3" panose="020B0300000000000000" charset="-122"/>
                <a:sym typeface="Avenir Roman"/>
              </a:rPr>
              <a:t>衣物</a:t>
            </a:r>
            <a:r>
              <a:rPr lang="zh-CN" altLang="en-US" sz="1400" b="1" dirty="0">
                <a:solidFill>
                  <a:schemeClr val="tx1"/>
                </a:solidFill>
                <a:latin typeface="冬青黑体简体中文 W3" panose="020B0300000000000000" charset="-122"/>
                <a:ea typeface="冬青黑体简体中文 W3" panose="020B0300000000000000" charset="-122"/>
              </a:rPr>
              <a:t>收纳多用套装</a:t>
            </a:r>
            <a:endParaRPr lang="zh-CN" altLang="en-US" sz="1400" b="1" dirty="0">
              <a:solidFill>
                <a:schemeClr val="tx1"/>
              </a:solidFill>
              <a:latin typeface="冬青黑体简体中文 W3" panose="020B0300000000000000" charset="-122"/>
              <a:ea typeface="冬青黑体简体中文 W3" panose="020B0300000000000000" charset="-122"/>
            </a:endParaRPr>
          </a:p>
        </p:txBody>
      </p:sp>
      <p:pic>
        <p:nvPicPr>
          <p:cNvPr id="3" name="图片 2"/>
          <p:cNvPicPr>
            <a:picLocks noChangeAspect="1"/>
          </p:cNvPicPr>
          <p:nvPr/>
        </p:nvPicPr>
        <p:blipFill>
          <a:blip r:embed="rId1"/>
          <a:stretch>
            <a:fillRect/>
          </a:stretch>
        </p:blipFill>
        <p:spPr>
          <a:xfrm>
            <a:off x="317952" y="1084096"/>
            <a:ext cx="6096000" cy="3429000"/>
          </a:xfrm>
          <a:prstGeom prst="rect">
            <a:avLst/>
          </a:prstGeom>
        </p:spPr>
      </p:pic>
      <p:pic>
        <p:nvPicPr>
          <p:cNvPr id="5" name="图片 4"/>
          <p:cNvPicPr>
            <a:picLocks noChangeAspect="1"/>
          </p:cNvPicPr>
          <p:nvPr/>
        </p:nvPicPr>
        <p:blipFill>
          <a:blip r:embed="rId2"/>
          <a:stretch>
            <a:fillRect/>
          </a:stretch>
        </p:blipFill>
        <p:spPr>
          <a:xfrm>
            <a:off x="317952" y="4605526"/>
            <a:ext cx="1988643" cy="1317476"/>
          </a:xfrm>
          <a:prstGeom prst="rect">
            <a:avLst/>
          </a:prstGeom>
        </p:spPr>
      </p:pic>
      <p:pic>
        <p:nvPicPr>
          <p:cNvPr id="9" name="图片 8"/>
          <p:cNvPicPr>
            <a:picLocks noChangeAspect="1"/>
          </p:cNvPicPr>
          <p:nvPr/>
        </p:nvPicPr>
        <p:blipFill>
          <a:blip r:embed="rId3"/>
          <a:stretch>
            <a:fillRect/>
          </a:stretch>
        </p:blipFill>
        <p:spPr>
          <a:xfrm>
            <a:off x="2331556" y="4605526"/>
            <a:ext cx="2074208" cy="1325843"/>
          </a:xfrm>
          <a:prstGeom prst="rect">
            <a:avLst/>
          </a:prstGeom>
        </p:spPr>
      </p:pic>
      <p:pic>
        <p:nvPicPr>
          <p:cNvPr id="11" name="图片 10"/>
          <p:cNvPicPr>
            <a:picLocks noChangeAspect="1"/>
          </p:cNvPicPr>
          <p:nvPr/>
        </p:nvPicPr>
        <p:blipFill>
          <a:blip r:embed="rId4"/>
          <a:stretch>
            <a:fillRect/>
          </a:stretch>
        </p:blipFill>
        <p:spPr>
          <a:xfrm>
            <a:off x="4430726" y="4605526"/>
            <a:ext cx="2032256" cy="1325843"/>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021121" y="403718"/>
            <a:ext cx="5121972" cy="2907624"/>
            <a:chOff x="196" y="6592"/>
            <a:chExt cx="6695" cy="5239"/>
          </a:xfrm>
        </p:grpSpPr>
        <p:sp>
          <p:nvSpPr>
            <p:cNvPr id="14" name="文本框 13"/>
            <p:cNvSpPr txBox="1"/>
            <p:nvPr/>
          </p:nvSpPr>
          <p:spPr>
            <a:xfrm>
              <a:off x="3906" y="7083"/>
              <a:ext cx="2985" cy="402"/>
            </a:xfrm>
            <a:prstGeom prst="rect">
              <a:avLst/>
            </a:prstGeom>
            <a:noFill/>
          </p:spPr>
          <p:txBody>
            <a:bodyPr wrap="square" rtlCol="0" anchor="t">
              <a:spAutoFit/>
            </a:bodyPr>
            <a:lstStyle/>
            <a:p>
              <a:pPr defTabSz="514350" hangingPunct="0">
                <a:lnSpc>
                  <a:spcPct val="150000"/>
                </a:lnSpc>
              </a:pPr>
              <a:endParaRPr lang="en-US" altLang="zh-CN" sz="800" dirty="0">
                <a:solidFill>
                  <a:srgbClr val="000000"/>
                </a:solidFill>
                <a:latin typeface="冬青黑体简体中文 W3" panose="020B0300000000000000" charset="-122"/>
                <a:ea typeface="冬青黑体简体中文 W3" panose="020B0300000000000000" charset="-122"/>
                <a:sym typeface="Avenir Roman"/>
              </a:endParaRPr>
            </a:p>
          </p:txBody>
        </p:sp>
        <p:sp>
          <p:nvSpPr>
            <p:cNvPr id="15" name="文本框 14"/>
            <p:cNvSpPr txBox="1"/>
            <p:nvPr/>
          </p:nvSpPr>
          <p:spPr>
            <a:xfrm>
              <a:off x="196" y="6592"/>
              <a:ext cx="6383" cy="5239"/>
            </a:xfrm>
            <a:prstGeom prst="rect">
              <a:avLst/>
            </a:prstGeom>
            <a:noFill/>
          </p:spPr>
          <p:txBody>
            <a:bodyPr wrap="square" rtlCol="0" anchor="t">
              <a:spAutoFit/>
            </a:bodyPr>
            <a:lstStyle/>
            <a:p>
              <a:pPr defTabSz="514350" hangingPunct="0">
                <a:lnSpc>
                  <a:spcPct val="150000"/>
                </a:lnSpc>
              </a:pPr>
              <a:r>
                <a:rPr lang="zh-CN" altLang="en-US" sz="1400" b="1" dirty="0">
                  <a:solidFill>
                    <a:srgbClr val="000000"/>
                  </a:solidFill>
                  <a:latin typeface="微软雅黑" panose="020B0503020204020204" charset="-122"/>
                  <a:ea typeface="微软雅黑" panose="020B0503020204020204" charset="-122"/>
                  <a:sym typeface="Avenir Roman"/>
                </a:rPr>
                <a:t>名称：</a:t>
              </a:r>
              <a:r>
                <a:rPr lang="en-US" altLang="zh-CN" sz="1400" b="1" dirty="0">
                  <a:solidFill>
                    <a:srgbClr val="000000"/>
                  </a:solidFill>
                  <a:latin typeface="微软雅黑" panose="020B0503020204020204" charset="-122"/>
                  <a:ea typeface="微软雅黑" panose="020B0503020204020204" charset="-122"/>
                  <a:sym typeface="Avenir Roman"/>
                </a:rPr>
                <a:t>TREE</a:t>
              </a:r>
              <a:r>
                <a:rPr lang="zh-CN" altLang="en-US" sz="1400" b="1" dirty="0">
                  <a:solidFill>
                    <a:srgbClr val="000000"/>
                  </a:solidFill>
                  <a:latin typeface="微软雅黑" panose="020B0503020204020204" charset="-122"/>
                  <a:ea typeface="微软雅黑" panose="020B0503020204020204" charset="-122"/>
                  <a:sym typeface="Avenir Roman"/>
                </a:rPr>
                <a:t>树 </a:t>
              </a:r>
              <a:r>
                <a:rPr lang="en-US" altLang="zh-CN" sz="1400" b="1" dirty="0">
                  <a:solidFill>
                    <a:srgbClr val="000000"/>
                  </a:solidFill>
                  <a:latin typeface="微软雅黑" panose="020B0503020204020204" charset="-122"/>
                  <a:ea typeface="微软雅黑" panose="020B0503020204020204" charset="-122"/>
                  <a:sym typeface="Avenir Roman"/>
                </a:rPr>
                <a:t>·</a:t>
              </a:r>
              <a:r>
                <a:rPr lang="zh-CN" altLang="en-US" sz="1400" b="1" dirty="0">
                  <a:solidFill>
                    <a:srgbClr val="000000"/>
                  </a:solidFill>
                  <a:latin typeface="微软雅黑" panose="020B0503020204020204" charset="-122"/>
                  <a:ea typeface="微软雅黑" panose="020B0503020204020204" charset="-122"/>
                  <a:sym typeface="Avenir Roman"/>
                </a:rPr>
                <a:t>衣物收纳多用套装六件套</a:t>
              </a:r>
              <a:endParaRPr lang="en-US" altLang="zh-CN" sz="1400" b="1"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品牌：</a:t>
              </a:r>
              <a:r>
                <a:rPr lang="en-US" altLang="zh-CN" sz="900" dirty="0">
                  <a:solidFill>
                    <a:srgbClr val="000000"/>
                  </a:solidFill>
                  <a:latin typeface="微软雅黑" panose="020B0503020204020204" charset="-122"/>
                  <a:ea typeface="微软雅黑" panose="020B0503020204020204" charset="-122"/>
                  <a:sym typeface="Avenir Roman"/>
                </a:rPr>
                <a:t>URBAN FOREST</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型号：</a:t>
              </a:r>
              <a:r>
                <a:rPr lang="en-US" altLang="zh-CN" sz="900" dirty="0">
                  <a:solidFill>
                    <a:srgbClr val="000000"/>
                  </a:solidFill>
                  <a:latin typeface="微软雅黑" panose="020B0503020204020204" charset="-122"/>
                  <a:ea typeface="微软雅黑" panose="020B0503020204020204" charset="-122"/>
                  <a:sym typeface="Avenir Roman"/>
                </a:rPr>
                <a:t>FB005-01/02</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材质：防水涤纶 硅胶</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尺寸： 衣物收纳袋 大号 </a:t>
              </a:r>
              <a:r>
                <a:rPr lang="en-US" altLang="zh-CN" sz="900" dirty="0">
                  <a:solidFill>
                    <a:srgbClr val="000000"/>
                  </a:solidFill>
                  <a:latin typeface="微软雅黑" panose="020B0503020204020204" charset="-122"/>
                  <a:ea typeface="微软雅黑" panose="020B0503020204020204" charset="-122"/>
                  <a:sym typeface="Avenir Roman"/>
                </a:rPr>
                <a:t>L225 W403 H110mm</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           衣物收纳袋中号 </a:t>
              </a:r>
              <a:r>
                <a:rPr lang="en-US" altLang="zh-CN" sz="900" dirty="0">
                  <a:solidFill>
                    <a:srgbClr val="000000"/>
                  </a:solidFill>
                  <a:latin typeface="微软雅黑" panose="020B0503020204020204" charset="-122"/>
                  <a:ea typeface="微软雅黑" panose="020B0503020204020204" charset="-122"/>
                  <a:sym typeface="Avenir Roman"/>
                </a:rPr>
                <a:t>L225 W201 H110mm</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           衣物收纳袋小号 </a:t>
              </a:r>
              <a:r>
                <a:rPr lang="en-US" altLang="zh-CN" sz="900" dirty="0">
                  <a:solidFill>
                    <a:srgbClr val="000000"/>
                  </a:solidFill>
                  <a:latin typeface="微软雅黑" panose="020B0503020204020204" charset="-122"/>
                  <a:ea typeface="微软雅黑" panose="020B0503020204020204" charset="-122"/>
                  <a:sym typeface="Avenir Roman"/>
                </a:rPr>
                <a:t>L112 W201 H110mm              </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鞋袋： </a:t>
              </a:r>
              <a:r>
                <a:rPr lang="en-US" altLang="zh-CN" sz="900" dirty="0">
                  <a:solidFill>
                    <a:srgbClr val="000000"/>
                  </a:solidFill>
                  <a:latin typeface="微软雅黑" panose="020B0503020204020204" charset="-122"/>
                  <a:ea typeface="微软雅黑" panose="020B0503020204020204" charset="-122"/>
                  <a:sym typeface="Avenir Roman"/>
                </a:rPr>
                <a:t>L370 W160mm </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配置：</a:t>
              </a:r>
              <a:r>
                <a:rPr lang="en-US" altLang="zh-CN" sz="900" dirty="0">
                  <a:solidFill>
                    <a:srgbClr val="000000"/>
                  </a:solidFill>
                  <a:latin typeface="微软雅黑" panose="020B0503020204020204" charset="-122"/>
                  <a:ea typeface="微软雅黑" panose="020B0503020204020204" charset="-122"/>
                  <a:sym typeface="Avenir Roman"/>
                </a:rPr>
                <a:t> 1</a:t>
              </a:r>
              <a:r>
                <a:rPr lang="zh-CN" altLang="en-US" sz="900" dirty="0">
                  <a:solidFill>
                    <a:srgbClr val="000000"/>
                  </a:solidFill>
                  <a:latin typeface="微软雅黑" panose="020B0503020204020204" charset="-122"/>
                  <a:ea typeface="微软雅黑" panose="020B0503020204020204" charset="-122"/>
                  <a:sym typeface="Avenir Roman"/>
                </a:rPr>
                <a:t>大衣物收纳袋</a:t>
              </a:r>
              <a:r>
                <a:rPr lang="en-US" altLang="zh-CN" sz="900" dirty="0">
                  <a:solidFill>
                    <a:srgbClr val="000000"/>
                  </a:solidFill>
                  <a:latin typeface="微软雅黑" panose="020B0503020204020204" charset="-122"/>
                  <a:ea typeface="微软雅黑" panose="020B0503020204020204" charset="-122"/>
                  <a:sym typeface="Avenir Roman"/>
                </a:rPr>
                <a:t>+2</a:t>
              </a:r>
              <a:r>
                <a:rPr lang="zh-CN" altLang="en-US" sz="900" dirty="0">
                  <a:solidFill>
                    <a:srgbClr val="000000"/>
                  </a:solidFill>
                  <a:latin typeface="微软雅黑" panose="020B0503020204020204" charset="-122"/>
                  <a:ea typeface="微软雅黑" panose="020B0503020204020204" charset="-122"/>
                  <a:sym typeface="Avenir Roman"/>
                </a:rPr>
                <a:t>中衣物收纳袋</a:t>
              </a:r>
              <a:r>
                <a:rPr lang="en-US" altLang="zh-CN" sz="900" dirty="0">
                  <a:solidFill>
                    <a:srgbClr val="000000"/>
                  </a:solidFill>
                  <a:latin typeface="微软雅黑" panose="020B0503020204020204" charset="-122"/>
                  <a:ea typeface="微软雅黑" panose="020B0503020204020204" charset="-122"/>
                  <a:sym typeface="Avenir Roman"/>
                </a:rPr>
                <a:t>+2</a:t>
              </a:r>
              <a:r>
                <a:rPr lang="zh-CN" altLang="en-US" sz="900" dirty="0">
                  <a:solidFill>
                    <a:srgbClr val="000000"/>
                  </a:solidFill>
                  <a:latin typeface="微软雅黑" panose="020B0503020204020204" charset="-122"/>
                  <a:ea typeface="微软雅黑" panose="020B0503020204020204" charset="-122"/>
                  <a:sym typeface="Avenir Roman"/>
                </a:rPr>
                <a:t>小洗漱收纳袋</a:t>
              </a:r>
              <a:r>
                <a:rPr lang="en-US" altLang="zh-CN" sz="900" dirty="0">
                  <a:solidFill>
                    <a:srgbClr val="000000"/>
                  </a:solidFill>
                  <a:latin typeface="微软雅黑" panose="020B0503020204020204" charset="-122"/>
                  <a:ea typeface="微软雅黑" panose="020B0503020204020204" charset="-122"/>
                  <a:sym typeface="Avenir Roman"/>
                </a:rPr>
                <a:t>+1</a:t>
              </a:r>
              <a:r>
                <a:rPr lang="zh-CN" altLang="en-US" sz="900" dirty="0">
                  <a:solidFill>
                    <a:srgbClr val="000000"/>
                  </a:solidFill>
                  <a:latin typeface="微软雅黑" panose="020B0503020204020204" charset="-122"/>
                  <a:ea typeface="微软雅黑" panose="020B0503020204020204" charset="-122"/>
                  <a:sym typeface="Avenir Roman"/>
                </a:rPr>
                <a:t>个鞋袋</a:t>
              </a:r>
              <a:r>
                <a:rPr lang="en-US" altLang="zh-CN" sz="900" dirty="0">
                  <a:solidFill>
                    <a:srgbClr val="000000"/>
                  </a:solidFill>
                  <a:latin typeface="微软雅黑" panose="020B0503020204020204" charset="-122"/>
                  <a:ea typeface="微软雅黑" panose="020B0503020204020204" charset="-122"/>
                  <a:sym typeface="Avenir Roman"/>
                </a:rPr>
                <a:t>          </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装箱数：</a:t>
              </a:r>
              <a:r>
                <a:rPr lang="en-US" altLang="zh-CN" sz="900" dirty="0">
                  <a:solidFill>
                    <a:srgbClr val="000000"/>
                  </a:solidFill>
                  <a:latin typeface="微软雅黑" panose="020B0503020204020204" charset="-122"/>
                  <a:ea typeface="微软雅黑" panose="020B0503020204020204" charset="-122"/>
                  <a:sym typeface="Avenir Roman"/>
                </a:rPr>
                <a:t>24</a:t>
              </a:r>
              <a:r>
                <a:rPr lang="zh-CN" altLang="en-US" sz="900" dirty="0">
                  <a:solidFill>
                    <a:srgbClr val="000000"/>
                  </a:solidFill>
                  <a:latin typeface="微软雅黑" panose="020B0503020204020204" charset="-122"/>
                  <a:ea typeface="微软雅黑" panose="020B0503020204020204" charset="-122"/>
                  <a:sym typeface="Avenir Roman"/>
                </a:rPr>
                <a:t>套</a:t>
              </a:r>
              <a:r>
                <a:rPr lang="en-US" altLang="zh-CN" sz="900" dirty="0">
                  <a:solidFill>
                    <a:srgbClr val="000000"/>
                  </a:solidFill>
                  <a:latin typeface="微软雅黑" panose="020B0503020204020204" charset="-122"/>
                  <a:ea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sym typeface="Avenir Roman"/>
                </a:rPr>
                <a:t>箱</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颜色：深海蓝</a:t>
              </a:r>
              <a:r>
                <a:rPr lang="en-US" altLang="zh-CN" sz="900" dirty="0">
                  <a:solidFill>
                    <a:srgbClr val="000000"/>
                  </a:solidFill>
                  <a:latin typeface="微软雅黑" panose="020B0503020204020204" charset="-122"/>
                  <a:ea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sym typeface="Avenir Roman"/>
                </a:rPr>
                <a:t>浅卡其</a:t>
              </a:r>
              <a:endParaRPr lang="zh-CN" altLang="en-US"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包装盒：礼盒市场零售价：</a:t>
              </a:r>
              <a:r>
                <a:rPr lang="en-US" altLang="zh-CN" sz="900" dirty="0">
                  <a:solidFill>
                    <a:srgbClr val="000000"/>
                  </a:solidFill>
                  <a:latin typeface="微软雅黑" panose="020B0503020204020204" charset="-122"/>
                  <a:ea typeface="微软雅黑" panose="020B0503020204020204" charset="-122"/>
                  <a:sym typeface="Avenir Roman"/>
                </a:rPr>
                <a:t>248</a:t>
              </a:r>
              <a:r>
                <a:rPr lang="zh-CN" altLang="en-US" sz="900" dirty="0">
                  <a:solidFill>
                    <a:srgbClr val="000000"/>
                  </a:solidFill>
                  <a:latin typeface="微软雅黑" panose="020B0503020204020204" charset="-122"/>
                  <a:ea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sym typeface="Avenir Roman"/>
                </a:rPr>
                <a:t>网络管控价：</a:t>
              </a:r>
              <a:r>
                <a:rPr lang="en-US" altLang="zh-CN" sz="900" dirty="0">
                  <a:solidFill>
                    <a:srgbClr val="000000"/>
                  </a:solidFill>
                  <a:latin typeface="微软雅黑" panose="020B0503020204020204" charset="-122"/>
                  <a:ea typeface="微软雅黑" panose="020B0503020204020204" charset="-122"/>
                  <a:sym typeface="Avenir Roman"/>
                </a:rPr>
                <a:t>218</a:t>
              </a:r>
              <a:r>
                <a:rPr lang="zh-CN" altLang="en-US" sz="900" dirty="0">
                  <a:solidFill>
                    <a:srgbClr val="000000"/>
                  </a:solidFill>
                  <a:latin typeface="微软雅黑" panose="020B0503020204020204" charset="-122"/>
                  <a:ea typeface="微软雅黑" panose="020B0503020204020204" charset="-122"/>
                  <a:sym typeface="Avenir Roman"/>
                </a:rPr>
                <a:t>元 </a:t>
              </a:r>
              <a:endParaRPr lang="en-US" altLang="zh-CN" sz="900" dirty="0">
                <a:solidFill>
                  <a:srgbClr val="3B0EFA"/>
                </a:solidFill>
                <a:latin typeface="微软雅黑" panose="020B0503020204020204" charset="-122"/>
                <a:ea typeface="微软雅黑" panose="020B0503020204020204" charset="-122"/>
                <a:sym typeface="+mn-ea"/>
              </a:endParaRPr>
            </a:p>
          </p:txBody>
        </p:sp>
      </p:grpSp>
      <p:sp>
        <p:nvSpPr>
          <p:cNvPr id="17" name="文本框 16"/>
          <p:cNvSpPr txBox="1"/>
          <p:nvPr/>
        </p:nvSpPr>
        <p:spPr>
          <a:xfrm>
            <a:off x="7112635" y="3500755"/>
            <a:ext cx="4791710" cy="4591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indent="0" algn="l"/>
            <a:r>
              <a:rPr lang="zh-CN" altLang="en-US" sz="800" b="1" dirty="0">
                <a:latin typeface="微软雅黑" panose="020B0503020204020204" charset="-122"/>
                <a:ea typeface="微软雅黑" panose="020B0503020204020204" charset="-122"/>
                <a:cs typeface="Times New Roman" panose="02020603050405020304" charset="0"/>
                <a:sym typeface="+mn-ea"/>
              </a:rPr>
              <a:t>设计理念</a:t>
            </a:r>
            <a:r>
              <a:rPr lang="zh-CN" altLang="en-US" sz="800" dirty="0">
                <a:latin typeface="微软雅黑" panose="020B0503020204020204" charset="-122"/>
                <a:ea typeface="微软雅黑" panose="020B0503020204020204" charset="-122"/>
                <a:cs typeface="Times New Roman" panose="02020603050405020304" charset="0"/>
                <a:sym typeface="+mn-ea"/>
              </a:rPr>
              <a:t>：在都市时尚和纯朴自然之间寻找一个最舒适的“平衡点”。树象征另一种生活，内敛，沉思，永不争论。设计师运用了树的枝干元素，打造一片“树林 多肉”的概念，美化日常，让出行变得更加有趣，</a:t>
            </a:r>
            <a:r>
              <a:rPr lang="zh-CN" altLang="en-US" sz="800" dirty="0">
                <a:latin typeface="微软雅黑" panose="020B0503020204020204" charset="-122"/>
                <a:ea typeface="微软雅黑" panose="020B0503020204020204" charset="-122"/>
                <a:cs typeface="Cambria" panose="02040503050406030204" charset="0"/>
                <a:sym typeface="+mn-ea"/>
              </a:rPr>
              <a:t>设计师希望</a:t>
            </a:r>
            <a:r>
              <a:rPr lang="en-US" altLang="zh-CN" sz="800" dirty="0">
                <a:latin typeface="微软雅黑" panose="020B0503020204020204" charset="-122"/>
                <a:ea typeface="微软雅黑" panose="020B0503020204020204" charset="-122"/>
                <a:cs typeface="Cambria" panose="02040503050406030204" charset="0"/>
                <a:sym typeface="+mn-ea"/>
              </a:rPr>
              <a:t>Tree</a:t>
            </a:r>
            <a:r>
              <a:rPr lang="zh-CN" altLang="en-US" sz="800" dirty="0">
                <a:latin typeface="微软雅黑" panose="020B0503020204020204" charset="-122"/>
                <a:ea typeface="微软雅黑" panose="020B0503020204020204" charset="-122"/>
                <a:cs typeface="Cambria" panose="02040503050406030204" charset="0"/>
                <a:sym typeface="+mn-ea"/>
              </a:rPr>
              <a:t>树包能成为人们轻松愉悦的旅程伴侣。</a:t>
            </a:r>
            <a:endParaRPr lang="en-US" altLang="zh-CN" sz="800" dirty="0">
              <a:latin typeface="微软雅黑" panose="020B0503020204020204" charset="-122"/>
              <a:ea typeface="微软雅黑" panose="020B0503020204020204" charset="-122"/>
              <a:cs typeface="Cambria" panose="02040503050406030204" charset="0"/>
              <a:sym typeface="+mn-ea"/>
            </a:endParaRPr>
          </a:p>
        </p:txBody>
      </p:sp>
      <p:sp>
        <p:nvSpPr>
          <p:cNvPr id="18" name="文本框 17"/>
          <p:cNvSpPr txBox="1"/>
          <p:nvPr/>
        </p:nvSpPr>
        <p:spPr>
          <a:xfrm>
            <a:off x="7112635" y="4206875"/>
            <a:ext cx="4791710" cy="21443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sym typeface="Avenir Roman"/>
              </a:rPr>
              <a:t>商品描述：</a:t>
            </a:r>
            <a:endParaRPr kumimoji="0" lang="zh-CN" altLang="en-US" sz="9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mj-cs"/>
              <a:sym typeface="Avenir Roman"/>
            </a:endParaRPr>
          </a:p>
          <a:p>
            <a:pPr marL="0" marR="0" indent="0" algn="l" defTabSz="514350" rtl="0" fontAlgn="auto" latinLnBrk="0" hangingPunct="0">
              <a:lnSpc>
                <a:spcPct val="150000"/>
              </a:lnSpc>
              <a:buNone/>
            </a:pPr>
            <a:r>
              <a:rPr lang="zh-CN" altLang="en-US" sz="800" dirty="0">
                <a:latin typeface="微软雅黑" panose="020B0503020204020204" charset="-122"/>
                <a:ea typeface="微软雅黑" panose="020B0503020204020204" charset="-122"/>
                <a:sym typeface="Avenir Roman"/>
              </a:rPr>
              <a:t>1</a:t>
            </a:r>
            <a:r>
              <a:rPr lang="en-US" altLang="zh-CN" sz="800" dirty="0">
                <a:latin typeface="微软雅黑" panose="020B0503020204020204" charset="-122"/>
                <a:ea typeface="微软雅黑" panose="020B0503020204020204" charset="-122"/>
                <a:sym typeface="Avenir Roman"/>
              </a:rPr>
              <a:t>.</a:t>
            </a:r>
            <a:r>
              <a:rPr lang="zh-CN" altLang="en-US" sz="800" b="1" dirty="0">
                <a:latin typeface="微软雅黑" panose="020B0503020204020204" charset="-122"/>
                <a:ea typeface="微软雅黑" panose="020B0503020204020204" charset="-122"/>
                <a:sym typeface="Avenir Roman"/>
              </a:rPr>
              <a:t>独特趣味设计</a:t>
            </a:r>
            <a:r>
              <a:rPr lang="zh-CN" altLang="en-US" sz="800" dirty="0">
                <a:latin typeface="微软雅黑" panose="020B0503020204020204" charset="-122"/>
                <a:ea typeface="微软雅黑" panose="020B0503020204020204" charset="-122"/>
                <a:sym typeface="Avenir Roman"/>
              </a:rPr>
              <a:t>：树林概念“多肉式”的自身收纳方式，让收纳有行，轻松有趣出行。</a:t>
            </a:r>
            <a:endParaRPr lang="en-US" altLang="zh-CN" sz="800" dirty="0">
              <a:latin typeface="微软雅黑" panose="020B0503020204020204" charset="-122"/>
              <a:ea typeface="微软雅黑" panose="020B0503020204020204" charset="-122"/>
              <a:sym typeface="Avenir Roman"/>
            </a:endParaRPr>
          </a:p>
          <a:p>
            <a:pPr marL="0" marR="0" indent="0" algn="l" defTabSz="514350" rtl="0" fontAlgn="auto" latinLnBrk="0" hangingPunct="0">
              <a:lnSpc>
                <a:spcPct val="150000"/>
              </a:lnSpc>
              <a:buNone/>
            </a:pPr>
            <a:endParaRPr lang="en-US" altLang="zh-CN" sz="800" dirty="0">
              <a:latin typeface="微软雅黑" panose="020B0503020204020204" charset="-122"/>
              <a:ea typeface="微软雅黑" panose="020B0503020204020204" charset="-122"/>
              <a:sym typeface="Avenir Roman"/>
            </a:endParaRPr>
          </a:p>
          <a:p>
            <a:pPr defTabSz="514350" hangingPunct="0">
              <a:lnSpc>
                <a:spcPct val="150000"/>
              </a:lnSpc>
            </a:pPr>
            <a:r>
              <a:rPr lang="en-US" altLang="zh-CN" sz="800" dirty="0">
                <a:latin typeface="微软雅黑" panose="020B0503020204020204" charset="-122"/>
                <a:ea typeface="微软雅黑" panose="020B0503020204020204" charset="-122"/>
                <a:sym typeface="Avenir Roman"/>
              </a:rPr>
              <a:t>2.</a:t>
            </a:r>
            <a:r>
              <a:rPr lang="zh-CN" altLang="en-US" sz="800" dirty="0">
                <a:latin typeface="微软雅黑" panose="020B0503020204020204" charset="-122"/>
                <a:ea typeface="微软雅黑" panose="020B0503020204020204" charset="-122"/>
                <a:sym typeface="Avenir Roman"/>
              </a:rPr>
              <a:t> </a:t>
            </a:r>
            <a:r>
              <a:rPr lang="zh-CN" altLang="en-US" sz="800" b="1" dirty="0">
                <a:latin typeface="微软雅黑" panose="020B0503020204020204" charset="-122"/>
                <a:ea typeface="微软雅黑" panose="020B0503020204020204" charset="-122"/>
                <a:sym typeface="Avenir Roman"/>
              </a:rPr>
              <a:t>实用便携</a:t>
            </a:r>
            <a:r>
              <a:rPr lang="zh-CN" altLang="en-US" sz="800" dirty="0">
                <a:latin typeface="微软雅黑" panose="020B0503020204020204" charset="-122"/>
                <a:ea typeface="微软雅黑" panose="020B0503020204020204" charset="-122"/>
                <a:sym typeface="Avenir Roman"/>
              </a:rPr>
              <a:t>：采用防水涤纶收纳包，可以让衣物，鞋帽，洗漱用品，数码配件等分类收纳，干湿分离。（</a:t>
            </a:r>
            <a:r>
              <a:rPr lang="en-US" altLang="zh-CN" sz="800" dirty="0">
                <a:solidFill>
                  <a:srgbClr val="000000"/>
                </a:solidFill>
                <a:latin typeface="微软雅黑" panose="020B0503020204020204" charset="-122"/>
                <a:ea typeface="微软雅黑" panose="020B0503020204020204" charset="-122"/>
                <a:sym typeface="Avenir Roman"/>
              </a:rPr>
              <a:t>1</a:t>
            </a:r>
            <a:r>
              <a:rPr lang="zh-CN" altLang="en-US" sz="800" dirty="0">
                <a:solidFill>
                  <a:srgbClr val="000000"/>
                </a:solidFill>
                <a:latin typeface="微软雅黑" panose="020B0503020204020204" charset="-122"/>
                <a:ea typeface="微软雅黑" panose="020B0503020204020204" charset="-122"/>
                <a:sym typeface="Avenir Roman"/>
              </a:rPr>
              <a:t>大衣物收纳袋 </a:t>
            </a:r>
            <a:r>
              <a:rPr lang="en-US" altLang="zh-CN" sz="800" dirty="0">
                <a:solidFill>
                  <a:srgbClr val="000000"/>
                </a:solidFill>
                <a:latin typeface="微软雅黑" panose="020B0503020204020204" charset="-122"/>
                <a:ea typeface="微软雅黑" panose="020B0503020204020204" charset="-122"/>
                <a:sym typeface="Avenir Roman"/>
              </a:rPr>
              <a:t>+2</a:t>
            </a:r>
            <a:r>
              <a:rPr lang="zh-CN" altLang="en-US" sz="800" dirty="0">
                <a:solidFill>
                  <a:srgbClr val="000000"/>
                </a:solidFill>
                <a:latin typeface="微软雅黑" panose="020B0503020204020204" charset="-122"/>
                <a:ea typeface="微软雅黑" panose="020B0503020204020204" charset="-122"/>
                <a:sym typeface="Avenir Roman"/>
              </a:rPr>
              <a:t>中衣物收纳袋 </a:t>
            </a:r>
            <a:r>
              <a:rPr lang="en-US" altLang="zh-CN" sz="800" dirty="0">
                <a:solidFill>
                  <a:srgbClr val="000000"/>
                </a:solidFill>
                <a:latin typeface="微软雅黑" panose="020B0503020204020204" charset="-122"/>
                <a:ea typeface="微软雅黑" panose="020B0503020204020204" charset="-122"/>
                <a:sym typeface="Avenir Roman"/>
              </a:rPr>
              <a:t>+2</a:t>
            </a:r>
            <a:r>
              <a:rPr lang="zh-CN" altLang="en-US" sz="800" dirty="0">
                <a:solidFill>
                  <a:srgbClr val="000000"/>
                </a:solidFill>
                <a:latin typeface="微软雅黑" panose="020B0503020204020204" charset="-122"/>
                <a:ea typeface="微软雅黑" panose="020B0503020204020204" charset="-122"/>
                <a:sym typeface="Avenir Roman"/>
              </a:rPr>
              <a:t>小洗漱</a:t>
            </a:r>
            <a:r>
              <a:rPr lang="en-US" altLang="zh-CN" sz="800" dirty="0">
                <a:solidFill>
                  <a:srgbClr val="000000"/>
                </a:solidFill>
                <a:latin typeface="微软雅黑" panose="020B0503020204020204" charset="-122"/>
                <a:ea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sym typeface="Avenir Roman"/>
              </a:rPr>
              <a:t>数码收纳袋 </a:t>
            </a:r>
            <a:r>
              <a:rPr lang="en-US" altLang="zh-CN" sz="800" dirty="0">
                <a:solidFill>
                  <a:srgbClr val="000000"/>
                </a:solidFill>
                <a:latin typeface="微软雅黑" panose="020B0503020204020204" charset="-122"/>
                <a:ea typeface="微软雅黑" panose="020B0503020204020204" charset="-122"/>
                <a:sym typeface="Avenir Roman"/>
              </a:rPr>
              <a:t>+1</a:t>
            </a:r>
            <a:r>
              <a:rPr lang="zh-CN" altLang="en-US" sz="800" dirty="0">
                <a:solidFill>
                  <a:srgbClr val="000000"/>
                </a:solidFill>
                <a:latin typeface="微软雅黑" panose="020B0503020204020204" charset="-122"/>
                <a:ea typeface="微软雅黑" panose="020B0503020204020204" charset="-122"/>
                <a:sym typeface="Avenir Roman"/>
              </a:rPr>
              <a:t>鞋袋）六件套组合</a:t>
            </a:r>
            <a:r>
              <a:rPr lang="zh-CN" altLang="en-US" sz="800" dirty="0">
                <a:latin typeface="微软雅黑" panose="020B0503020204020204" charset="-122"/>
                <a:ea typeface="微软雅黑" panose="020B0503020204020204" charset="-122"/>
                <a:sym typeface="Avenir Roman"/>
              </a:rPr>
              <a:t>适用于日常家居收纳，也</a:t>
            </a:r>
            <a:r>
              <a:rPr lang="zh-CN" altLang="en-US" sz="800" dirty="0">
                <a:solidFill>
                  <a:srgbClr val="000000"/>
                </a:solidFill>
                <a:latin typeface="微软雅黑" panose="020B0503020204020204" charset="-122"/>
                <a:ea typeface="微软雅黑" panose="020B0503020204020204" charset="-122"/>
                <a:sym typeface="Avenir Roman"/>
              </a:rPr>
              <a:t>适用于</a:t>
            </a:r>
            <a:r>
              <a:rPr lang="en-US" altLang="zh-CN" sz="800" dirty="0">
                <a:solidFill>
                  <a:srgbClr val="000000"/>
                </a:solidFill>
                <a:latin typeface="微软雅黑" panose="020B0503020204020204" charset="-122"/>
                <a:ea typeface="微软雅黑" panose="020B0503020204020204" charset="-122"/>
                <a:sym typeface="Avenir Roman"/>
              </a:rPr>
              <a:t>20</a:t>
            </a:r>
            <a:r>
              <a:rPr lang="zh-CN" altLang="en-US" sz="800" dirty="0">
                <a:solidFill>
                  <a:srgbClr val="000000"/>
                </a:solidFill>
                <a:latin typeface="微软雅黑" panose="020B0503020204020204" charset="-122"/>
                <a:ea typeface="微软雅黑" panose="020B0503020204020204" charset="-122"/>
                <a:sym typeface="Avenir Roman"/>
              </a:rPr>
              <a:t>寸，</a:t>
            </a:r>
            <a:r>
              <a:rPr lang="en-US" altLang="zh-CN" sz="800" dirty="0">
                <a:solidFill>
                  <a:srgbClr val="000000"/>
                </a:solidFill>
                <a:latin typeface="微软雅黑" panose="020B0503020204020204" charset="-122"/>
                <a:ea typeface="微软雅黑" panose="020B0503020204020204" charset="-122"/>
                <a:sym typeface="Avenir Roman"/>
              </a:rPr>
              <a:t>24</a:t>
            </a:r>
            <a:r>
              <a:rPr lang="zh-CN" altLang="en-US" sz="800" dirty="0">
                <a:solidFill>
                  <a:srgbClr val="000000"/>
                </a:solidFill>
                <a:latin typeface="微软雅黑" panose="020B0503020204020204" charset="-122"/>
                <a:ea typeface="微软雅黑" panose="020B0503020204020204" charset="-122"/>
                <a:sym typeface="Avenir Roman"/>
              </a:rPr>
              <a:t>寸和</a:t>
            </a:r>
            <a:r>
              <a:rPr lang="en-US" altLang="zh-CN" sz="800" dirty="0">
                <a:solidFill>
                  <a:srgbClr val="000000"/>
                </a:solidFill>
                <a:latin typeface="微软雅黑" panose="020B0503020204020204" charset="-122"/>
                <a:ea typeface="微软雅黑" panose="020B0503020204020204" charset="-122"/>
                <a:sym typeface="Avenir Roman"/>
              </a:rPr>
              <a:t>28</a:t>
            </a:r>
            <a:r>
              <a:rPr lang="zh-CN" altLang="en-US" sz="800" dirty="0">
                <a:solidFill>
                  <a:srgbClr val="000000"/>
                </a:solidFill>
                <a:latin typeface="微软雅黑" panose="020B0503020204020204" charset="-122"/>
                <a:ea typeface="微软雅黑" panose="020B0503020204020204" charset="-122"/>
                <a:sym typeface="Avenir Roman"/>
              </a:rPr>
              <a:t>寸行李箱</a:t>
            </a:r>
            <a:r>
              <a:rPr lang="en-US" altLang="zh-CN" sz="800" dirty="0">
                <a:solidFill>
                  <a:srgbClr val="000000"/>
                </a:solidFill>
                <a:latin typeface="微软雅黑" panose="020B0503020204020204" charset="-122"/>
                <a:ea typeface="微软雅黑" panose="020B0503020204020204" charset="-122"/>
                <a:sym typeface="Avenir Roman"/>
              </a:rPr>
              <a:t>. </a:t>
            </a:r>
            <a:r>
              <a:rPr lang="zh-CN" altLang="en-US" sz="800" dirty="0">
                <a:solidFill>
                  <a:srgbClr val="000000"/>
                </a:solidFill>
                <a:latin typeface="微软雅黑" panose="020B0503020204020204" charset="-122"/>
                <a:ea typeface="微软雅黑" panose="020B0503020204020204" charset="-122"/>
                <a:sym typeface="Avenir Roman"/>
              </a:rPr>
              <a:t>可收纳满足于</a:t>
            </a:r>
            <a:r>
              <a:rPr lang="en-US" altLang="zh-CN" sz="800" dirty="0">
                <a:solidFill>
                  <a:srgbClr val="000000"/>
                </a:solidFill>
                <a:latin typeface="微软雅黑" panose="020B0503020204020204" charset="-122"/>
                <a:ea typeface="微软雅黑" panose="020B0503020204020204" charset="-122"/>
                <a:sym typeface="Avenir Roman"/>
              </a:rPr>
              <a:t>15</a:t>
            </a:r>
            <a:r>
              <a:rPr lang="zh-CN" altLang="en-US" sz="800" dirty="0">
                <a:solidFill>
                  <a:srgbClr val="000000"/>
                </a:solidFill>
                <a:latin typeface="微软雅黑" panose="020B0503020204020204" charset="-122"/>
                <a:ea typeface="微软雅黑" panose="020B0503020204020204" charset="-122"/>
                <a:sym typeface="Avenir Roman"/>
              </a:rPr>
              <a:t>天以内的长短途的必备出行物品的收纳容量，让出行井然有序。</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endParaRPr lang="en-US" altLang="zh-CN" sz="800" dirty="0">
              <a:latin typeface="微软雅黑" panose="020B0503020204020204" charset="-122"/>
              <a:ea typeface="微软雅黑" panose="020B0503020204020204" charset="-122"/>
              <a:sym typeface="Avenir Roman"/>
            </a:endParaRPr>
          </a:p>
          <a:p>
            <a:pPr defTabSz="514350" hangingPunct="0">
              <a:lnSpc>
                <a:spcPct val="150000"/>
              </a:lnSpc>
            </a:pPr>
            <a:r>
              <a:rPr lang="en-US" altLang="zh-CN" sz="800" dirty="0">
                <a:latin typeface="微软雅黑" panose="020B0503020204020204" charset="-122"/>
                <a:ea typeface="微软雅黑" panose="020B0503020204020204" charset="-122"/>
                <a:sym typeface="Avenir Roman"/>
              </a:rPr>
              <a:t>3.</a:t>
            </a:r>
            <a:r>
              <a:rPr lang="zh-CN" altLang="en-US" sz="800" dirty="0">
                <a:latin typeface="微软雅黑" panose="020B0503020204020204" charset="-122"/>
                <a:ea typeface="微软雅黑" panose="020B0503020204020204" charset="-122"/>
                <a:sym typeface="Avenir Roman"/>
              </a:rPr>
              <a:t> </a:t>
            </a:r>
            <a:r>
              <a:rPr lang="zh-CN" altLang="en-US" sz="800" b="1" dirty="0">
                <a:latin typeface="微软雅黑" panose="020B0503020204020204" charset="-122"/>
                <a:ea typeface="微软雅黑" panose="020B0503020204020204" charset="-122"/>
                <a:sym typeface="Avenir Roman"/>
              </a:rPr>
              <a:t>美化日常</a:t>
            </a:r>
            <a:r>
              <a:rPr lang="zh-CN" altLang="en-US" sz="800" dirty="0">
                <a:latin typeface="微软雅黑" panose="020B0503020204020204" charset="-122"/>
                <a:ea typeface="微软雅黑" panose="020B0503020204020204" charset="-122"/>
                <a:sym typeface="Avenir Roman"/>
              </a:rPr>
              <a:t>：特色硅胶收纳包，出行时可以另当做随身卡包便于收纳零钱钥匙，房卡，耳机线充电线等杂物。归来时可用于即时收纳衣物多用收纳包抗菌便于归位不易丢失，便于下次再使用。插入包装盒卡槽，自形成一片桌面小“树林”的景观，亮丽美观。</a:t>
            </a:r>
            <a:endParaRPr lang="en-US" altLang="zh-CN" sz="800" dirty="0">
              <a:latin typeface="微软雅黑" panose="020B0503020204020204" charset="-122"/>
              <a:ea typeface="微软雅黑" panose="020B0503020204020204" charset="-122"/>
              <a:sym typeface="Avenir Roman"/>
            </a:endParaRPr>
          </a:p>
        </p:txBody>
      </p:sp>
      <p:sp>
        <p:nvSpPr>
          <p:cNvPr id="20" name="内容占位符 10"/>
          <p:cNvSpPr>
            <a:spLocks noGrp="1"/>
          </p:cNvSpPr>
          <p:nvPr/>
        </p:nvSpPr>
        <p:spPr>
          <a:xfrm>
            <a:off x="354437" y="403834"/>
            <a:ext cx="3618268" cy="516255"/>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algn="l"/>
            <a:r>
              <a:rPr lang="en-US" altLang="zh-CN" sz="900" dirty="0">
                <a:solidFill>
                  <a:schemeClr val="tx1"/>
                </a:solidFill>
                <a:latin typeface="冬青黑体简体中文 W3" panose="020B0300000000000000" charset="-122"/>
                <a:ea typeface="冬青黑体简体中文 W3" panose="020B0300000000000000" charset="-122"/>
                <a:sym typeface="+mn-ea"/>
              </a:rPr>
              <a:t>Tree </a:t>
            </a:r>
            <a:r>
              <a:rPr lang="en-US" altLang="zh-CN" sz="900" b="1" dirty="0">
                <a:solidFill>
                  <a:srgbClr val="000000"/>
                </a:solidFill>
                <a:latin typeface="冬青黑体简体中文 W3" panose="020B0300000000000000" charset="-122"/>
                <a:ea typeface="冬青黑体简体中文 W3" panose="020B0300000000000000" charset="-122"/>
                <a:sym typeface="Avenir Roman"/>
              </a:rPr>
              <a:t>· </a:t>
            </a:r>
            <a:r>
              <a:rPr lang="en-US" altLang="zh-CN" sz="900" dirty="0">
                <a:solidFill>
                  <a:schemeClr val="tx1"/>
                </a:solidFill>
                <a:latin typeface="冬青黑体简体中文 W3" panose="020B0300000000000000" charset="-122"/>
                <a:ea typeface="冬青黑体简体中文 W3" panose="020B0300000000000000" charset="-122"/>
                <a:sym typeface="+mn-ea"/>
              </a:rPr>
              <a:t>6 Set Clothing Bags</a:t>
            </a:r>
            <a:endParaRPr lang="zh-CN" altLang="en-US" sz="900" dirty="0">
              <a:solidFill>
                <a:schemeClr val="tx1"/>
              </a:solidFill>
              <a:latin typeface="冬青黑体简体中文 W3" panose="020B0300000000000000" charset="-122"/>
              <a:ea typeface="冬青黑体简体中文 W3" panose="020B0300000000000000" charset="-122"/>
              <a:sym typeface="+mn-ea"/>
            </a:endParaRPr>
          </a:p>
          <a:p>
            <a:pPr algn="l"/>
            <a:r>
              <a:rPr lang="zh-CN" altLang="en-US" sz="1400" b="1" dirty="0">
                <a:solidFill>
                  <a:srgbClr val="000000"/>
                </a:solidFill>
                <a:latin typeface="冬青黑体简体中文 W3" panose="020B0300000000000000" charset="-122"/>
                <a:ea typeface="冬青黑体简体中文 W3" panose="020B0300000000000000" charset="-122"/>
                <a:sym typeface="Avenir Roman"/>
              </a:rPr>
              <a:t>树</a:t>
            </a:r>
            <a:r>
              <a:rPr lang="en-US" altLang="zh-CN" sz="1400" b="1" dirty="0">
                <a:solidFill>
                  <a:srgbClr val="000000"/>
                </a:solidFill>
                <a:latin typeface="冬青黑体简体中文 W3" panose="020B0300000000000000" charset="-122"/>
                <a:ea typeface="冬青黑体简体中文 W3" panose="020B0300000000000000" charset="-122"/>
                <a:sym typeface="Avenir Roman"/>
              </a:rPr>
              <a:t>·</a:t>
            </a:r>
            <a:r>
              <a:rPr lang="zh-CN" altLang="en-US" sz="1400" b="1" dirty="0">
                <a:solidFill>
                  <a:srgbClr val="000000"/>
                </a:solidFill>
                <a:latin typeface="冬青黑体简体中文 W3" panose="020B0300000000000000" charset="-122"/>
                <a:ea typeface="冬青黑体简体中文 W3" panose="020B0300000000000000" charset="-122"/>
                <a:sym typeface="Avenir Roman"/>
              </a:rPr>
              <a:t>衣物</a:t>
            </a:r>
            <a:r>
              <a:rPr lang="zh-CN" altLang="en-US" sz="1400" b="1" dirty="0">
                <a:solidFill>
                  <a:schemeClr val="tx1"/>
                </a:solidFill>
                <a:latin typeface="冬青黑体简体中文 W3" panose="020B0300000000000000" charset="-122"/>
                <a:ea typeface="冬青黑体简体中文 W3" panose="020B0300000000000000" charset="-122"/>
              </a:rPr>
              <a:t>收纳多用套装</a:t>
            </a:r>
            <a:endParaRPr lang="zh-CN" altLang="en-US" sz="1400" b="1" dirty="0">
              <a:solidFill>
                <a:schemeClr val="tx1"/>
              </a:solidFill>
              <a:latin typeface="冬青黑体简体中文 W3" panose="020B0300000000000000" charset="-122"/>
              <a:ea typeface="冬青黑体简体中文 W3" panose="020B0300000000000000" charset="-122"/>
            </a:endParaRPr>
          </a:p>
        </p:txBody>
      </p:sp>
      <p:pic>
        <p:nvPicPr>
          <p:cNvPr id="5" name="图片 4"/>
          <p:cNvPicPr>
            <a:picLocks noChangeAspect="1"/>
          </p:cNvPicPr>
          <p:nvPr/>
        </p:nvPicPr>
        <p:blipFill>
          <a:blip r:embed="rId1"/>
          <a:stretch>
            <a:fillRect/>
          </a:stretch>
        </p:blipFill>
        <p:spPr>
          <a:xfrm>
            <a:off x="2102156" y="4815865"/>
            <a:ext cx="1904586" cy="1071330"/>
          </a:xfrm>
          <a:prstGeom prst="rect">
            <a:avLst/>
          </a:prstGeom>
        </p:spPr>
      </p:pic>
      <p:pic>
        <p:nvPicPr>
          <p:cNvPr id="6" name="图片 5"/>
          <p:cNvPicPr>
            <a:picLocks noChangeAspect="1"/>
          </p:cNvPicPr>
          <p:nvPr/>
        </p:nvPicPr>
        <p:blipFill>
          <a:blip r:embed="rId2"/>
          <a:stretch>
            <a:fillRect/>
          </a:stretch>
        </p:blipFill>
        <p:spPr>
          <a:xfrm>
            <a:off x="4006742" y="4884505"/>
            <a:ext cx="1839036" cy="1034458"/>
          </a:xfrm>
          <a:prstGeom prst="rect">
            <a:avLst/>
          </a:prstGeom>
        </p:spPr>
      </p:pic>
      <p:pic>
        <p:nvPicPr>
          <p:cNvPr id="8" name="图片 7"/>
          <p:cNvPicPr>
            <a:picLocks noChangeAspect="1"/>
          </p:cNvPicPr>
          <p:nvPr/>
        </p:nvPicPr>
        <p:blipFill>
          <a:blip r:embed="rId3"/>
          <a:stretch>
            <a:fillRect/>
          </a:stretch>
        </p:blipFill>
        <p:spPr>
          <a:xfrm>
            <a:off x="404307" y="4815865"/>
            <a:ext cx="1642143" cy="1071330"/>
          </a:xfrm>
          <a:prstGeom prst="rect">
            <a:avLst/>
          </a:prstGeom>
        </p:spPr>
      </p:pic>
      <p:pic>
        <p:nvPicPr>
          <p:cNvPr id="2" name="图片 1"/>
          <p:cNvPicPr>
            <a:picLocks noChangeAspect="1"/>
          </p:cNvPicPr>
          <p:nvPr/>
        </p:nvPicPr>
        <p:blipFill>
          <a:blip r:embed="rId4"/>
          <a:stretch>
            <a:fillRect/>
          </a:stretch>
        </p:blipFill>
        <p:spPr>
          <a:xfrm>
            <a:off x="5765113" y="4815865"/>
            <a:ext cx="652554" cy="1171739"/>
          </a:xfrm>
          <a:prstGeom prst="rect">
            <a:avLst/>
          </a:prstGeom>
        </p:spPr>
      </p:pic>
      <p:pic>
        <p:nvPicPr>
          <p:cNvPr id="3" name="图片 2"/>
          <p:cNvPicPr>
            <a:picLocks noChangeAspect="1"/>
          </p:cNvPicPr>
          <p:nvPr/>
        </p:nvPicPr>
        <p:blipFill>
          <a:blip r:embed="rId5"/>
          <a:stretch>
            <a:fillRect/>
          </a:stretch>
        </p:blipFill>
        <p:spPr>
          <a:xfrm>
            <a:off x="404495" y="1062990"/>
            <a:ext cx="5854700" cy="3678555"/>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4699000" y="341745"/>
            <a:ext cx="279400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2000" b="0" i="0" u="none" strike="noStrike" cap="none" spc="0" normalizeH="0" baseline="0" dirty="0" smtClean="0">
                <a:ln>
                  <a:noFill/>
                </a:ln>
                <a:solidFill>
                  <a:schemeClr val="accent2">
                    <a:lumMod val="60000"/>
                    <a:lumOff val="40000"/>
                  </a:schemeClr>
                </a:solidFill>
                <a:effectLst/>
                <a:uFillTx/>
                <a:latin typeface="华文行楷" panose="02010800040101010101" pitchFamily="2" charset="-122"/>
                <a:ea typeface="华文行楷" panose="02010800040101010101" pitchFamily="2" charset="-122"/>
                <a:sym typeface="Helvetica"/>
              </a:rPr>
              <a:t>虞美人衣物收纳套装</a:t>
            </a:r>
            <a:endParaRPr kumimoji="0" lang="zh-CN" altLang="en-US" sz="2000" b="0" i="0" u="none" strike="noStrike" cap="none" spc="0" normalizeH="0" baseline="0" dirty="0">
              <a:ln>
                <a:noFill/>
              </a:ln>
              <a:solidFill>
                <a:schemeClr val="accent2">
                  <a:lumMod val="60000"/>
                  <a:lumOff val="40000"/>
                </a:schemeClr>
              </a:solidFill>
              <a:effectLst/>
              <a:uFillTx/>
              <a:latin typeface="华文行楷" panose="02010800040101010101" pitchFamily="2" charset="-122"/>
              <a:ea typeface="华文行楷" panose="02010800040101010101" pitchFamily="2" charset="-122"/>
              <a:sym typeface="Helvetic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4699000" y="341745"/>
            <a:ext cx="279400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2000" b="0" i="0" u="none" strike="noStrike" cap="none" spc="0" normalizeH="0" baseline="0" dirty="0" smtClean="0">
                <a:ln>
                  <a:noFill/>
                </a:ln>
                <a:solidFill>
                  <a:schemeClr val="accent2">
                    <a:lumMod val="60000"/>
                    <a:lumOff val="40000"/>
                  </a:schemeClr>
                </a:solidFill>
                <a:effectLst/>
                <a:uFillTx/>
                <a:latin typeface="华文行楷" panose="02010800040101010101" pitchFamily="2" charset="-122"/>
                <a:ea typeface="华文行楷" panose="02010800040101010101" pitchFamily="2" charset="-122"/>
                <a:sym typeface="Helvetica"/>
              </a:rPr>
              <a:t>绿绒蒿衣物收纳套装</a:t>
            </a:r>
            <a:endParaRPr kumimoji="0" lang="zh-CN" altLang="en-US" sz="2000" b="0" i="0" u="none" strike="noStrike" cap="none" spc="0" normalizeH="0" baseline="0" dirty="0">
              <a:ln>
                <a:noFill/>
              </a:ln>
              <a:solidFill>
                <a:schemeClr val="accent2">
                  <a:lumMod val="60000"/>
                  <a:lumOff val="40000"/>
                </a:schemeClr>
              </a:solidFill>
              <a:effectLst/>
              <a:uFillTx/>
              <a:latin typeface="华文行楷" panose="02010800040101010101" pitchFamily="2" charset="-122"/>
              <a:ea typeface="华文行楷" panose="02010800040101010101" pitchFamily="2" charset="-122"/>
              <a:sym typeface="Helvetic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标题"/>
          <p:cNvSpPr txBox="1">
            <a:spLocks noGrp="1"/>
          </p:cNvSpPr>
          <p:nvPr>
            <p:ph type="title"/>
          </p:nvPr>
        </p:nvSpPr>
        <p:spPr>
          <a:xfrm>
            <a:off x="838200" y="365125"/>
            <a:ext cx="10515600" cy="1325563"/>
          </a:xfrm>
          <a:prstGeom prst="rect">
            <a:avLst/>
          </a:prstGeom>
        </p:spPr>
        <p:txBody>
          <a:bodyPr/>
          <a:lstStyle/>
          <a:p/>
        </p:txBody>
      </p:sp>
      <p:sp>
        <p:nvSpPr>
          <p:cNvPr id="296" name="正文"/>
          <p:cNvSpPr txBox="1">
            <a:spLocks noGrp="1"/>
          </p:cNvSpPr>
          <p:nvPr>
            <p:ph type="body" idx="1"/>
          </p:nvPr>
        </p:nvSpPr>
        <p:spPr>
          <a:xfrm>
            <a:off x="838200" y="1825625"/>
            <a:ext cx="10515600" cy="4351338"/>
          </a:xfrm>
          <a:prstGeom prst="rect">
            <a:avLst/>
          </a:prstGeom>
        </p:spPr>
        <p:txBody>
          <a:bodyPr/>
          <a:lstStyle/>
          <a:p/>
        </p:txBody>
      </p:sp>
      <p:pic>
        <p:nvPicPr>
          <p:cNvPr id="297" name="新春献礼-24.jpg" descr="新春献礼-24.jpg"/>
          <p:cNvPicPr>
            <a:picLocks noChangeAspect="1"/>
          </p:cNvPicPr>
          <p:nvPr/>
        </p:nvPicPr>
        <p:blipFill>
          <a:blip r:embed="rId1"/>
          <a:stretch>
            <a:fillRect/>
          </a:stretch>
        </p:blipFill>
        <p:spPr>
          <a:xfrm>
            <a:off x="5638" y="-2"/>
            <a:ext cx="12180723" cy="6858002"/>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标题"/>
          <p:cNvSpPr txBox="1">
            <a:spLocks noGrp="1"/>
          </p:cNvSpPr>
          <p:nvPr>
            <p:ph type="title"/>
          </p:nvPr>
        </p:nvSpPr>
        <p:spPr>
          <a:xfrm>
            <a:off x="838200" y="365125"/>
            <a:ext cx="10515600" cy="1325563"/>
          </a:xfrm>
          <a:prstGeom prst="rect">
            <a:avLst/>
          </a:prstGeom>
        </p:spPr>
        <p:txBody>
          <a:bodyPr/>
          <a:lstStyle/>
          <a:p/>
        </p:txBody>
      </p:sp>
      <p:sp>
        <p:nvSpPr>
          <p:cNvPr id="300" name="正文"/>
          <p:cNvSpPr txBox="1">
            <a:spLocks noGrp="1"/>
          </p:cNvSpPr>
          <p:nvPr>
            <p:ph type="body" idx="1"/>
          </p:nvPr>
        </p:nvSpPr>
        <p:spPr>
          <a:xfrm>
            <a:off x="838200" y="1825625"/>
            <a:ext cx="10515600" cy="4351338"/>
          </a:xfrm>
          <a:prstGeom prst="rect">
            <a:avLst/>
          </a:prstGeom>
        </p:spPr>
        <p:txBody>
          <a:bodyPr/>
          <a:lstStyle/>
          <a:p/>
        </p:txBody>
      </p:sp>
      <p:pic>
        <p:nvPicPr>
          <p:cNvPr id="301" name="新春献礼-25.jpg" descr="新春献礼-25.jpg"/>
          <p:cNvPicPr>
            <a:picLocks noChangeAspect="1"/>
          </p:cNvPicPr>
          <p:nvPr/>
        </p:nvPicPr>
        <p:blipFill>
          <a:blip r:embed="rId1"/>
          <a:stretch>
            <a:fillRect/>
          </a:stretch>
        </p:blipFill>
        <p:spPr>
          <a:xfrm>
            <a:off x="5638" y="0"/>
            <a:ext cx="12180723"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172960" y="287020"/>
            <a:ext cx="4568190" cy="2538095"/>
          </a:xfrm>
          <a:prstGeom prst="rect">
            <a:avLst/>
          </a:prstGeom>
          <a:noFill/>
        </p:spPr>
        <p:txBody>
          <a:bodyPr wrap="square" rtlCol="0" anchor="t">
            <a:spAutoFit/>
          </a:bodyPr>
          <a:lstStyle/>
          <a:p>
            <a:pPr defTabSz="514350" hangingPunct="0">
              <a:lnSpc>
                <a:spcPct val="150000"/>
              </a:lnSpc>
            </a:pPr>
            <a:r>
              <a:rPr lang="zh-CN" altLang="en-US" sz="1000" b="1" dirty="0">
                <a:solidFill>
                  <a:srgbClr val="000000"/>
                </a:solidFill>
                <a:latin typeface="微软雅黑" panose="020B0503020204020204" charset="-122"/>
                <a:ea typeface="微软雅黑" panose="020B0503020204020204" charset="-122"/>
                <a:sym typeface="Avenir Roman"/>
              </a:rPr>
              <a:t>名称：</a:t>
            </a:r>
            <a:r>
              <a:rPr lang="en-US" altLang="zh-CN" sz="1000" b="1" dirty="0">
                <a:solidFill>
                  <a:srgbClr val="000000"/>
                </a:solidFill>
                <a:latin typeface="微软雅黑" panose="020B0503020204020204" charset="-122"/>
                <a:ea typeface="微软雅黑" panose="020B0503020204020204" charset="-122"/>
                <a:sym typeface="Avenir Roman"/>
              </a:rPr>
              <a:t>TREE</a:t>
            </a:r>
            <a:r>
              <a:rPr lang="zh-CN" altLang="en-US" sz="1000" b="1" dirty="0">
                <a:solidFill>
                  <a:srgbClr val="000000"/>
                </a:solidFill>
                <a:latin typeface="微软雅黑" panose="020B0503020204020204" charset="-122"/>
                <a:ea typeface="微软雅黑" panose="020B0503020204020204" charset="-122"/>
                <a:sym typeface="Avenir Roman"/>
              </a:rPr>
              <a:t>树 </a:t>
            </a:r>
            <a:r>
              <a:rPr lang="en-US" altLang="zh-CN" sz="1000" b="1" dirty="0">
                <a:solidFill>
                  <a:srgbClr val="000000"/>
                </a:solidFill>
                <a:latin typeface="微软雅黑" panose="020B0503020204020204" charset="-122"/>
                <a:ea typeface="微软雅黑" panose="020B0503020204020204" charset="-122"/>
                <a:sym typeface="Avenir Roman"/>
              </a:rPr>
              <a:t>·</a:t>
            </a:r>
            <a:r>
              <a:rPr lang="zh-CN" altLang="en-US" sz="1000" b="1" dirty="0">
                <a:solidFill>
                  <a:srgbClr val="000000"/>
                </a:solidFill>
                <a:latin typeface="微软雅黑" panose="020B0503020204020204" charset="-122"/>
                <a:ea typeface="微软雅黑" panose="020B0503020204020204" charset="-122"/>
                <a:sym typeface="Avenir Roman"/>
              </a:rPr>
              <a:t>衣物收纳多用套装 三件</a:t>
            </a:r>
            <a:r>
              <a:rPr lang="zh-CN" altLang="en-US" sz="1000" b="1" dirty="0" smtClean="0">
                <a:solidFill>
                  <a:srgbClr val="000000"/>
                </a:solidFill>
                <a:latin typeface="微软雅黑" panose="020B0503020204020204" charset="-122"/>
                <a:ea typeface="微软雅黑" panose="020B0503020204020204" charset="-122"/>
                <a:sym typeface="Avenir Roman"/>
              </a:rPr>
              <a:t>套</a:t>
            </a:r>
            <a:r>
              <a:rPr lang="en-US" altLang="zh-CN" sz="1000" b="1" dirty="0" smtClean="0">
                <a:solidFill>
                  <a:srgbClr val="000000"/>
                </a:solidFill>
                <a:latin typeface="微软雅黑" panose="020B0503020204020204" charset="-122"/>
                <a:ea typeface="微软雅黑" panose="020B0503020204020204" charset="-122"/>
                <a:sym typeface="Avenir Roman"/>
              </a:rPr>
              <a:t>-</a:t>
            </a:r>
            <a:r>
              <a:rPr lang="zh-CN" altLang="en-US" sz="1000" b="1" dirty="0" smtClean="0">
                <a:solidFill>
                  <a:srgbClr val="000000"/>
                </a:solidFill>
                <a:latin typeface="微软雅黑" panose="020B0503020204020204" charset="-122"/>
                <a:ea typeface="微软雅黑" panose="020B0503020204020204" charset="-122"/>
                <a:sym typeface="Avenir Roman"/>
              </a:rPr>
              <a:t>飞花私语</a:t>
            </a:r>
            <a:endParaRPr lang="en-US" altLang="zh-CN" sz="1000" b="1"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品牌：</a:t>
            </a:r>
            <a:r>
              <a:rPr lang="en-US" altLang="zh-CN" sz="800" dirty="0">
                <a:solidFill>
                  <a:srgbClr val="000000"/>
                </a:solidFill>
                <a:latin typeface="微软雅黑" panose="020B0503020204020204" charset="-122"/>
                <a:ea typeface="微软雅黑" panose="020B0503020204020204" charset="-122"/>
                <a:sym typeface="Avenir Roman"/>
              </a:rPr>
              <a:t>URBAN FOREST</a:t>
            </a:r>
            <a:endParaRPr lang="zh-CN" altLang="en-US"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型号：</a:t>
            </a:r>
            <a:r>
              <a:rPr lang="en-US" altLang="zh-CN" sz="800" dirty="0">
                <a:solidFill>
                  <a:srgbClr val="000000"/>
                </a:solidFill>
                <a:latin typeface="微软雅黑" panose="020B0503020204020204" charset="-122"/>
                <a:ea typeface="微软雅黑" panose="020B0503020204020204" charset="-122"/>
                <a:sym typeface="Avenir Roman"/>
              </a:rPr>
              <a:t>FB004-01/02</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材质：防水涤纶 硅胶</a:t>
            </a:r>
            <a:endParaRPr lang="zh-CN" altLang="en-US"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尺寸： 衣物收纳袋 大号 </a:t>
            </a:r>
            <a:r>
              <a:rPr lang="en-US" altLang="zh-CN" sz="800" dirty="0">
                <a:solidFill>
                  <a:srgbClr val="000000"/>
                </a:solidFill>
                <a:latin typeface="微软雅黑" panose="020B0503020204020204" charset="-122"/>
                <a:ea typeface="微软雅黑" panose="020B0503020204020204" charset="-122"/>
                <a:sym typeface="Avenir Roman"/>
              </a:rPr>
              <a:t>L225 W403 H110mm</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           衣物收纳袋中号 </a:t>
            </a:r>
            <a:r>
              <a:rPr lang="en-US" altLang="zh-CN" sz="800" dirty="0">
                <a:solidFill>
                  <a:srgbClr val="000000"/>
                </a:solidFill>
                <a:latin typeface="微软雅黑" panose="020B0503020204020204" charset="-122"/>
                <a:ea typeface="微软雅黑" panose="020B0503020204020204" charset="-122"/>
                <a:sym typeface="Avenir Roman"/>
              </a:rPr>
              <a:t>L225 W201 H110mm</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           衣物收纳袋小号 </a:t>
            </a:r>
            <a:r>
              <a:rPr lang="en-US" altLang="zh-CN" sz="800" dirty="0">
                <a:solidFill>
                  <a:srgbClr val="000000"/>
                </a:solidFill>
                <a:latin typeface="微软雅黑" panose="020B0503020204020204" charset="-122"/>
                <a:ea typeface="微软雅黑" panose="020B0503020204020204" charset="-122"/>
                <a:sym typeface="Avenir Roman"/>
              </a:rPr>
              <a:t>L112 W201 H110mm </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配置：</a:t>
            </a:r>
            <a:r>
              <a:rPr lang="en-US" altLang="zh-CN" sz="800" dirty="0">
                <a:solidFill>
                  <a:srgbClr val="000000"/>
                </a:solidFill>
                <a:latin typeface="微软雅黑" panose="020B0503020204020204" charset="-122"/>
                <a:ea typeface="微软雅黑" panose="020B0503020204020204" charset="-122"/>
                <a:sym typeface="Avenir Roman"/>
              </a:rPr>
              <a:t> 1</a:t>
            </a:r>
            <a:r>
              <a:rPr lang="zh-CN" altLang="en-US" sz="800" dirty="0">
                <a:solidFill>
                  <a:srgbClr val="000000"/>
                </a:solidFill>
                <a:latin typeface="微软雅黑" panose="020B0503020204020204" charset="-122"/>
                <a:ea typeface="微软雅黑" panose="020B0503020204020204" charset="-122"/>
                <a:sym typeface="Avenir Roman"/>
              </a:rPr>
              <a:t>个大衣物收纳袋</a:t>
            </a:r>
            <a:r>
              <a:rPr lang="en-US" altLang="zh-CN" sz="800" dirty="0">
                <a:solidFill>
                  <a:srgbClr val="000000"/>
                </a:solidFill>
                <a:latin typeface="微软雅黑" panose="020B0503020204020204" charset="-122"/>
                <a:ea typeface="微软雅黑" panose="020B0503020204020204" charset="-122"/>
                <a:sym typeface="Avenir Roman"/>
              </a:rPr>
              <a:t>+1</a:t>
            </a:r>
            <a:r>
              <a:rPr lang="zh-CN" altLang="en-US" sz="800" dirty="0">
                <a:solidFill>
                  <a:srgbClr val="000000"/>
                </a:solidFill>
                <a:latin typeface="微软雅黑" panose="020B0503020204020204" charset="-122"/>
                <a:ea typeface="微软雅黑" panose="020B0503020204020204" charset="-122"/>
                <a:sym typeface="Avenir Roman"/>
              </a:rPr>
              <a:t>个中衣物收纳袋</a:t>
            </a:r>
            <a:r>
              <a:rPr lang="en-US" altLang="zh-CN" sz="800" dirty="0">
                <a:solidFill>
                  <a:srgbClr val="000000"/>
                </a:solidFill>
                <a:latin typeface="微软雅黑" panose="020B0503020204020204" charset="-122"/>
                <a:ea typeface="微软雅黑" panose="020B0503020204020204" charset="-122"/>
                <a:sym typeface="Avenir Roman"/>
              </a:rPr>
              <a:t>+1</a:t>
            </a:r>
            <a:r>
              <a:rPr lang="zh-CN" altLang="en-US" sz="800" dirty="0">
                <a:solidFill>
                  <a:srgbClr val="000000"/>
                </a:solidFill>
                <a:latin typeface="微软雅黑" panose="020B0503020204020204" charset="-122"/>
                <a:ea typeface="微软雅黑" panose="020B0503020204020204" charset="-122"/>
                <a:sym typeface="Avenir Roman"/>
              </a:rPr>
              <a:t>个小洗漱收纳袋</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装箱数：</a:t>
            </a:r>
            <a:r>
              <a:rPr lang="en-US" altLang="zh-CN" sz="800" dirty="0">
                <a:solidFill>
                  <a:srgbClr val="000000"/>
                </a:solidFill>
                <a:latin typeface="微软雅黑" panose="020B0503020204020204" charset="-122"/>
                <a:ea typeface="微软雅黑" panose="020B0503020204020204" charset="-122"/>
                <a:sym typeface="Avenir Roman"/>
              </a:rPr>
              <a:t>36</a:t>
            </a:r>
            <a:r>
              <a:rPr lang="zh-CN" altLang="en-US" sz="800" dirty="0">
                <a:solidFill>
                  <a:srgbClr val="000000"/>
                </a:solidFill>
                <a:latin typeface="微软雅黑" panose="020B0503020204020204" charset="-122"/>
                <a:ea typeface="微软雅黑" panose="020B0503020204020204" charset="-122"/>
                <a:sym typeface="Avenir Roman"/>
              </a:rPr>
              <a:t>套</a:t>
            </a:r>
            <a:r>
              <a:rPr lang="en-US" altLang="zh-CN" sz="800" dirty="0">
                <a:solidFill>
                  <a:srgbClr val="000000"/>
                </a:solidFill>
                <a:latin typeface="微软雅黑" panose="020B0503020204020204" charset="-122"/>
                <a:ea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sym typeface="Avenir Roman"/>
              </a:rPr>
              <a:t>箱</a:t>
            </a:r>
            <a:endParaRPr lang="zh-CN" altLang="en-US"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颜色</a:t>
            </a:r>
            <a:r>
              <a:rPr lang="zh-CN" altLang="en-US" sz="800" dirty="0" smtClean="0">
                <a:solidFill>
                  <a:srgbClr val="000000"/>
                </a:solidFill>
                <a:latin typeface="微软雅黑" panose="020B0503020204020204" charset="-122"/>
                <a:ea typeface="微软雅黑" panose="020B0503020204020204" charset="-122"/>
                <a:sym typeface="Avenir Roman"/>
              </a:rPr>
              <a:t>：虞美人（粉）</a:t>
            </a:r>
            <a:r>
              <a:rPr lang="en-US" altLang="zh-CN" sz="800" dirty="0" smtClean="0">
                <a:solidFill>
                  <a:srgbClr val="000000"/>
                </a:solidFill>
                <a:latin typeface="微软雅黑" panose="020B0503020204020204" charset="-122"/>
                <a:ea typeface="微软雅黑" panose="020B0503020204020204" charset="-122"/>
                <a:sym typeface="Avenir Roman"/>
              </a:rPr>
              <a:t>/</a:t>
            </a:r>
            <a:r>
              <a:rPr lang="zh-CN" altLang="en-US" sz="800" dirty="0" smtClean="0">
                <a:solidFill>
                  <a:srgbClr val="000000"/>
                </a:solidFill>
                <a:latin typeface="微软雅黑" panose="020B0503020204020204" charset="-122"/>
                <a:ea typeface="微软雅黑" panose="020B0503020204020204" charset="-122"/>
                <a:sym typeface="Avenir Roman"/>
              </a:rPr>
              <a:t>绿绒蒿（蓝）</a:t>
            </a:r>
            <a:endParaRPr lang="en-US" altLang="zh-CN" sz="8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smtClean="0">
                <a:solidFill>
                  <a:srgbClr val="000000"/>
                </a:solidFill>
                <a:latin typeface="微软雅黑" panose="020B0503020204020204" charset="-122"/>
                <a:ea typeface="微软雅黑" panose="020B0503020204020204" charset="-122"/>
                <a:sym typeface="Avenir Roman"/>
              </a:rPr>
              <a:t>包装盒</a:t>
            </a:r>
            <a:r>
              <a:rPr lang="zh-CN" altLang="en-US" sz="800" dirty="0">
                <a:solidFill>
                  <a:srgbClr val="000000"/>
                </a:solidFill>
                <a:latin typeface="微软雅黑" panose="020B0503020204020204" charset="-122"/>
                <a:ea typeface="微软雅黑" panose="020B0503020204020204" charset="-122"/>
                <a:sym typeface="Avenir Roman"/>
              </a:rPr>
              <a:t>：礼盒</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市场零售价</a:t>
            </a:r>
            <a:r>
              <a:rPr lang="zh-CN" altLang="en-US" sz="800" dirty="0" smtClean="0">
                <a:solidFill>
                  <a:srgbClr val="000000"/>
                </a:solidFill>
                <a:latin typeface="微软雅黑" panose="020B0503020204020204" charset="-122"/>
                <a:ea typeface="微软雅黑" panose="020B0503020204020204" charset="-122"/>
                <a:sym typeface="Avenir Roman"/>
              </a:rPr>
              <a:t>：</a:t>
            </a:r>
            <a:r>
              <a:rPr lang="en-US" altLang="zh-CN" sz="800" dirty="0" smtClean="0">
                <a:solidFill>
                  <a:srgbClr val="000000"/>
                </a:solidFill>
                <a:latin typeface="微软雅黑" panose="020B0503020204020204" charset="-122"/>
                <a:ea typeface="微软雅黑" panose="020B0503020204020204" charset="-122"/>
                <a:sym typeface="Avenir Roman"/>
              </a:rPr>
              <a:t>218</a:t>
            </a:r>
            <a:r>
              <a:rPr lang="zh-CN" altLang="en-US" sz="800" dirty="0" smtClean="0">
                <a:solidFill>
                  <a:srgbClr val="000000"/>
                </a:solidFill>
                <a:latin typeface="微软雅黑" panose="020B0503020204020204" charset="-122"/>
                <a:ea typeface="微软雅黑" panose="020B0503020204020204" charset="-122"/>
                <a:sym typeface="Avenir Roman"/>
              </a:rPr>
              <a:t>元</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网络管控价：</a:t>
            </a:r>
            <a:r>
              <a:rPr lang="en-US" altLang="zh-CN" sz="800" dirty="0" smtClean="0">
                <a:solidFill>
                  <a:srgbClr val="000000"/>
                </a:solidFill>
                <a:latin typeface="微软雅黑" panose="020B0503020204020204" charset="-122"/>
                <a:ea typeface="微软雅黑" panose="020B0503020204020204" charset="-122"/>
                <a:sym typeface="Avenir Roman"/>
              </a:rPr>
              <a:t>178</a:t>
            </a:r>
            <a:r>
              <a:rPr lang="zh-CN" altLang="en-US" sz="800" dirty="0">
                <a:solidFill>
                  <a:srgbClr val="000000"/>
                </a:solidFill>
                <a:latin typeface="微软雅黑" panose="020B0503020204020204" charset="-122"/>
                <a:ea typeface="微软雅黑" panose="020B0503020204020204" charset="-122"/>
                <a:sym typeface="Avenir Roman"/>
              </a:rPr>
              <a:t>元 </a:t>
            </a:r>
            <a:endParaRPr lang="en-US" altLang="zh-CN" sz="800" dirty="0" smtClean="0">
              <a:solidFill>
                <a:srgbClr val="3B0EFA"/>
              </a:solidFill>
              <a:latin typeface="微软雅黑" panose="020B0503020204020204" charset="-122"/>
              <a:ea typeface="微软雅黑" panose="020B0503020204020204" charset="-122"/>
              <a:sym typeface="+mn-ea"/>
            </a:endParaRPr>
          </a:p>
        </p:txBody>
      </p:sp>
      <p:sp>
        <p:nvSpPr>
          <p:cNvPr id="19" name="文本框 18"/>
          <p:cNvSpPr txBox="1"/>
          <p:nvPr/>
        </p:nvSpPr>
        <p:spPr>
          <a:xfrm>
            <a:off x="7172651" y="4206760"/>
            <a:ext cx="4755738" cy="2377566"/>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sym typeface="Avenir Roman"/>
              </a:rPr>
              <a:t>商品描述：</a:t>
            </a:r>
            <a:endParaRPr kumimoji="0" lang="zh-CN" altLang="en-US" sz="9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mj-cs"/>
              <a:sym typeface="Avenir Roman"/>
            </a:endParaRPr>
          </a:p>
          <a:p>
            <a:pPr marL="0" marR="0" indent="0" algn="l" defTabSz="514350" rtl="0" fontAlgn="auto" latinLnBrk="0" hangingPunct="0">
              <a:lnSpc>
                <a:spcPct val="150000"/>
              </a:lnSpc>
              <a:buNone/>
            </a:pPr>
            <a:r>
              <a:rPr lang="zh-CN" altLang="en-US" sz="900" dirty="0">
                <a:latin typeface="微软雅黑" panose="020B0503020204020204" charset="-122"/>
                <a:ea typeface="微软雅黑" panose="020B0503020204020204" charset="-122"/>
                <a:sym typeface="Avenir Roman"/>
              </a:rPr>
              <a:t>1</a:t>
            </a:r>
            <a:r>
              <a:rPr lang="en-US" altLang="zh-CN" sz="900"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独特趣味设计</a:t>
            </a:r>
            <a:r>
              <a:rPr lang="zh-CN" altLang="en-US" sz="900" dirty="0">
                <a:latin typeface="微软雅黑" panose="020B0503020204020204" charset="-122"/>
                <a:ea typeface="微软雅黑" panose="020B0503020204020204" charset="-122"/>
                <a:sym typeface="Avenir Roman"/>
              </a:rPr>
              <a:t>：树林概念“多肉式”的自身收纳方式，让收纳有行，轻松有趣出行</a:t>
            </a:r>
            <a:r>
              <a:rPr lang="zh-CN" altLang="en-US" sz="900" dirty="0" smtClean="0">
                <a:latin typeface="微软雅黑" panose="020B0503020204020204" charset="-122"/>
                <a:ea typeface="微软雅黑" panose="020B0503020204020204" charset="-122"/>
                <a:sym typeface="Avenir Roman"/>
              </a:rPr>
              <a:t>。</a:t>
            </a:r>
            <a:endParaRPr lang="en-US" altLang="zh-CN" sz="900" dirty="0">
              <a:latin typeface="微软雅黑" panose="020B0503020204020204" charset="-122"/>
              <a:ea typeface="微软雅黑" panose="020B0503020204020204" charset="-122"/>
              <a:sym typeface="Avenir Roman"/>
            </a:endParaRPr>
          </a:p>
          <a:p>
            <a:pPr marL="0" marR="0" indent="0" algn="l" defTabSz="514350" rtl="0" fontAlgn="auto" latinLnBrk="0" hangingPunct="0">
              <a:lnSpc>
                <a:spcPct val="150000"/>
              </a:lnSpc>
              <a:buNone/>
            </a:pPr>
            <a:endParaRPr lang="en-US" altLang="zh-CN" sz="900" dirty="0">
              <a:latin typeface="微软雅黑" panose="020B0503020204020204" charset="-122"/>
              <a:ea typeface="微软雅黑" panose="020B0503020204020204" charset="-122"/>
              <a:sym typeface="Avenir Roman"/>
            </a:endParaRPr>
          </a:p>
          <a:p>
            <a:pPr defTabSz="514350" hangingPunct="0">
              <a:lnSpc>
                <a:spcPct val="150000"/>
              </a:lnSpc>
            </a:pPr>
            <a:r>
              <a:rPr lang="en-US" altLang="zh-CN" sz="900" dirty="0">
                <a:latin typeface="微软雅黑" panose="020B0503020204020204" charset="-122"/>
                <a:ea typeface="微软雅黑" panose="020B0503020204020204" charset="-122"/>
                <a:sym typeface="Avenir Roman"/>
              </a:rPr>
              <a:t>2.</a:t>
            </a:r>
            <a:r>
              <a:rPr lang="zh-CN" altLang="en-US" sz="900" dirty="0">
                <a:latin typeface="微软雅黑" panose="020B0503020204020204" charset="-122"/>
                <a:ea typeface="微软雅黑" panose="020B0503020204020204" charset="-122"/>
                <a:sym typeface="Avenir Roman"/>
              </a:rPr>
              <a:t> </a:t>
            </a:r>
            <a:r>
              <a:rPr lang="zh-CN" altLang="en-US" sz="900" b="1" dirty="0">
                <a:latin typeface="微软雅黑" panose="020B0503020204020204" charset="-122"/>
                <a:ea typeface="微软雅黑" panose="020B0503020204020204" charset="-122"/>
                <a:sym typeface="Avenir Roman"/>
              </a:rPr>
              <a:t>实用便携</a:t>
            </a:r>
            <a:r>
              <a:rPr lang="zh-CN" altLang="en-US" sz="900" dirty="0">
                <a:latin typeface="微软雅黑" panose="020B0503020204020204" charset="-122"/>
                <a:ea typeface="微软雅黑" panose="020B0503020204020204" charset="-122"/>
                <a:sym typeface="Avenir Roman"/>
              </a:rPr>
              <a:t>：采用防水涤纶收纳包，可以让衣物，鞋帽，洗漱用品，数码配件等分类收纳，干湿分离。 模块化设计（</a:t>
            </a:r>
            <a:r>
              <a:rPr lang="en-US" altLang="zh-CN" sz="900" dirty="0">
                <a:solidFill>
                  <a:srgbClr val="000000"/>
                </a:solidFill>
                <a:latin typeface="微软雅黑" panose="020B0503020204020204" charset="-122"/>
                <a:ea typeface="微软雅黑" panose="020B0503020204020204" charset="-122"/>
                <a:sym typeface="Avenir Roman"/>
              </a:rPr>
              <a:t> 1</a:t>
            </a:r>
            <a:r>
              <a:rPr lang="zh-CN" altLang="en-US" sz="900" dirty="0">
                <a:solidFill>
                  <a:srgbClr val="000000"/>
                </a:solidFill>
                <a:latin typeface="微软雅黑" panose="020B0503020204020204" charset="-122"/>
                <a:ea typeface="微软雅黑" panose="020B0503020204020204" charset="-122"/>
                <a:sym typeface="Avenir Roman"/>
              </a:rPr>
              <a:t>大衣物收纳袋 </a:t>
            </a:r>
            <a:r>
              <a:rPr lang="en-US" altLang="zh-CN" sz="900" dirty="0">
                <a:solidFill>
                  <a:srgbClr val="000000"/>
                </a:solidFill>
                <a:latin typeface="微软雅黑" panose="020B0503020204020204" charset="-122"/>
                <a:ea typeface="微软雅黑" panose="020B0503020204020204" charset="-122"/>
                <a:sym typeface="Avenir Roman"/>
              </a:rPr>
              <a:t>+1</a:t>
            </a:r>
            <a:r>
              <a:rPr lang="zh-CN" altLang="en-US" sz="900" dirty="0">
                <a:solidFill>
                  <a:srgbClr val="000000"/>
                </a:solidFill>
                <a:latin typeface="微软雅黑" panose="020B0503020204020204" charset="-122"/>
                <a:ea typeface="微软雅黑" panose="020B0503020204020204" charset="-122"/>
                <a:sym typeface="Avenir Roman"/>
              </a:rPr>
              <a:t>中衣物收纳袋 </a:t>
            </a:r>
            <a:r>
              <a:rPr lang="en-US" altLang="zh-CN" sz="900" dirty="0">
                <a:solidFill>
                  <a:srgbClr val="000000"/>
                </a:solidFill>
                <a:latin typeface="微软雅黑" panose="020B0503020204020204" charset="-122"/>
                <a:ea typeface="微软雅黑" panose="020B0503020204020204" charset="-122"/>
                <a:sym typeface="Avenir Roman"/>
              </a:rPr>
              <a:t>+1</a:t>
            </a:r>
            <a:r>
              <a:rPr lang="zh-CN" altLang="en-US" sz="900" dirty="0">
                <a:solidFill>
                  <a:srgbClr val="000000"/>
                </a:solidFill>
                <a:latin typeface="微软雅黑" panose="020B0503020204020204" charset="-122"/>
                <a:ea typeface="微软雅黑" panose="020B0503020204020204" charset="-122"/>
                <a:sym typeface="Avenir Roman"/>
              </a:rPr>
              <a:t>小洗漱</a:t>
            </a:r>
            <a:r>
              <a:rPr lang="en-US" altLang="zh-CN" sz="900" dirty="0">
                <a:solidFill>
                  <a:srgbClr val="000000"/>
                </a:solidFill>
                <a:latin typeface="微软雅黑" panose="020B0503020204020204" charset="-122"/>
                <a:ea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sym typeface="Avenir Roman"/>
              </a:rPr>
              <a:t>数码收纳袋）三件套组合，</a:t>
            </a:r>
            <a:r>
              <a:rPr lang="zh-CN" altLang="en-US" sz="900" dirty="0">
                <a:latin typeface="微软雅黑" panose="020B0503020204020204" charset="-122"/>
                <a:ea typeface="微软雅黑" panose="020B0503020204020204" charset="-122"/>
                <a:sym typeface="Avenir Roman"/>
              </a:rPr>
              <a:t>适用于日常家居收纳，也</a:t>
            </a:r>
            <a:r>
              <a:rPr lang="zh-CN" altLang="en-US" sz="900" dirty="0">
                <a:solidFill>
                  <a:srgbClr val="000000"/>
                </a:solidFill>
                <a:latin typeface="微软雅黑" panose="020B0503020204020204" charset="-122"/>
                <a:ea typeface="微软雅黑" panose="020B0503020204020204" charset="-122"/>
                <a:sym typeface="Avenir Roman"/>
              </a:rPr>
              <a:t>适用于</a:t>
            </a:r>
            <a:r>
              <a:rPr lang="en-US" altLang="zh-CN" sz="900" dirty="0">
                <a:solidFill>
                  <a:srgbClr val="000000"/>
                </a:solidFill>
                <a:latin typeface="微软雅黑" panose="020B0503020204020204" charset="-122"/>
                <a:ea typeface="微软雅黑" panose="020B0503020204020204" charset="-122"/>
                <a:sym typeface="Avenir Roman"/>
              </a:rPr>
              <a:t>20</a:t>
            </a:r>
            <a:r>
              <a:rPr lang="zh-CN" altLang="en-US" sz="900" dirty="0">
                <a:solidFill>
                  <a:srgbClr val="000000"/>
                </a:solidFill>
                <a:latin typeface="微软雅黑" panose="020B0503020204020204" charset="-122"/>
                <a:ea typeface="微软雅黑" panose="020B0503020204020204" charset="-122"/>
                <a:sym typeface="Avenir Roman"/>
              </a:rPr>
              <a:t>寸行李箱尺寸，可收纳满足于</a:t>
            </a:r>
            <a:r>
              <a:rPr lang="en-US" altLang="zh-CN" sz="900" dirty="0">
                <a:solidFill>
                  <a:srgbClr val="000000"/>
                </a:solidFill>
                <a:latin typeface="微软雅黑" panose="020B0503020204020204" charset="-122"/>
                <a:ea typeface="微软雅黑" panose="020B0503020204020204" charset="-122"/>
                <a:sym typeface="Avenir Roman"/>
              </a:rPr>
              <a:t>5</a:t>
            </a:r>
            <a:r>
              <a:rPr lang="zh-CN" altLang="en-US" sz="900" dirty="0">
                <a:solidFill>
                  <a:srgbClr val="000000"/>
                </a:solidFill>
                <a:latin typeface="微软雅黑" panose="020B0503020204020204" charset="-122"/>
                <a:ea typeface="微软雅黑" panose="020B0503020204020204" charset="-122"/>
                <a:sym typeface="Avenir Roman"/>
              </a:rPr>
              <a:t>天内的短途出行必备物品，让出行变得井然有序。</a:t>
            </a:r>
            <a:endParaRPr lang="en-US" altLang="zh-CN" sz="9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endParaRPr lang="en-US" altLang="zh-CN" sz="900" dirty="0">
              <a:latin typeface="微软雅黑" panose="020B0503020204020204" charset="-122"/>
              <a:ea typeface="微软雅黑" panose="020B0503020204020204" charset="-122"/>
              <a:sym typeface="Avenir Roman"/>
            </a:endParaRPr>
          </a:p>
          <a:p>
            <a:pPr defTabSz="514350" hangingPunct="0">
              <a:lnSpc>
                <a:spcPct val="150000"/>
              </a:lnSpc>
            </a:pPr>
            <a:r>
              <a:rPr lang="en-US" altLang="zh-CN" sz="900" dirty="0">
                <a:latin typeface="微软雅黑" panose="020B0503020204020204" charset="-122"/>
                <a:ea typeface="微软雅黑" panose="020B0503020204020204" charset="-122"/>
                <a:sym typeface="Avenir Roman"/>
              </a:rPr>
              <a:t>3.</a:t>
            </a:r>
            <a:r>
              <a:rPr lang="zh-CN" altLang="en-US" sz="900" dirty="0">
                <a:latin typeface="微软雅黑" panose="020B0503020204020204" charset="-122"/>
                <a:ea typeface="微软雅黑" panose="020B0503020204020204" charset="-122"/>
                <a:sym typeface="Avenir Roman"/>
              </a:rPr>
              <a:t> </a:t>
            </a:r>
            <a:r>
              <a:rPr lang="zh-CN" altLang="en-US" sz="900" b="1" dirty="0">
                <a:latin typeface="微软雅黑" panose="020B0503020204020204" charset="-122"/>
                <a:ea typeface="微软雅黑" panose="020B0503020204020204" charset="-122"/>
                <a:sym typeface="Avenir Roman"/>
              </a:rPr>
              <a:t>美化日常</a:t>
            </a:r>
            <a:r>
              <a:rPr lang="zh-CN" altLang="en-US" sz="900" dirty="0">
                <a:latin typeface="微软雅黑" panose="020B0503020204020204" charset="-122"/>
                <a:ea typeface="微软雅黑" panose="020B0503020204020204" charset="-122"/>
                <a:sym typeface="Avenir Roman"/>
              </a:rPr>
              <a:t>：特色硅胶收纳包，出行时可以另当做随身卡包便于收纳零钱钥匙，房卡，耳机线充电线等杂物。归来时可用于即时收纳衣物多用收纳包抗菌便于归位不易丢失，便于下次再使用。插入包装盒卡槽，自形成一片桌面小“树林”的景观，亮丽美观。</a:t>
            </a:r>
            <a:endParaRPr lang="en-US" altLang="zh-CN" sz="900" dirty="0">
              <a:latin typeface="微软雅黑" panose="020B0503020204020204" charset="-122"/>
              <a:ea typeface="微软雅黑" panose="020B0503020204020204" charset="-122"/>
              <a:sym typeface="Avenir Roman"/>
            </a:endParaRPr>
          </a:p>
        </p:txBody>
      </p:sp>
      <p:sp>
        <p:nvSpPr>
          <p:cNvPr id="23" name="内容占位符 10"/>
          <p:cNvSpPr>
            <a:spLocks noGrp="1"/>
          </p:cNvSpPr>
          <p:nvPr/>
        </p:nvSpPr>
        <p:spPr>
          <a:xfrm>
            <a:off x="113105" y="175840"/>
            <a:ext cx="3618268" cy="516255"/>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algn="l"/>
            <a:r>
              <a:rPr lang="en-US" altLang="zh-CN" sz="900" dirty="0">
                <a:solidFill>
                  <a:schemeClr val="tx1"/>
                </a:solidFill>
                <a:latin typeface="冬青黑体简体中文 W3" panose="020B0300000000000000" charset="-122"/>
                <a:ea typeface="冬青黑体简体中文 W3" panose="020B0300000000000000" charset="-122"/>
                <a:sym typeface="+mn-ea"/>
              </a:rPr>
              <a:t>Tree </a:t>
            </a:r>
            <a:r>
              <a:rPr lang="en-US" altLang="zh-CN" sz="900" b="1" dirty="0">
                <a:solidFill>
                  <a:srgbClr val="000000"/>
                </a:solidFill>
                <a:latin typeface="冬青黑体简体中文 W3" panose="020B0300000000000000" charset="-122"/>
                <a:ea typeface="冬青黑体简体中文 W3" panose="020B0300000000000000" charset="-122"/>
                <a:sym typeface="Avenir Roman"/>
              </a:rPr>
              <a:t>· </a:t>
            </a:r>
            <a:r>
              <a:rPr lang="en-US" altLang="zh-CN" sz="900" dirty="0">
                <a:solidFill>
                  <a:schemeClr val="tx1"/>
                </a:solidFill>
                <a:latin typeface="冬青黑体简体中文 W3" panose="020B0300000000000000" charset="-122"/>
                <a:ea typeface="冬青黑体简体中文 W3" panose="020B0300000000000000" charset="-122"/>
                <a:sym typeface="+mn-ea"/>
              </a:rPr>
              <a:t>3 Set Clothing Bags</a:t>
            </a:r>
            <a:endParaRPr lang="zh-CN" altLang="en-US" sz="900" dirty="0">
              <a:solidFill>
                <a:schemeClr val="tx1"/>
              </a:solidFill>
              <a:latin typeface="冬青黑体简体中文 W3" panose="020B0300000000000000" charset="-122"/>
              <a:ea typeface="冬青黑体简体中文 W3" panose="020B0300000000000000" charset="-122"/>
              <a:sym typeface="+mn-ea"/>
            </a:endParaRPr>
          </a:p>
          <a:p>
            <a:pPr algn="l"/>
            <a:r>
              <a:rPr lang="zh-CN" altLang="en-US" sz="1400" b="1" dirty="0">
                <a:solidFill>
                  <a:srgbClr val="000000"/>
                </a:solidFill>
                <a:latin typeface="冬青黑体简体中文 W3" panose="020B0300000000000000" charset="-122"/>
                <a:ea typeface="冬青黑体简体中文 W3" panose="020B0300000000000000" charset="-122"/>
                <a:sym typeface="Avenir Roman"/>
              </a:rPr>
              <a:t>树</a:t>
            </a:r>
            <a:r>
              <a:rPr lang="en-US" altLang="zh-CN" sz="1400" b="1" dirty="0">
                <a:solidFill>
                  <a:srgbClr val="000000"/>
                </a:solidFill>
                <a:latin typeface="冬青黑体简体中文 W3" panose="020B0300000000000000" charset="-122"/>
                <a:ea typeface="冬青黑体简体中文 W3" panose="020B0300000000000000" charset="-122"/>
                <a:sym typeface="Avenir Roman"/>
              </a:rPr>
              <a:t>·</a:t>
            </a:r>
            <a:r>
              <a:rPr lang="zh-CN" altLang="en-US" sz="1400" b="1" dirty="0">
                <a:solidFill>
                  <a:srgbClr val="000000"/>
                </a:solidFill>
                <a:latin typeface="冬青黑体简体中文 W3" panose="020B0300000000000000" charset="-122"/>
                <a:ea typeface="冬青黑体简体中文 W3" panose="020B0300000000000000" charset="-122"/>
                <a:sym typeface="Avenir Roman"/>
              </a:rPr>
              <a:t>衣物</a:t>
            </a:r>
            <a:r>
              <a:rPr lang="zh-CN" altLang="en-US" sz="1400" b="1" dirty="0">
                <a:solidFill>
                  <a:schemeClr val="tx1"/>
                </a:solidFill>
                <a:latin typeface="冬青黑体简体中文 W3" panose="020B0300000000000000" charset="-122"/>
                <a:ea typeface="冬青黑体简体中文 W3" panose="020B0300000000000000" charset="-122"/>
              </a:rPr>
              <a:t>收纳多用套装</a:t>
            </a:r>
            <a:endParaRPr lang="zh-CN" altLang="en-US" sz="1400" b="1" dirty="0">
              <a:solidFill>
                <a:schemeClr val="tx1"/>
              </a:solidFill>
              <a:latin typeface="冬青黑体简体中文 W3" panose="020B0300000000000000" charset="-122"/>
              <a:ea typeface="冬青黑体简体中文 W3" panose="020B0300000000000000" charset="-122"/>
            </a:endParaRPr>
          </a:p>
        </p:txBody>
      </p:sp>
      <p:pic>
        <p:nvPicPr>
          <p:cNvPr id="12" name="图片 11"/>
          <p:cNvPicPr>
            <a:picLocks noChangeAspect="1"/>
          </p:cNvPicPr>
          <p:nvPr/>
        </p:nvPicPr>
        <p:blipFill>
          <a:blip r:embed="rId1"/>
          <a:stretch>
            <a:fillRect/>
          </a:stretch>
        </p:blipFill>
        <p:spPr>
          <a:xfrm>
            <a:off x="4423410" y="4911725"/>
            <a:ext cx="1925320" cy="1405255"/>
          </a:xfrm>
          <a:prstGeom prst="rect">
            <a:avLst/>
          </a:prstGeom>
        </p:spPr>
      </p:pic>
      <p:pic>
        <p:nvPicPr>
          <p:cNvPr id="5" name="图片 4"/>
          <p:cNvPicPr>
            <a:picLocks noChangeAspect="1"/>
          </p:cNvPicPr>
          <p:nvPr/>
        </p:nvPicPr>
        <p:blipFill>
          <a:blip r:embed="rId2"/>
          <a:stretch>
            <a:fillRect/>
          </a:stretch>
        </p:blipFill>
        <p:spPr>
          <a:xfrm>
            <a:off x="113030" y="4922520"/>
            <a:ext cx="2086610" cy="1394460"/>
          </a:xfrm>
          <a:prstGeom prst="rect">
            <a:avLst/>
          </a:prstGeom>
        </p:spPr>
      </p:pic>
      <p:pic>
        <p:nvPicPr>
          <p:cNvPr id="2" name="图片 1"/>
          <p:cNvPicPr>
            <a:picLocks noChangeAspect="1"/>
          </p:cNvPicPr>
          <p:nvPr/>
        </p:nvPicPr>
        <p:blipFill>
          <a:blip r:embed="rId3"/>
          <a:stretch>
            <a:fillRect/>
          </a:stretch>
        </p:blipFill>
        <p:spPr>
          <a:xfrm>
            <a:off x="113030" y="692150"/>
            <a:ext cx="6235700" cy="4131310"/>
          </a:xfrm>
          <a:prstGeom prst="rect">
            <a:avLst/>
          </a:prstGeom>
        </p:spPr>
      </p:pic>
      <p:pic>
        <p:nvPicPr>
          <p:cNvPr id="3" name="图片 2"/>
          <p:cNvPicPr>
            <a:picLocks noChangeAspect="1"/>
          </p:cNvPicPr>
          <p:nvPr/>
        </p:nvPicPr>
        <p:blipFill>
          <a:blip r:embed="rId4"/>
          <a:stretch>
            <a:fillRect/>
          </a:stretch>
        </p:blipFill>
        <p:spPr>
          <a:xfrm>
            <a:off x="2259330" y="4922520"/>
            <a:ext cx="2104390" cy="1394460"/>
          </a:xfrm>
          <a:prstGeom prst="rect">
            <a:avLst/>
          </a:prstGeom>
        </p:spPr>
      </p:pic>
      <p:sp>
        <p:nvSpPr>
          <p:cNvPr id="10" name="文本框 9"/>
          <p:cNvSpPr txBox="1"/>
          <p:nvPr/>
        </p:nvSpPr>
        <p:spPr>
          <a:xfrm>
            <a:off x="7172960" y="3334385"/>
            <a:ext cx="4755515" cy="5822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indent="0" algn="l"/>
            <a:r>
              <a:rPr lang="zh-CN" altLang="en-US" sz="800" b="1" dirty="0">
                <a:latin typeface="微软雅黑" panose="020B0503020204020204" charset="-122"/>
                <a:ea typeface="微软雅黑" panose="020B0503020204020204" charset="-122"/>
                <a:cs typeface="Times New Roman" panose="02020603050405020304" charset="0"/>
                <a:sym typeface="+mn-ea"/>
              </a:rPr>
              <a:t>设计理念</a:t>
            </a:r>
            <a:r>
              <a:rPr lang="zh-CN" altLang="en-US" sz="800" dirty="0" smtClean="0">
                <a:latin typeface="微软雅黑" panose="020B0503020204020204" charset="-122"/>
                <a:ea typeface="微软雅黑" panose="020B0503020204020204" charset="-122"/>
                <a:cs typeface="Times New Roman" panose="02020603050405020304" charset="0"/>
                <a:sym typeface="+mn-ea"/>
              </a:rPr>
              <a:t>：树</a:t>
            </a:r>
            <a:r>
              <a:rPr lang="zh-CN" altLang="en-US" sz="800" dirty="0">
                <a:latin typeface="微软雅黑" panose="020B0503020204020204" charset="-122"/>
                <a:ea typeface="微软雅黑" panose="020B0503020204020204" charset="-122"/>
                <a:cs typeface="Times New Roman" panose="02020603050405020304" charset="0"/>
                <a:sym typeface="+mn-ea"/>
              </a:rPr>
              <a:t>象征另一种生活，内敛，沉思，永不争论。设计师运用了树的枝干元素，打造一片“树林 多肉”的概念，美化日常，让出行变得更加</a:t>
            </a:r>
            <a:r>
              <a:rPr lang="zh-CN" altLang="en-US" sz="800" dirty="0" smtClean="0">
                <a:latin typeface="微软雅黑" panose="020B0503020204020204" charset="-122"/>
                <a:ea typeface="微软雅黑" panose="020B0503020204020204" charset="-122"/>
                <a:cs typeface="Times New Roman" panose="02020603050405020304" charset="0"/>
                <a:sym typeface="+mn-ea"/>
              </a:rPr>
              <a:t>有趣。</a:t>
            </a:r>
            <a:r>
              <a:rPr lang="zh-CN" altLang="en-US" sz="800" b="1" dirty="0" smtClean="0">
                <a:latin typeface="微软雅黑" panose="020B0503020204020204" charset="-122"/>
                <a:ea typeface="微软雅黑" panose="020B0503020204020204" charset="-122"/>
                <a:cs typeface="Times New Roman" panose="02020603050405020304" charset="0"/>
                <a:sym typeface="+mn-ea"/>
              </a:rPr>
              <a:t>飞花私语，来源于高山之花绿绒蒿和虞美人，采用现代设计手法加以演绎。设计师希望赋予产品上，用它去感受花香浮云，高山之花，去聆听自然瞬息吐纳之声，去看更大的世界。</a:t>
            </a:r>
            <a:endParaRPr lang="en-US" altLang="zh-CN" sz="800" b="1" dirty="0">
              <a:latin typeface="微软雅黑" panose="020B0503020204020204" charset="-122"/>
              <a:ea typeface="微软雅黑" panose="020B0503020204020204" charset="-122"/>
              <a:cs typeface="Cambria" panose="02040503050406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标题"/>
          <p:cNvSpPr txBox="1"/>
          <p:nvPr>
            <p:ph type="ctrTitle"/>
          </p:nvPr>
        </p:nvSpPr>
        <p:spPr>
          <a:prstGeom prst="rect">
            <a:avLst/>
          </a:prstGeom>
        </p:spPr>
        <p:txBody>
          <a:bodyPr/>
          <a:lstStyle/>
          <a:p/>
        </p:txBody>
      </p:sp>
      <p:sp>
        <p:nvSpPr>
          <p:cNvPr id="122" name="正文"/>
          <p:cNvSpPr txBox="1"/>
          <p:nvPr>
            <p:ph type="subTitle" sz="quarter" idx="1"/>
          </p:nvPr>
        </p:nvSpPr>
        <p:spPr>
          <a:prstGeom prst="rect">
            <a:avLst/>
          </a:prstGeom>
        </p:spPr>
        <p:txBody>
          <a:bodyPr/>
          <a:lstStyle/>
          <a:p/>
        </p:txBody>
      </p:sp>
      <p:pic>
        <p:nvPicPr>
          <p:cNvPr id="123" name="PPT -02.jpg" descr="PPT -02.jpg"/>
          <p:cNvPicPr>
            <a:picLocks noChangeAspect="1"/>
          </p:cNvPicPr>
          <p:nvPr/>
        </p:nvPicPr>
        <p:blipFill>
          <a:blip r:embed="rId1"/>
          <a:stretch>
            <a:fillRect/>
          </a:stretch>
        </p:blipFill>
        <p:spPr>
          <a:xfrm>
            <a:off x="1185" y="0"/>
            <a:ext cx="12189631" cy="6858000"/>
          </a:xfrm>
          <a:prstGeom prst="rect">
            <a:avLst/>
          </a:prstGeom>
          <a:ln w="12700">
            <a:miter lim="400000"/>
            <a:headEnd/>
            <a:tailEnd/>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标题"/>
          <p:cNvSpPr txBox="1"/>
          <p:nvPr>
            <p:ph type="ctrTitle"/>
          </p:nvPr>
        </p:nvSpPr>
        <p:spPr>
          <a:prstGeom prst="rect">
            <a:avLst/>
          </a:prstGeom>
        </p:spPr>
        <p:txBody>
          <a:bodyPr/>
          <a:lstStyle/>
          <a:p/>
        </p:txBody>
      </p:sp>
      <p:sp>
        <p:nvSpPr>
          <p:cNvPr id="182" name="正文"/>
          <p:cNvSpPr txBox="1"/>
          <p:nvPr>
            <p:ph type="subTitle" sz="quarter" idx="1"/>
          </p:nvPr>
        </p:nvSpPr>
        <p:spPr>
          <a:prstGeom prst="rect">
            <a:avLst/>
          </a:prstGeom>
        </p:spPr>
        <p:txBody>
          <a:bodyPr/>
          <a:lstStyle/>
          <a:p/>
        </p:txBody>
      </p:sp>
      <p:pic>
        <p:nvPicPr>
          <p:cNvPr id="183" name="光线多用单肩包-PPT-18.jpg" descr="光线多用单肩包-PPT-18.jpg"/>
          <p:cNvPicPr>
            <a:picLocks noChangeAspect="1"/>
          </p:cNvPicPr>
          <p:nvPr/>
        </p:nvPicPr>
        <p:blipFill>
          <a:blip r:embed="rId1"/>
          <a:stretch>
            <a:fillRect/>
          </a:stretch>
        </p:blipFill>
        <p:spPr>
          <a:xfrm>
            <a:off x="4930" y="0"/>
            <a:ext cx="12182141" cy="6858000"/>
          </a:xfrm>
          <a:prstGeom prst="rect">
            <a:avLst/>
          </a:prstGeom>
          <a:ln w="12700">
            <a:miter lim="400000"/>
            <a:headEnd/>
            <a:tailEnd/>
          </a:ln>
        </p:spPr>
      </p:pic>
    </p:spTree>
  </p:cSld>
  <p:clrMapOvr>
    <a:masterClrMapping/>
  </p:clrMapOvr>
  <p:transition spd="med"/>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79346" y="4785802"/>
            <a:ext cx="1406746" cy="1118032"/>
          </a:xfrm>
          <a:prstGeom prst="rect">
            <a:avLst/>
          </a:prstGeom>
        </p:spPr>
      </p:pic>
      <p:pic>
        <p:nvPicPr>
          <p:cNvPr id="9" name="图片 8"/>
          <p:cNvPicPr>
            <a:picLocks noChangeAspect="1"/>
          </p:cNvPicPr>
          <p:nvPr/>
        </p:nvPicPr>
        <p:blipFill>
          <a:blip r:embed="rId2"/>
          <a:stretch>
            <a:fillRect/>
          </a:stretch>
        </p:blipFill>
        <p:spPr>
          <a:xfrm>
            <a:off x="3204139" y="4785802"/>
            <a:ext cx="1680536" cy="1118397"/>
          </a:xfrm>
          <a:prstGeom prst="rect">
            <a:avLst/>
          </a:prstGeom>
        </p:spPr>
      </p:pic>
      <p:pic>
        <p:nvPicPr>
          <p:cNvPr id="11" name="图片 10"/>
          <p:cNvPicPr>
            <a:picLocks noChangeAspect="1"/>
          </p:cNvPicPr>
          <p:nvPr/>
        </p:nvPicPr>
        <p:blipFill>
          <a:blip r:embed="rId3"/>
          <a:stretch>
            <a:fillRect/>
          </a:stretch>
        </p:blipFill>
        <p:spPr>
          <a:xfrm>
            <a:off x="4943582" y="4788463"/>
            <a:ext cx="1603772" cy="1115371"/>
          </a:xfrm>
          <a:prstGeom prst="rect">
            <a:avLst/>
          </a:prstGeom>
        </p:spPr>
      </p:pic>
      <p:pic>
        <p:nvPicPr>
          <p:cNvPr id="12" name="图片 11"/>
          <p:cNvPicPr>
            <a:picLocks noChangeAspect="1"/>
          </p:cNvPicPr>
          <p:nvPr/>
        </p:nvPicPr>
        <p:blipFill>
          <a:blip r:embed="rId4"/>
          <a:stretch>
            <a:fillRect/>
          </a:stretch>
        </p:blipFill>
        <p:spPr>
          <a:xfrm>
            <a:off x="1505122" y="4785802"/>
            <a:ext cx="1679987" cy="1118032"/>
          </a:xfrm>
          <a:prstGeom prst="rect">
            <a:avLst/>
          </a:prstGeom>
        </p:spPr>
      </p:pic>
      <p:pic>
        <p:nvPicPr>
          <p:cNvPr id="14" name="图片 13"/>
          <p:cNvPicPr>
            <a:picLocks noChangeAspect="1"/>
          </p:cNvPicPr>
          <p:nvPr/>
        </p:nvPicPr>
        <p:blipFill>
          <a:blip r:embed="rId5"/>
          <a:stretch>
            <a:fillRect/>
          </a:stretch>
        </p:blipFill>
        <p:spPr>
          <a:xfrm>
            <a:off x="79346" y="996138"/>
            <a:ext cx="6468008" cy="3717179"/>
          </a:xfrm>
          <a:prstGeom prst="rect">
            <a:avLst/>
          </a:prstGeom>
        </p:spPr>
      </p:pic>
      <p:grpSp>
        <p:nvGrpSpPr>
          <p:cNvPr id="15" name="组合 14"/>
          <p:cNvGrpSpPr/>
          <p:nvPr/>
        </p:nvGrpSpPr>
        <p:grpSpPr>
          <a:xfrm>
            <a:off x="7137326" y="443678"/>
            <a:ext cx="5121972" cy="2722810"/>
            <a:chOff x="196" y="6664"/>
            <a:chExt cx="6695" cy="4906"/>
          </a:xfrm>
        </p:grpSpPr>
        <p:sp>
          <p:nvSpPr>
            <p:cNvPr id="16" name="文本框 15"/>
            <p:cNvSpPr txBox="1"/>
            <p:nvPr/>
          </p:nvSpPr>
          <p:spPr>
            <a:xfrm>
              <a:off x="3906" y="7083"/>
              <a:ext cx="2985" cy="402"/>
            </a:xfrm>
            <a:prstGeom prst="rect">
              <a:avLst/>
            </a:prstGeom>
            <a:noFill/>
          </p:spPr>
          <p:txBody>
            <a:bodyPr wrap="square" rtlCol="0" anchor="t">
              <a:spAutoFit/>
            </a:bodyPr>
            <a:lstStyle/>
            <a:p>
              <a:pPr defTabSz="514350" hangingPunct="0">
                <a:lnSpc>
                  <a:spcPct val="150000"/>
                </a:lnSpc>
              </a:pPr>
              <a:endParaRPr lang="en-US" altLang="zh-CN" sz="800" dirty="0">
                <a:solidFill>
                  <a:srgbClr val="000000"/>
                </a:solidFill>
                <a:latin typeface="冬青黑体简体中文 W3" panose="020B0300000000000000" charset="-122"/>
                <a:ea typeface="冬青黑体简体中文 W3" panose="020B0300000000000000" charset="-122"/>
                <a:sym typeface="Avenir Roman"/>
              </a:endParaRPr>
            </a:p>
          </p:txBody>
        </p:sp>
        <p:sp>
          <p:nvSpPr>
            <p:cNvPr id="17" name="文本框 16"/>
            <p:cNvSpPr txBox="1"/>
            <p:nvPr/>
          </p:nvSpPr>
          <p:spPr>
            <a:xfrm>
              <a:off x="196" y="6664"/>
              <a:ext cx="6383" cy="4906"/>
            </a:xfrm>
            <a:prstGeom prst="rect">
              <a:avLst/>
            </a:prstGeom>
            <a:noFill/>
          </p:spPr>
          <p:txBody>
            <a:bodyPr wrap="square" rtlCol="0" anchor="t">
              <a:spAutoFit/>
            </a:bodyPr>
            <a:lstStyle/>
            <a:p>
              <a:pPr defTabSz="514350" hangingPunct="0">
                <a:lnSpc>
                  <a:spcPct val="150000"/>
                </a:lnSpc>
              </a:pPr>
              <a:r>
                <a:rPr lang="zh-CN" altLang="en-US" sz="1000" b="1" dirty="0">
                  <a:solidFill>
                    <a:srgbClr val="000000"/>
                  </a:solidFill>
                  <a:latin typeface="微软雅黑" panose="020B0503020204020204" charset="-122"/>
                  <a:ea typeface="微软雅黑" panose="020B0503020204020204" charset="-122"/>
                  <a:sym typeface="Avenir Roman"/>
                </a:rPr>
                <a:t>名称：</a:t>
              </a:r>
              <a:r>
                <a:rPr lang="en-US" altLang="zh-CN" sz="1000" b="1" dirty="0">
                  <a:solidFill>
                    <a:srgbClr val="000000"/>
                  </a:solidFill>
                  <a:latin typeface="微软雅黑" panose="020B0503020204020204" charset="-122"/>
                  <a:ea typeface="微软雅黑" panose="020B0503020204020204" charset="-122"/>
                  <a:sym typeface="Avenir Roman"/>
                </a:rPr>
                <a:t>TREE</a:t>
              </a:r>
              <a:r>
                <a:rPr lang="zh-CN" altLang="en-US" sz="1000" b="1" dirty="0">
                  <a:solidFill>
                    <a:srgbClr val="000000"/>
                  </a:solidFill>
                  <a:latin typeface="微软雅黑" panose="020B0503020204020204" charset="-122"/>
                  <a:ea typeface="微软雅黑" panose="020B0503020204020204" charset="-122"/>
                  <a:sym typeface="Avenir Roman"/>
                </a:rPr>
                <a:t>树 </a:t>
              </a:r>
              <a:r>
                <a:rPr lang="en-US" altLang="zh-CN" sz="1000" b="1" dirty="0">
                  <a:solidFill>
                    <a:srgbClr val="000000"/>
                  </a:solidFill>
                  <a:latin typeface="微软雅黑" panose="020B0503020204020204" charset="-122"/>
                  <a:ea typeface="微软雅黑" panose="020B0503020204020204" charset="-122"/>
                  <a:sym typeface="Avenir Roman"/>
                </a:rPr>
                <a:t>·</a:t>
              </a:r>
              <a:r>
                <a:rPr lang="zh-CN" altLang="en-US" sz="1000" b="1" dirty="0">
                  <a:solidFill>
                    <a:srgbClr val="000000"/>
                  </a:solidFill>
                  <a:latin typeface="微软雅黑" panose="020B0503020204020204" charset="-122"/>
                  <a:ea typeface="微软雅黑" panose="020B0503020204020204" charset="-122"/>
                  <a:sym typeface="Avenir Roman"/>
                </a:rPr>
                <a:t>衣物收纳多用套装六件</a:t>
              </a:r>
              <a:r>
                <a:rPr lang="zh-CN" altLang="en-US" sz="1000" b="1" dirty="0" smtClean="0">
                  <a:solidFill>
                    <a:srgbClr val="000000"/>
                  </a:solidFill>
                  <a:latin typeface="微软雅黑" panose="020B0503020204020204" charset="-122"/>
                  <a:ea typeface="微软雅黑" panose="020B0503020204020204" charset="-122"/>
                  <a:sym typeface="Avenir Roman"/>
                </a:rPr>
                <a:t>套</a:t>
              </a:r>
              <a:r>
                <a:rPr lang="en-US" altLang="zh-CN" sz="1000" b="1" dirty="0" smtClean="0">
                  <a:solidFill>
                    <a:srgbClr val="000000"/>
                  </a:solidFill>
                  <a:latin typeface="微软雅黑" panose="020B0503020204020204" charset="-122"/>
                  <a:ea typeface="微软雅黑" panose="020B0503020204020204" charset="-122"/>
                  <a:sym typeface="Avenir Roman"/>
                </a:rPr>
                <a:t>-</a:t>
              </a:r>
              <a:r>
                <a:rPr lang="zh-CN" altLang="en-US" sz="1000" b="1" dirty="0" smtClean="0">
                  <a:solidFill>
                    <a:srgbClr val="000000"/>
                  </a:solidFill>
                  <a:latin typeface="微软雅黑" panose="020B0503020204020204" charset="-122"/>
                  <a:ea typeface="微软雅黑" panose="020B0503020204020204" charset="-122"/>
                  <a:sym typeface="Avenir Roman"/>
                </a:rPr>
                <a:t>飞花私语</a:t>
              </a:r>
              <a:endParaRPr lang="en-US" altLang="zh-CN" sz="1000" b="1"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品牌：</a:t>
              </a:r>
              <a:r>
                <a:rPr lang="en-US" altLang="zh-CN" sz="800" dirty="0">
                  <a:solidFill>
                    <a:srgbClr val="000000"/>
                  </a:solidFill>
                  <a:latin typeface="微软雅黑" panose="020B0503020204020204" charset="-122"/>
                  <a:ea typeface="微软雅黑" panose="020B0503020204020204" charset="-122"/>
                  <a:sym typeface="Avenir Roman"/>
                </a:rPr>
                <a:t>URBAN FOREST</a:t>
              </a:r>
              <a:endParaRPr lang="zh-CN" altLang="en-US"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型号：</a:t>
              </a:r>
              <a:r>
                <a:rPr lang="en-US" altLang="zh-CN" sz="800" dirty="0" smtClean="0">
                  <a:solidFill>
                    <a:srgbClr val="000000"/>
                  </a:solidFill>
                  <a:latin typeface="微软雅黑" panose="020B0503020204020204" charset="-122"/>
                  <a:ea typeface="微软雅黑" panose="020B0503020204020204" charset="-122"/>
                  <a:sym typeface="Avenir Roman"/>
                </a:rPr>
                <a:t>FB005-03/04</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材质：防水涤纶 硅胶</a:t>
              </a:r>
              <a:endParaRPr lang="zh-CN" altLang="en-US"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尺寸： 衣物收纳袋 大号 </a:t>
              </a:r>
              <a:r>
                <a:rPr lang="en-US" altLang="zh-CN" sz="800" dirty="0">
                  <a:solidFill>
                    <a:srgbClr val="000000"/>
                  </a:solidFill>
                  <a:latin typeface="微软雅黑" panose="020B0503020204020204" charset="-122"/>
                  <a:ea typeface="微软雅黑" panose="020B0503020204020204" charset="-122"/>
                  <a:sym typeface="Avenir Roman"/>
                </a:rPr>
                <a:t>L225 W403 H110mm</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           衣物收纳袋中号 </a:t>
              </a:r>
              <a:r>
                <a:rPr lang="en-US" altLang="zh-CN" sz="800" dirty="0">
                  <a:solidFill>
                    <a:srgbClr val="000000"/>
                  </a:solidFill>
                  <a:latin typeface="微软雅黑" panose="020B0503020204020204" charset="-122"/>
                  <a:ea typeface="微软雅黑" panose="020B0503020204020204" charset="-122"/>
                  <a:sym typeface="Avenir Roman"/>
                </a:rPr>
                <a:t>L225 W201 H110mm</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           衣物收纳袋小号 </a:t>
              </a:r>
              <a:r>
                <a:rPr lang="en-US" altLang="zh-CN" sz="800" dirty="0">
                  <a:solidFill>
                    <a:srgbClr val="000000"/>
                  </a:solidFill>
                  <a:latin typeface="微软雅黑" panose="020B0503020204020204" charset="-122"/>
                  <a:ea typeface="微软雅黑" panose="020B0503020204020204" charset="-122"/>
                  <a:sym typeface="Avenir Roman"/>
                </a:rPr>
                <a:t>L112 W201 H110mm              </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鞋袋： </a:t>
              </a:r>
              <a:r>
                <a:rPr lang="en-US" altLang="zh-CN" sz="800" dirty="0">
                  <a:solidFill>
                    <a:srgbClr val="000000"/>
                  </a:solidFill>
                  <a:latin typeface="微软雅黑" panose="020B0503020204020204" charset="-122"/>
                  <a:ea typeface="微软雅黑" panose="020B0503020204020204" charset="-122"/>
                  <a:sym typeface="Avenir Roman"/>
                </a:rPr>
                <a:t>L370 W160mm </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配置：</a:t>
              </a:r>
              <a:r>
                <a:rPr lang="en-US" altLang="zh-CN" sz="800" dirty="0">
                  <a:solidFill>
                    <a:srgbClr val="000000"/>
                  </a:solidFill>
                  <a:latin typeface="微软雅黑" panose="020B0503020204020204" charset="-122"/>
                  <a:ea typeface="微软雅黑" panose="020B0503020204020204" charset="-122"/>
                  <a:sym typeface="Avenir Roman"/>
                </a:rPr>
                <a:t> 1</a:t>
              </a:r>
              <a:r>
                <a:rPr lang="zh-CN" altLang="en-US" sz="800" dirty="0">
                  <a:solidFill>
                    <a:srgbClr val="000000"/>
                  </a:solidFill>
                  <a:latin typeface="微软雅黑" panose="020B0503020204020204" charset="-122"/>
                  <a:ea typeface="微软雅黑" panose="020B0503020204020204" charset="-122"/>
                  <a:sym typeface="Avenir Roman"/>
                </a:rPr>
                <a:t>大衣物收纳袋</a:t>
              </a:r>
              <a:r>
                <a:rPr lang="en-US" altLang="zh-CN" sz="800" dirty="0">
                  <a:solidFill>
                    <a:srgbClr val="000000"/>
                  </a:solidFill>
                  <a:latin typeface="微软雅黑" panose="020B0503020204020204" charset="-122"/>
                  <a:ea typeface="微软雅黑" panose="020B0503020204020204" charset="-122"/>
                  <a:sym typeface="Avenir Roman"/>
                </a:rPr>
                <a:t>+2</a:t>
              </a:r>
              <a:r>
                <a:rPr lang="zh-CN" altLang="en-US" sz="800" dirty="0">
                  <a:solidFill>
                    <a:srgbClr val="000000"/>
                  </a:solidFill>
                  <a:latin typeface="微软雅黑" panose="020B0503020204020204" charset="-122"/>
                  <a:ea typeface="微软雅黑" panose="020B0503020204020204" charset="-122"/>
                  <a:sym typeface="Avenir Roman"/>
                </a:rPr>
                <a:t>中衣物收纳袋</a:t>
              </a:r>
              <a:r>
                <a:rPr lang="en-US" altLang="zh-CN" sz="800" dirty="0">
                  <a:solidFill>
                    <a:srgbClr val="000000"/>
                  </a:solidFill>
                  <a:latin typeface="微软雅黑" panose="020B0503020204020204" charset="-122"/>
                  <a:ea typeface="微软雅黑" panose="020B0503020204020204" charset="-122"/>
                  <a:sym typeface="Avenir Roman"/>
                </a:rPr>
                <a:t>+2</a:t>
              </a:r>
              <a:r>
                <a:rPr lang="zh-CN" altLang="en-US" sz="800" dirty="0">
                  <a:solidFill>
                    <a:srgbClr val="000000"/>
                  </a:solidFill>
                  <a:latin typeface="微软雅黑" panose="020B0503020204020204" charset="-122"/>
                  <a:ea typeface="微软雅黑" panose="020B0503020204020204" charset="-122"/>
                  <a:sym typeface="Avenir Roman"/>
                </a:rPr>
                <a:t>小洗漱收纳袋</a:t>
              </a:r>
              <a:r>
                <a:rPr lang="en-US" altLang="zh-CN" sz="800" dirty="0">
                  <a:solidFill>
                    <a:srgbClr val="000000"/>
                  </a:solidFill>
                  <a:latin typeface="微软雅黑" panose="020B0503020204020204" charset="-122"/>
                  <a:ea typeface="微软雅黑" panose="020B0503020204020204" charset="-122"/>
                  <a:sym typeface="Avenir Roman"/>
                </a:rPr>
                <a:t>+1</a:t>
              </a:r>
              <a:r>
                <a:rPr lang="zh-CN" altLang="en-US" sz="800" dirty="0">
                  <a:solidFill>
                    <a:srgbClr val="000000"/>
                  </a:solidFill>
                  <a:latin typeface="微软雅黑" panose="020B0503020204020204" charset="-122"/>
                  <a:ea typeface="微软雅黑" panose="020B0503020204020204" charset="-122"/>
                  <a:sym typeface="Avenir Roman"/>
                </a:rPr>
                <a:t>个鞋袋</a:t>
              </a:r>
              <a:r>
                <a:rPr lang="en-US" altLang="zh-CN" sz="800" dirty="0">
                  <a:solidFill>
                    <a:srgbClr val="000000"/>
                  </a:solidFill>
                  <a:latin typeface="微软雅黑" panose="020B0503020204020204" charset="-122"/>
                  <a:ea typeface="微软雅黑" panose="020B0503020204020204" charset="-122"/>
                  <a:sym typeface="Avenir Roman"/>
                </a:rPr>
                <a:t>          </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装箱数：</a:t>
              </a:r>
              <a:r>
                <a:rPr lang="en-US" altLang="zh-CN" sz="800" dirty="0">
                  <a:solidFill>
                    <a:srgbClr val="000000"/>
                  </a:solidFill>
                  <a:latin typeface="微软雅黑" panose="020B0503020204020204" charset="-122"/>
                  <a:ea typeface="微软雅黑" panose="020B0503020204020204" charset="-122"/>
                  <a:sym typeface="Avenir Roman"/>
                </a:rPr>
                <a:t>24</a:t>
              </a:r>
              <a:r>
                <a:rPr lang="zh-CN" altLang="en-US" sz="800" dirty="0">
                  <a:solidFill>
                    <a:srgbClr val="000000"/>
                  </a:solidFill>
                  <a:latin typeface="微软雅黑" panose="020B0503020204020204" charset="-122"/>
                  <a:ea typeface="微软雅黑" panose="020B0503020204020204" charset="-122"/>
                  <a:sym typeface="Avenir Roman"/>
                </a:rPr>
                <a:t>套</a:t>
              </a:r>
              <a:r>
                <a:rPr lang="en-US" altLang="zh-CN" sz="800" dirty="0">
                  <a:solidFill>
                    <a:srgbClr val="000000"/>
                  </a:solidFill>
                  <a:latin typeface="微软雅黑" panose="020B0503020204020204" charset="-122"/>
                  <a:ea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sym typeface="Avenir Roman"/>
                </a:rPr>
                <a:t>箱</a:t>
              </a:r>
              <a:endParaRPr lang="zh-CN" altLang="en-US"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颜色</a:t>
              </a:r>
              <a:r>
                <a:rPr lang="zh-CN" altLang="en-US" sz="800" dirty="0" smtClean="0">
                  <a:solidFill>
                    <a:srgbClr val="000000"/>
                  </a:solidFill>
                  <a:latin typeface="微软雅黑" panose="020B0503020204020204" charset="-122"/>
                  <a:ea typeface="微软雅黑" panose="020B0503020204020204" charset="-122"/>
                  <a:sym typeface="Avenir Roman"/>
                </a:rPr>
                <a:t>：绿绒蒿</a:t>
              </a:r>
              <a:r>
                <a:rPr lang="en-US" altLang="zh-CN" sz="800" dirty="0" smtClean="0">
                  <a:solidFill>
                    <a:srgbClr val="000000"/>
                  </a:solidFill>
                  <a:latin typeface="微软雅黑" panose="020B0503020204020204" charset="-122"/>
                  <a:ea typeface="微软雅黑" panose="020B0503020204020204" charset="-122"/>
                  <a:sym typeface="Avenir Roman"/>
                </a:rPr>
                <a:t>/</a:t>
              </a:r>
              <a:r>
                <a:rPr lang="zh-CN" altLang="en-US" sz="800" dirty="0" smtClean="0">
                  <a:solidFill>
                    <a:srgbClr val="000000"/>
                  </a:solidFill>
                  <a:latin typeface="微软雅黑" panose="020B0503020204020204" charset="-122"/>
                  <a:ea typeface="微软雅黑" panose="020B0503020204020204" charset="-122"/>
                  <a:sym typeface="Avenir Roman"/>
                </a:rPr>
                <a:t>虞美人</a:t>
              </a:r>
              <a:endParaRPr lang="en-US" altLang="zh-CN" sz="800" dirty="0" smtClean="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smtClean="0">
                  <a:solidFill>
                    <a:srgbClr val="000000"/>
                  </a:solidFill>
                  <a:latin typeface="微软雅黑" panose="020B0503020204020204" charset="-122"/>
                  <a:ea typeface="微软雅黑" panose="020B0503020204020204" charset="-122"/>
                  <a:sym typeface="Avenir Roman"/>
                </a:rPr>
                <a:t>包装盒</a:t>
              </a:r>
              <a:r>
                <a:rPr lang="zh-CN" altLang="en-US" sz="800" dirty="0">
                  <a:solidFill>
                    <a:srgbClr val="000000"/>
                  </a:solidFill>
                  <a:latin typeface="微软雅黑" panose="020B0503020204020204" charset="-122"/>
                  <a:ea typeface="微软雅黑" panose="020B0503020204020204" charset="-122"/>
                  <a:sym typeface="Avenir Roman"/>
                </a:rPr>
                <a:t>：礼盒市场零售价：</a:t>
              </a:r>
              <a:r>
                <a:rPr lang="en-US" altLang="zh-CN" sz="800" dirty="0" smtClean="0">
                  <a:solidFill>
                    <a:srgbClr val="000000"/>
                  </a:solidFill>
                  <a:latin typeface="微软雅黑" panose="020B0503020204020204" charset="-122"/>
                  <a:ea typeface="微软雅黑" panose="020B0503020204020204" charset="-122"/>
                  <a:sym typeface="Avenir Roman"/>
                </a:rPr>
                <a:t>298</a:t>
              </a:r>
              <a:r>
                <a:rPr lang="zh-CN" altLang="en-US" sz="800" dirty="0">
                  <a:solidFill>
                    <a:srgbClr val="000000"/>
                  </a:solidFill>
                  <a:latin typeface="微软雅黑" panose="020B0503020204020204" charset="-122"/>
                  <a:ea typeface="微软雅黑" panose="020B0503020204020204" charset="-122"/>
                  <a:sym typeface="Avenir Roman"/>
                </a:rPr>
                <a:t>元</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sym typeface="Avenir Roman"/>
                </a:rPr>
                <a:t>网络管控价：</a:t>
              </a:r>
              <a:r>
                <a:rPr lang="en-US" altLang="zh-CN" sz="800" dirty="0" smtClean="0">
                  <a:solidFill>
                    <a:srgbClr val="000000"/>
                  </a:solidFill>
                  <a:latin typeface="微软雅黑" panose="020B0503020204020204" charset="-122"/>
                  <a:ea typeface="微软雅黑" panose="020B0503020204020204" charset="-122"/>
                  <a:sym typeface="Avenir Roman"/>
                </a:rPr>
                <a:t>268</a:t>
              </a:r>
              <a:r>
                <a:rPr lang="zh-CN" altLang="en-US" sz="800" dirty="0">
                  <a:solidFill>
                    <a:srgbClr val="000000"/>
                  </a:solidFill>
                  <a:latin typeface="微软雅黑" panose="020B0503020204020204" charset="-122"/>
                  <a:ea typeface="微软雅黑" panose="020B0503020204020204" charset="-122"/>
                  <a:sym typeface="Avenir Roman"/>
                </a:rPr>
                <a:t>元 </a:t>
              </a:r>
              <a:endParaRPr lang="en-US" altLang="zh-CN" sz="800" dirty="0">
                <a:solidFill>
                  <a:srgbClr val="000000"/>
                </a:solidFill>
                <a:latin typeface="微软雅黑" panose="020B0503020204020204" charset="-122"/>
                <a:ea typeface="微软雅黑" panose="020B0503020204020204" charset="-122"/>
                <a:sym typeface="Avenir Roman"/>
              </a:endParaRPr>
            </a:p>
            <a:p>
              <a:pPr algn="just">
                <a:lnSpc>
                  <a:spcPct val="150000"/>
                </a:lnSpc>
                <a:spcAft>
                  <a:spcPts val="0"/>
                </a:spcAft>
              </a:pPr>
              <a:endParaRPr lang="en-US" altLang="zh-CN" sz="800" dirty="0">
                <a:solidFill>
                  <a:srgbClr val="3B0EFA"/>
                </a:solidFill>
                <a:latin typeface="微软雅黑" panose="020B0503020204020204" charset="-122"/>
                <a:ea typeface="微软雅黑" panose="020B0503020204020204" charset="-122"/>
                <a:sym typeface="+mn-ea"/>
              </a:endParaRPr>
            </a:p>
          </p:txBody>
        </p:sp>
      </p:grpSp>
      <p:sp>
        <p:nvSpPr>
          <p:cNvPr id="18" name="文本框 17"/>
          <p:cNvSpPr txBox="1"/>
          <p:nvPr/>
        </p:nvSpPr>
        <p:spPr>
          <a:xfrm>
            <a:off x="7253844" y="4157221"/>
            <a:ext cx="4766760" cy="214673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sym typeface="Avenir Roman"/>
              </a:rPr>
              <a:t>商品描述：</a:t>
            </a:r>
            <a:endParaRPr kumimoji="0" lang="zh-CN" altLang="en-US" sz="9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mj-cs"/>
              <a:sym typeface="Avenir Roman"/>
            </a:endParaRPr>
          </a:p>
          <a:p>
            <a:pPr marL="0" marR="0" indent="0" algn="l" defTabSz="514350" rtl="0" fontAlgn="auto" latinLnBrk="0" hangingPunct="0">
              <a:lnSpc>
                <a:spcPct val="150000"/>
              </a:lnSpc>
              <a:buNone/>
            </a:pPr>
            <a:r>
              <a:rPr lang="zh-CN" altLang="en-US" sz="800" dirty="0">
                <a:latin typeface="微软雅黑" panose="020B0503020204020204" charset="-122"/>
                <a:ea typeface="微软雅黑" panose="020B0503020204020204" charset="-122"/>
                <a:sym typeface="Avenir Roman"/>
              </a:rPr>
              <a:t>1</a:t>
            </a:r>
            <a:r>
              <a:rPr lang="en-US" altLang="zh-CN" sz="800" dirty="0">
                <a:latin typeface="微软雅黑" panose="020B0503020204020204" charset="-122"/>
                <a:ea typeface="微软雅黑" panose="020B0503020204020204" charset="-122"/>
                <a:sym typeface="Avenir Roman"/>
              </a:rPr>
              <a:t>.</a:t>
            </a:r>
            <a:r>
              <a:rPr lang="zh-CN" altLang="en-US" sz="800" b="1" dirty="0">
                <a:latin typeface="微软雅黑" panose="020B0503020204020204" charset="-122"/>
                <a:ea typeface="微软雅黑" panose="020B0503020204020204" charset="-122"/>
                <a:sym typeface="Avenir Roman"/>
              </a:rPr>
              <a:t>独特趣味设计</a:t>
            </a:r>
            <a:r>
              <a:rPr lang="zh-CN" altLang="en-US" sz="800" dirty="0">
                <a:latin typeface="微软雅黑" panose="020B0503020204020204" charset="-122"/>
                <a:ea typeface="微软雅黑" panose="020B0503020204020204" charset="-122"/>
                <a:sym typeface="Avenir Roman"/>
              </a:rPr>
              <a:t>：树林概念“多肉式”的自身收纳方式，让收纳有行，轻松有趣出行。</a:t>
            </a:r>
            <a:endParaRPr lang="en-US" altLang="zh-CN" sz="800" dirty="0">
              <a:latin typeface="微软雅黑" panose="020B0503020204020204" charset="-122"/>
              <a:ea typeface="微软雅黑" panose="020B0503020204020204" charset="-122"/>
              <a:sym typeface="Avenir Roman"/>
            </a:endParaRPr>
          </a:p>
          <a:p>
            <a:pPr marL="0" marR="0" indent="0" algn="l" defTabSz="514350" rtl="0" fontAlgn="auto" latinLnBrk="0" hangingPunct="0">
              <a:lnSpc>
                <a:spcPct val="150000"/>
              </a:lnSpc>
              <a:buNone/>
            </a:pPr>
            <a:endParaRPr lang="en-US" altLang="zh-CN" sz="800" dirty="0">
              <a:latin typeface="微软雅黑" panose="020B0503020204020204" charset="-122"/>
              <a:ea typeface="微软雅黑" panose="020B0503020204020204" charset="-122"/>
              <a:sym typeface="Avenir Roman"/>
            </a:endParaRPr>
          </a:p>
          <a:p>
            <a:pPr defTabSz="514350" hangingPunct="0">
              <a:lnSpc>
                <a:spcPct val="150000"/>
              </a:lnSpc>
            </a:pPr>
            <a:r>
              <a:rPr lang="en-US" altLang="zh-CN" sz="800" dirty="0">
                <a:latin typeface="微软雅黑" panose="020B0503020204020204" charset="-122"/>
                <a:ea typeface="微软雅黑" panose="020B0503020204020204" charset="-122"/>
                <a:sym typeface="Avenir Roman"/>
              </a:rPr>
              <a:t>2.</a:t>
            </a:r>
            <a:r>
              <a:rPr lang="zh-CN" altLang="en-US" sz="800" dirty="0">
                <a:latin typeface="微软雅黑" panose="020B0503020204020204" charset="-122"/>
                <a:ea typeface="微软雅黑" panose="020B0503020204020204" charset="-122"/>
                <a:sym typeface="Avenir Roman"/>
              </a:rPr>
              <a:t> </a:t>
            </a:r>
            <a:r>
              <a:rPr lang="zh-CN" altLang="en-US" sz="800" b="1" dirty="0">
                <a:latin typeface="微软雅黑" panose="020B0503020204020204" charset="-122"/>
                <a:ea typeface="微软雅黑" panose="020B0503020204020204" charset="-122"/>
                <a:sym typeface="Avenir Roman"/>
              </a:rPr>
              <a:t>实用便携</a:t>
            </a:r>
            <a:r>
              <a:rPr lang="zh-CN" altLang="en-US" sz="800" dirty="0">
                <a:latin typeface="微软雅黑" panose="020B0503020204020204" charset="-122"/>
                <a:ea typeface="微软雅黑" panose="020B0503020204020204" charset="-122"/>
                <a:sym typeface="Avenir Roman"/>
              </a:rPr>
              <a:t>：</a:t>
            </a:r>
            <a:r>
              <a:rPr lang="zh-CN" altLang="en-US" sz="800" b="1" dirty="0" smtClean="0">
                <a:latin typeface="微软雅黑" panose="020B0503020204020204" charset="-122"/>
                <a:ea typeface="微软雅黑" panose="020B0503020204020204" charset="-122"/>
                <a:sym typeface="Avenir Roman"/>
              </a:rPr>
              <a:t>采用加厚防水</a:t>
            </a:r>
            <a:r>
              <a:rPr lang="zh-CN" altLang="en-US" sz="800" b="1" dirty="0">
                <a:latin typeface="微软雅黑" panose="020B0503020204020204" charset="-122"/>
                <a:ea typeface="微软雅黑" panose="020B0503020204020204" charset="-122"/>
                <a:sym typeface="Avenir Roman"/>
              </a:rPr>
              <a:t>涤纶</a:t>
            </a:r>
            <a:r>
              <a:rPr lang="zh-CN" altLang="en-US" sz="800" dirty="0">
                <a:latin typeface="微软雅黑" panose="020B0503020204020204" charset="-122"/>
                <a:ea typeface="微软雅黑" panose="020B0503020204020204" charset="-122"/>
                <a:sym typeface="Avenir Roman"/>
              </a:rPr>
              <a:t>收纳包，可以让衣物，鞋帽，洗漱用品，数码配件等分类收纳，干湿分离。（</a:t>
            </a:r>
            <a:r>
              <a:rPr lang="en-US" altLang="zh-CN" sz="800" dirty="0">
                <a:solidFill>
                  <a:srgbClr val="000000"/>
                </a:solidFill>
                <a:latin typeface="微软雅黑" panose="020B0503020204020204" charset="-122"/>
                <a:ea typeface="微软雅黑" panose="020B0503020204020204" charset="-122"/>
                <a:sym typeface="Avenir Roman"/>
              </a:rPr>
              <a:t>1</a:t>
            </a:r>
            <a:r>
              <a:rPr lang="zh-CN" altLang="en-US" sz="800" dirty="0">
                <a:solidFill>
                  <a:srgbClr val="000000"/>
                </a:solidFill>
                <a:latin typeface="微软雅黑" panose="020B0503020204020204" charset="-122"/>
                <a:ea typeface="微软雅黑" panose="020B0503020204020204" charset="-122"/>
                <a:sym typeface="Avenir Roman"/>
              </a:rPr>
              <a:t>大衣物收纳袋 </a:t>
            </a:r>
            <a:r>
              <a:rPr lang="en-US" altLang="zh-CN" sz="800" dirty="0">
                <a:solidFill>
                  <a:srgbClr val="000000"/>
                </a:solidFill>
                <a:latin typeface="微软雅黑" panose="020B0503020204020204" charset="-122"/>
                <a:ea typeface="微软雅黑" panose="020B0503020204020204" charset="-122"/>
                <a:sym typeface="Avenir Roman"/>
              </a:rPr>
              <a:t>+2</a:t>
            </a:r>
            <a:r>
              <a:rPr lang="zh-CN" altLang="en-US" sz="800" dirty="0">
                <a:solidFill>
                  <a:srgbClr val="000000"/>
                </a:solidFill>
                <a:latin typeface="微软雅黑" panose="020B0503020204020204" charset="-122"/>
                <a:ea typeface="微软雅黑" panose="020B0503020204020204" charset="-122"/>
                <a:sym typeface="Avenir Roman"/>
              </a:rPr>
              <a:t>中衣物收纳袋 </a:t>
            </a:r>
            <a:r>
              <a:rPr lang="en-US" altLang="zh-CN" sz="800" dirty="0">
                <a:solidFill>
                  <a:srgbClr val="000000"/>
                </a:solidFill>
                <a:latin typeface="微软雅黑" panose="020B0503020204020204" charset="-122"/>
                <a:ea typeface="微软雅黑" panose="020B0503020204020204" charset="-122"/>
                <a:sym typeface="Avenir Roman"/>
              </a:rPr>
              <a:t>+2</a:t>
            </a:r>
            <a:r>
              <a:rPr lang="zh-CN" altLang="en-US" sz="800" dirty="0">
                <a:solidFill>
                  <a:srgbClr val="000000"/>
                </a:solidFill>
                <a:latin typeface="微软雅黑" panose="020B0503020204020204" charset="-122"/>
                <a:ea typeface="微软雅黑" panose="020B0503020204020204" charset="-122"/>
                <a:sym typeface="Avenir Roman"/>
              </a:rPr>
              <a:t>小洗漱</a:t>
            </a:r>
            <a:r>
              <a:rPr lang="en-US" altLang="zh-CN" sz="800" dirty="0">
                <a:solidFill>
                  <a:srgbClr val="000000"/>
                </a:solidFill>
                <a:latin typeface="微软雅黑" panose="020B0503020204020204" charset="-122"/>
                <a:ea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sym typeface="Avenir Roman"/>
              </a:rPr>
              <a:t>数码收纳袋 </a:t>
            </a:r>
            <a:r>
              <a:rPr lang="en-US" altLang="zh-CN" sz="800" dirty="0">
                <a:solidFill>
                  <a:srgbClr val="000000"/>
                </a:solidFill>
                <a:latin typeface="微软雅黑" panose="020B0503020204020204" charset="-122"/>
                <a:ea typeface="微软雅黑" panose="020B0503020204020204" charset="-122"/>
                <a:sym typeface="Avenir Roman"/>
              </a:rPr>
              <a:t>+1</a:t>
            </a:r>
            <a:r>
              <a:rPr lang="zh-CN" altLang="en-US" sz="800" dirty="0">
                <a:solidFill>
                  <a:srgbClr val="000000"/>
                </a:solidFill>
                <a:latin typeface="微软雅黑" panose="020B0503020204020204" charset="-122"/>
                <a:ea typeface="微软雅黑" panose="020B0503020204020204" charset="-122"/>
                <a:sym typeface="Avenir Roman"/>
              </a:rPr>
              <a:t>鞋袋）六件套组合</a:t>
            </a:r>
            <a:r>
              <a:rPr lang="zh-CN" altLang="en-US" sz="800" dirty="0">
                <a:latin typeface="微软雅黑" panose="020B0503020204020204" charset="-122"/>
                <a:ea typeface="微软雅黑" panose="020B0503020204020204" charset="-122"/>
                <a:sym typeface="Avenir Roman"/>
              </a:rPr>
              <a:t>适用于日常家居收纳，也</a:t>
            </a:r>
            <a:r>
              <a:rPr lang="zh-CN" altLang="en-US" sz="800" dirty="0">
                <a:solidFill>
                  <a:srgbClr val="000000"/>
                </a:solidFill>
                <a:latin typeface="微软雅黑" panose="020B0503020204020204" charset="-122"/>
                <a:ea typeface="微软雅黑" panose="020B0503020204020204" charset="-122"/>
                <a:sym typeface="Avenir Roman"/>
              </a:rPr>
              <a:t>适用于</a:t>
            </a:r>
            <a:r>
              <a:rPr lang="en-US" altLang="zh-CN" sz="800" dirty="0">
                <a:solidFill>
                  <a:srgbClr val="000000"/>
                </a:solidFill>
                <a:latin typeface="微软雅黑" panose="020B0503020204020204" charset="-122"/>
                <a:ea typeface="微软雅黑" panose="020B0503020204020204" charset="-122"/>
                <a:sym typeface="Avenir Roman"/>
              </a:rPr>
              <a:t>20</a:t>
            </a:r>
            <a:r>
              <a:rPr lang="zh-CN" altLang="en-US" sz="800" dirty="0">
                <a:solidFill>
                  <a:srgbClr val="000000"/>
                </a:solidFill>
                <a:latin typeface="微软雅黑" panose="020B0503020204020204" charset="-122"/>
                <a:ea typeface="微软雅黑" panose="020B0503020204020204" charset="-122"/>
                <a:sym typeface="Avenir Roman"/>
              </a:rPr>
              <a:t>寸，</a:t>
            </a:r>
            <a:r>
              <a:rPr lang="en-US" altLang="zh-CN" sz="800" dirty="0">
                <a:solidFill>
                  <a:srgbClr val="000000"/>
                </a:solidFill>
                <a:latin typeface="微软雅黑" panose="020B0503020204020204" charset="-122"/>
                <a:ea typeface="微软雅黑" panose="020B0503020204020204" charset="-122"/>
                <a:sym typeface="Avenir Roman"/>
              </a:rPr>
              <a:t>24</a:t>
            </a:r>
            <a:r>
              <a:rPr lang="zh-CN" altLang="en-US" sz="800" dirty="0">
                <a:solidFill>
                  <a:srgbClr val="000000"/>
                </a:solidFill>
                <a:latin typeface="微软雅黑" panose="020B0503020204020204" charset="-122"/>
                <a:ea typeface="微软雅黑" panose="020B0503020204020204" charset="-122"/>
                <a:sym typeface="Avenir Roman"/>
              </a:rPr>
              <a:t>寸和</a:t>
            </a:r>
            <a:r>
              <a:rPr lang="en-US" altLang="zh-CN" sz="800" dirty="0">
                <a:solidFill>
                  <a:srgbClr val="000000"/>
                </a:solidFill>
                <a:latin typeface="微软雅黑" panose="020B0503020204020204" charset="-122"/>
                <a:ea typeface="微软雅黑" panose="020B0503020204020204" charset="-122"/>
                <a:sym typeface="Avenir Roman"/>
              </a:rPr>
              <a:t>28</a:t>
            </a:r>
            <a:r>
              <a:rPr lang="zh-CN" altLang="en-US" sz="800" dirty="0">
                <a:solidFill>
                  <a:srgbClr val="000000"/>
                </a:solidFill>
                <a:latin typeface="微软雅黑" panose="020B0503020204020204" charset="-122"/>
                <a:ea typeface="微软雅黑" panose="020B0503020204020204" charset="-122"/>
                <a:sym typeface="Avenir Roman"/>
              </a:rPr>
              <a:t>寸行李箱</a:t>
            </a:r>
            <a:r>
              <a:rPr lang="en-US" altLang="zh-CN" sz="800" dirty="0">
                <a:solidFill>
                  <a:srgbClr val="000000"/>
                </a:solidFill>
                <a:latin typeface="微软雅黑" panose="020B0503020204020204" charset="-122"/>
                <a:ea typeface="微软雅黑" panose="020B0503020204020204" charset="-122"/>
                <a:sym typeface="Avenir Roman"/>
              </a:rPr>
              <a:t>. </a:t>
            </a:r>
            <a:r>
              <a:rPr lang="zh-CN" altLang="en-US" sz="800" dirty="0">
                <a:solidFill>
                  <a:srgbClr val="000000"/>
                </a:solidFill>
                <a:latin typeface="微软雅黑" panose="020B0503020204020204" charset="-122"/>
                <a:ea typeface="微软雅黑" panose="020B0503020204020204" charset="-122"/>
                <a:sym typeface="Avenir Roman"/>
              </a:rPr>
              <a:t>可收纳满足于</a:t>
            </a:r>
            <a:r>
              <a:rPr lang="en-US" altLang="zh-CN" sz="800" dirty="0">
                <a:solidFill>
                  <a:srgbClr val="000000"/>
                </a:solidFill>
                <a:latin typeface="微软雅黑" panose="020B0503020204020204" charset="-122"/>
                <a:ea typeface="微软雅黑" panose="020B0503020204020204" charset="-122"/>
                <a:sym typeface="Avenir Roman"/>
              </a:rPr>
              <a:t>15</a:t>
            </a:r>
            <a:r>
              <a:rPr lang="zh-CN" altLang="en-US" sz="800" dirty="0">
                <a:solidFill>
                  <a:srgbClr val="000000"/>
                </a:solidFill>
                <a:latin typeface="微软雅黑" panose="020B0503020204020204" charset="-122"/>
                <a:ea typeface="微软雅黑" panose="020B0503020204020204" charset="-122"/>
                <a:sym typeface="Avenir Roman"/>
              </a:rPr>
              <a:t>天以内的长短途的必备出行物品的收纳容量，让出行井然有序。</a:t>
            </a:r>
            <a:endParaRPr lang="en-US" altLang="zh-CN" sz="8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endParaRPr lang="en-US" altLang="zh-CN" sz="800" dirty="0">
              <a:latin typeface="微软雅黑" panose="020B0503020204020204" charset="-122"/>
              <a:ea typeface="微软雅黑" panose="020B0503020204020204" charset="-122"/>
              <a:sym typeface="Avenir Roman"/>
            </a:endParaRPr>
          </a:p>
          <a:p>
            <a:pPr defTabSz="514350" hangingPunct="0">
              <a:lnSpc>
                <a:spcPct val="150000"/>
              </a:lnSpc>
            </a:pPr>
            <a:r>
              <a:rPr lang="en-US" altLang="zh-CN" sz="800" dirty="0">
                <a:latin typeface="微软雅黑" panose="020B0503020204020204" charset="-122"/>
                <a:ea typeface="微软雅黑" panose="020B0503020204020204" charset="-122"/>
                <a:sym typeface="Avenir Roman"/>
              </a:rPr>
              <a:t>3.</a:t>
            </a:r>
            <a:r>
              <a:rPr lang="zh-CN" altLang="en-US" sz="800" dirty="0">
                <a:latin typeface="微软雅黑" panose="020B0503020204020204" charset="-122"/>
                <a:ea typeface="微软雅黑" panose="020B0503020204020204" charset="-122"/>
                <a:sym typeface="Avenir Roman"/>
              </a:rPr>
              <a:t> </a:t>
            </a:r>
            <a:r>
              <a:rPr lang="zh-CN" altLang="en-US" sz="800" b="1" dirty="0">
                <a:latin typeface="微软雅黑" panose="020B0503020204020204" charset="-122"/>
                <a:ea typeface="微软雅黑" panose="020B0503020204020204" charset="-122"/>
                <a:sym typeface="Avenir Roman"/>
              </a:rPr>
              <a:t>美化日常</a:t>
            </a:r>
            <a:r>
              <a:rPr lang="zh-CN" altLang="en-US" sz="800" dirty="0">
                <a:latin typeface="微软雅黑" panose="020B0503020204020204" charset="-122"/>
                <a:ea typeface="微软雅黑" panose="020B0503020204020204" charset="-122"/>
                <a:sym typeface="Avenir Roman"/>
              </a:rPr>
              <a:t>：特色硅胶收纳包，出行时可以另当做随身卡包便于收纳零钱钥匙，房卡，耳机线充电线等杂物。归来时可用于即时收纳衣物多用收纳包抗菌便于归位不易丢失，便于下次再使用。插入包装盒卡槽，自形成一片桌面小“树林”的景观，亮丽美观。</a:t>
            </a:r>
            <a:endParaRPr lang="en-US" altLang="zh-CN" sz="800" dirty="0">
              <a:latin typeface="微软雅黑" panose="020B0503020204020204" charset="-122"/>
              <a:ea typeface="微软雅黑" panose="020B0503020204020204" charset="-122"/>
              <a:sym typeface="Avenir Roman"/>
            </a:endParaRPr>
          </a:p>
        </p:txBody>
      </p:sp>
      <p:sp>
        <p:nvSpPr>
          <p:cNvPr id="19" name="文本框 18"/>
          <p:cNvSpPr txBox="1"/>
          <p:nvPr/>
        </p:nvSpPr>
        <p:spPr>
          <a:xfrm>
            <a:off x="7223999" y="3374135"/>
            <a:ext cx="4451208" cy="58476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indent="0" algn="l"/>
            <a:r>
              <a:rPr lang="zh-CN" altLang="en-US" sz="800" b="1" dirty="0">
                <a:latin typeface="微软雅黑" panose="020B0503020204020204" charset="-122"/>
                <a:ea typeface="微软雅黑" panose="020B0503020204020204" charset="-122"/>
                <a:cs typeface="Times New Roman" panose="02020603050405020304" charset="0"/>
                <a:sym typeface="+mn-ea"/>
              </a:rPr>
              <a:t>设计理念</a:t>
            </a:r>
            <a:r>
              <a:rPr lang="zh-CN" altLang="en-US" sz="800" dirty="0" smtClean="0">
                <a:latin typeface="微软雅黑" panose="020B0503020204020204" charset="-122"/>
                <a:ea typeface="微软雅黑" panose="020B0503020204020204" charset="-122"/>
                <a:cs typeface="Times New Roman" panose="02020603050405020304" charset="0"/>
                <a:sym typeface="+mn-ea"/>
              </a:rPr>
              <a:t>：树</a:t>
            </a:r>
            <a:r>
              <a:rPr lang="zh-CN" altLang="en-US" sz="800" dirty="0">
                <a:latin typeface="微软雅黑" panose="020B0503020204020204" charset="-122"/>
                <a:ea typeface="微软雅黑" panose="020B0503020204020204" charset="-122"/>
                <a:cs typeface="Times New Roman" panose="02020603050405020304" charset="0"/>
                <a:sym typeface="+mn-ea"/>
              </a:rPr>
              <a:t>象征另一种生活，内敛，沉思，永不争论。设计师运用了树的枝干元素，打造一片“树林 多肉”的概念，美化日常，让出行变得更加</a:t>
            </a:r>
            <a:r>
              <a:rPr lang="zh-CN" altLang="en-US" sz="800" dirty="0" smtClean="0">
                <a:latin typeface="微软雅黑" panose="020B0503020204020204" charset="-122"/>
                <a:ea typeface="微软雅黑" panose="020B0503020204020204" charset="-122"/>
                <a:cs typeface="Times New Roman" panose="02020603050405020304" charset="0"/>
                <a:sym typeface="+mn-ea"/>
              </a:rPr>
              <a:t>有趣。飞花私语，来源于高山之花绿绒蒿和虞美人，采用现代设计手法加以演绎。设计师希望赋予产品上，用它去感受花香浮云，高山之花，去聆听自然瞬息吐纳之声，去看更大的世界。</a:t>
            </a:r>
            <a:endParaRPr lang="en-US" altLang="zh-CN" sz="800" dirty="0">
              <a:latin typeface="微软雅黑" panose="020B0503020204020204" charset="-122"/>
              <a:ea typeface="微软雅黑" panose="020B0503020204020204" charset="-122"/>
              <a:cs typeface="Cambria" panose="02040503050406030204" charset="0"/>
              <a:sym typeface="+mn-ea"/>
            </a:endParaRPr>
          </a:p>
        </p:txBody>
      </p:sp>
      <p:sp>
        <p:nvSpPr>
          <p:cNvPr id="20" name="内容占位符 10"/>
          <p:cNvSpPr>
            <a:spLocks noGrp="1"/>
          </p:cNvSpPr>
          <p:nvPr/>
        </p:nvSpPr>
        <p:spPr>
          <a:xfrm>
            <a:off x="79482" y="307949"/>
            <a:ext cx="3618268" cy="516255"/>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algn="l"/>
            <a:r>
              <a:rPr lang="en-US" altLang="zh-CN" sz="900" dirty="0">
                <a:solidFill>
                  <a:schemeClr val="tx1"/>
                </a:solidFill>
                <a:latin typeface="冬青黑体简体中文 W3" panose="020B0300000000000000" charset="-122"/>
                <a:ea typeface="冬青黑体简体中文 W3" panose="020B0300000000000000" charset="-122"/>
                <a:sym typeface="+mn-ea"/>
              </a:rPr>
              <a:t>Tree </a:t>
            </a:r>
            <a:r>
              <a:rPr lang="en-US" altLang="zh-CN" sz="900" b="1" dirty="0">
                <a:solidFill>
                  <a:srgbClr val="000000"/>
                </a:solidFill>
                <a:latin typeface="冬青黑体简体中文 W3" panose="020B0300000000000000" charset="-122"/>
                <a:ea typeface="冬青黑体简体中文 W3" panose="020B0300000000000000" charset="-122"/>
                <a:sym typeface="Avenir Roman"/>
              </a:rPr>
              <a:t>· </a:t>
            </a:r>
            <a:r>
              <a:rPr lang="en-US" altLang="zh-CN" sz="900" dirty="0">
                <a:solidFill>
                  <a:schemeClr val="tx1"/>
                </a:solidFill>
                <a:latin typeface="冬青黑体简体中文 W3" panose="020B0300000000000000" charset="-122"/>
                <a:ea typeface="冬青黑体简体中文 W3" panose="020B0300000000000000" charset="-122"/>
                <a:sym typeface="+mn-ea"/>
              </a:rPr>
              <a:t>6 Set Clothing Bags</a:t>
            </a:r>
            <a:endParaRPr lang="zh-CN" altLang="en-US" sz="900" dirty="0">
              <a:solidFill>
                <a:schemeClr val="tx1"/>
              </a:solidFill>
              <a:latin typeface="冬青黑体简体中文 W3" panose="020B0300000000000000" charset="-122"/>
              <a:ea typeface="冬青黑体简体中文 W3" panose="020B0300000000000000" charset="-122"/>
              <a:sym typeface="+mn-ea"/>
            </a:endParaRPr>
          </a:p>
          <a:p>
            <a:pPr algn="l"/>
            <a:r>
              <a:rPr lang="zh-CN" altLang="en-US" sz="1400" b="1" dirty="0">
                <a:solidFill>
                  <a:srgbClr val="000000"/>
                </a:solidFill>
                <a:latin typeface="冬青黑体简体中文 W3" panose="020B0300000000000000" charset="-122"/>
                <a:ea typeface="冬青黑体简体中文 W3" panose="020B0300000000000000" charset="-122"/>
                <a:sym typeface="Avenir Roman"/>
              </a:rPr>
              <a:t>树</a:t>
            </a:r>
            <a:r>
              <a:rPr lang="en-US" altLang="zh-CN" sz="1400" b="1" dirty="0">
                <a:solidFill>
                  <a:srgbClr val="000000"/>
                </a:solidFill>
                <a:latin typeface="冬青黑体简体中文 W3" panose="020B0300000000000000" charset="-122"/>
                <a:ea typeface="冬青黑体简体中文 W3" panose="020B0300000000000000" charset="-122"/>
                <a:sym typeface="Avenir Roman"/>
              </a:rPr>
              <a:t>·</a:t>
            </a:r>
            <a:r>
              <a:rPr lang="zh-CN" altLang="en-US" sz="1400" b="1" dirty="0">
                <a:solidFill>
                  <a:srgbClr val="000000"/>
                </a:solidFill>
                <a:latin typeface="冬青黑体简体中文 W3" panose="020B0300000000000000" charset="-122"/>
                <a:ea typeface="冬青黑体简体中文 W3" panose="020B0300000000000000" charset="-122"/>
                <a:sym typeface="Avenir Roman"/>
              </a:rPr>
              <a:t>衣物</a:t>
            </a:r>
            <a:r>
              <a:rPr lang="zh-CN" altLang="en-US" sz="1400" b="1" dirty="0">
                <a:solidFill>
                  <a:schemeClr val="tx1"/>
                </a:solidFill>
                <a:latin typeface="冬青黑体简体中文 W3" panose="020B0300000000000000" charset="-122"/>
                <a:ea typeface="冬青黑体简体中文 W3" panose="020B0300000000000000" charset="-122"/>
              </a:rPr>
              <a:t>收纳多用套装</a:t>
            </a:r>
            <a:endParaRPr lang="zh-CN" altLang="en-US" sz="1400" b="1" dirty="0">
              <a:solidFill>
                <a:schemeClr val="tx1"/>
              </a:solidFill>
              <a:latin typeface="冬青黑体简体中文 W3" panose="020B0300000000000000" charset="-122"/>
              <a:ea typeface="冬青黑体简体中文 W3" panose="020B0300000000000000" charset="-122"/>
            </a:endParaRPr>
          </a:p>
        </p:txBody>
      </p:sp>
      <p:pic>
        <p:nvPicPr>
          <p:cNvPr id="2" name="图片 1"/>
          <p:cNvPicPr>
            <a:picLocks noChangeAspect="1"/>
          </p:cNvPicPr>
          <p:nvPr/>
        </p:nvPicPr>
        <p:blipFill>
          <a:blip r:embed="rId6"/>
          <a:stretch>
            <a:fillRect/>
          </a:stretch>
        </p:blipFill>
        <p:spPr>
          <a:xfrm>
            <a:off x="4926566" y="4785802"/>
            <a:ext cx="1637804" cy="1118032"/>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PT 托特-01"/>
          <p:cNvPicPr>
            <a:picLocks noChangeAspect="1"/>
          </p:cNvPicPr>
          <p:nvPr/>
        </p:nvPicPr>
        <p:blipFill>
          <a:blip r:embed="rId1"/>
          <a:stretch>
            <a:fillRect/>
          </a:stretch>
        </p:blipFill>
        <p:spPr>
          <a:xfrm>
            <a:off x="-19685" y="-635"/>
            <a:ext cx="12211050" cy="6870700"/>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PPT 托特-04"/>
          <p:cNvPicPr>
            <a:picLocks noChangeAspect="1"/>
          </p:cNvPicPr>
          <p:nvPr/>
        </p:nvPicPr>
        <p:blipFill>
          <a:blip r:embed="rId1"/>
          <a:stretch>
            <a:fillRect/>
          </a:stretch>
        </p:blipFill>
        <p:spPr>
          <a:xfrm>
            <a:off x="-19685" y="-635"/>
            <a:ext cx="12211050" cy="6870700"/>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L1001262-小"/>
          <p:cNvPicPr>
            <a:picLocks noChangeAspect="1"/>
          </p:cNvPicPr>
          <p:nvPr/>
        </p:nvPicPr>
        <p:blipFill>
          <a:blip r:embed="rId1"/>
          <a:srcRect/>
          <a:stretch>
            <a:fillRect/>
          </a:stretch>
        </p:blipFill>
        <p:spPr>
          <a:xfrm>
            <a:off x="3315335" y="758825"/>
            <a:ext cx="8388350" cy="5327650"/>
          </a:xfrm>
          <a:prstGeom prst="rect">
            <a:avLst/>
          </a:prstGeom>
        </p:spPr>
      </p:pic>
      <p:cxnSp>
        <p:nvCxnSpPr>
          <p:cNvPr id="8" name="直接连接符 7"/>
          <p:cNvCxnSpPr/>
          <p:nvPr/>
        </p:nvCxnSpPr>
        <p:spPr>
          <a:xfrm>
            <a:off x="704215" y="3094355"/>
            <a:ext cx="772160" cy="0"/>
          </a:xfrm>
          <a:prstGeom prst="line">
            <a:avLst/>
          </a:prstGeom>
        </p:spPr>
        <p:style>
          <a:lnRef idx="3">
            <a:schemeClr val="accent3"/>
          </a:lnRef>
          <a:fillRef idx="0">
            <a:schemeClr val="accent3"/>
          </a:fillRef>
          <a:effectRef idx="2">
            <a:schemeClr val="accent3"/>
          </a:effectRef>
          <a:fontRef idx="minor">
            <a:schemeClr val="tx1"/>
          </a:fontRef>
        </p:style>
      </p:cxnSp>
      <p:sp>
        <p:nvSpPr>
          <p:cNvPr id="15" name="文本框 14"/>
          <p:cNvSpPr txBox="1"/>
          <p:nvPr/>
        </p:nvSpPr>
        <p:spPr>
          <a:xfrm>
            <a:off x="704215" y="3294380"/>
            <a:ext cx="2393315" cy="31210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5" tIns="60955" rIns="60955" bIns="60955" numCol="1" spcCol="38100" rtlCol="0" anchor="t" forceAA="0">
            <a:spAutoFit/>
          </a:bodyPr>
          <a:lstStyle/>
          <a:p>
            <a:pPr>
              <a:lnSpc>
                <a:spcPct val="150000"/>
              </a:lnSpc>
            </a:pPr>
            <a:r>
              <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rPr>
              <a:t>设计理念：</a:t>
            </a:r>
            <a:endPar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endParaRPr>
          </a:p>
          <a:p>
            <a:pPr>
              <a:lnSpc>
                <a:spcPct val="150000"/>
              </a:lnSpc>
            </a:pPr>
            <a:endPar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endParaRPr>
          </a:p>
          <a:p>
            <a:pPr>
              <a:lnSpc>
                <a:spcPct val="150000"/>
              </a:lnSpc>
            </a:pPr>
            <a:r>
              <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rPr>
              <a:t>大风吹，我没有落叶</a:t>
            </a:r>
            <a:endPar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endParaRPr>
          </a:p>
          <a:p>
            <a:pPr>
              <a:lnSpc>
                <a:spcPct val="150000"/>
              </a:lnSpc>
            </a:pPr>
            <a:r>
              <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rPr>
              <a:t>雨水洒，我不留痕迹</a:t>
            </a:r>
            <a:endPar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endParaRPr>
          </a:p>
          <a:p>
            <a:pPr>
              <a:lnSpc>
                <a:spcPct val="150000"/>
              </a:lnSpc>
            </a:pPr>
            <a:r>
              <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rPr>
              <a:t>我始终圆圆的，没有棱角</a:t>
            </a:r>
            <a:endPar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endParaRPr>
          </a:p>
          <a:p>
            <a:pPr>
              <a:lnSpc>
                <a:spcPct val="150000"/>
              </a:lnSpc>
            </a:pPr>
            <a:r>
              <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rPr>
              <a:t>我是树，我是包，我是你的随身伴侣</a:t>
            </a:r>
            <a:endPar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endParaRPr>
          </a:p>
          <a:p>
            <a:pPr>
              <a:lnSpc>
                <a:spcPct val="150000"/>
              </a:lnSpc>
            </a:pPr>
            <a:r>
              <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rPr>
              <a:t>我就是你的童话</a:t>
            </a:r>
            <a:endPar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endParaRPr>
          </a:p>
          <a:p>
            <a:pPr>
              <a:lnSpc>
                <a:spcPct val="150000"/>
              </a:lnSpc>
            </a:pPr>
            <a:r>
              <a:rPr sz="1000" dirty="0">
                <a:solidFill>
                  <a:schemeClr val="tx1"/>
                </a:solidFill>
                <a:latin typeface="冬青黑体简体中文 W3" panose="020B0300000000000000" charset="-122"/>
                <a:ea typeface="冬青黑体简体中文 W3" panose="020B0300000000000000" charset="-122"/>
                <a:sym typeface="+mn-ea"/>
              </a:rPr>
              <a:t>树象征另一种生活，内敛，沉思，永不争论。树包灵感源于都市生活与自然气质的结合。在聒噪的都市生活里我们寻求一方宁静。树包运用了树的枝干元素进行刺绣创作，它宛如旷野里的一棵大树，让长途跋涉的你有个希望和依靠。</a:t>
            </a:r>
            <a:endParaRPr sz="1000" dirty="0">
              <a:solidFill>
                <a:schemeClr val="tx1"/>
              </a:solidFill>
              <a:latin typeface="冬青黑体简体中文 W3" panose="020B0300000000000000" charset="-122"/>
              <a:ea typeface="冬青黑体简体中文 W3" panose="020B0300000000000000" charset="-122"/>
              <a:sym typeface="+mn-ea"/>
            </a:endParaRPr>
          </a:p>
        </p:txBody>
      </p:sp>
      <p:sp>
        <p:nvSpPr>
          <p:cNvPr id="22" name="文本框 21"/>
          <p:cNvSpPr txBox="1"/>
          <p:nvPr/>
        </p:nvSpPr>
        <p:spPr>
          <a:xfrm>
            <a:off x="614045" y="1630045"/>
            <a:ext cx="2844800" cy="1236345"/>
          </a:xfrm>
          <a:prstGeom prst="rect">
            <a:avLst/>
          </a:prstGeom>
          <a:noFill/>
        </p:spPr>
        <p:txBody>
          <a:bodyPr wrap="square" rtlCol="0" anchor="t">
            <a:spAutoFit/>
          </a:bodyPr>
          <a:lstStyle/>
          <a:p>
            <a:pPr marL="171450" indent="-171450" defTabSz="685165" hangingPunct="0">
              <a:lnSpc>
                <a:spcPct val="140000"/>
              </a:lnSpc>
              <a:buFont typeface="Arial" panose="020B0604020202020204" pitchFamily="34" charset="0"/>
              <a:buChar char="•"/>
            </a:pPr>
            <a:r>
              <a:rPr lang="en-US" altLang="zh-CN" sz="1065" dirty="0">
                <a:solidFill>
                  <a:srgbClr val="000000"/>
                </a:solidFill>
                <a:latin typeface="冬青黑体简体中文 W3" panose="020B0300000000000000" charset="-122"/>
                <a:ea typeface="冬青黑体简体中文 W3" panose="020B0300000000000000" charset="-122"/>
                <a:cs typeface="+mj-cs"/>
                <a:sym typeface="Avenir Roman"/>
              </a:rPr>
              <a:t>TREE </a:t>
            </a:r>
            <a:r>
              <a:rPr lang="zh-CN" altLang="en-US" sz="1065" dirty="0">
                <a:solidFill>
                  <a:srgbClr val="000000"/>
                </a:solidFill>
                <a:latin typeface="冬青黑体简体中文 W3" panose="020B0300000000000000" charset="-122"/>
                <a:ea typeface="冬青黑体简体中文 W3" panose="020B0300000000000000" charset="-122"/>
                <a:cs typeface="+mj-cs"/>
                <a:sym typeface="Avenir Roman"/>
              </a:rPr>
              <a:t>树折叠托特包</a:t>
            </a:r>
            <a:endParaRPr lang="zh-CN" altLang="en-US" sz="1065" dirty="0">
              <a:solidFill>
                <a:srgbClr val="000000"/>
              </a:solidFill>
              <a:latin typeface="冬青黑体简体中文 W3" panose="020B0300000000000000" charset="-122"/>
              <a:ea typeface="冬青黑体简体中文 W3" panose="020B0300000000000000" charset="-122"/>
              <a:cs typeface="+mj-cs"/>
              <a:sym typeface="Avenir Roman"/>
            </a:endParaRPr>
          </a:p>
          <a:p>
            <a:pPr marL="171450" indent="-171450" defTabSz="685165" hangingPunct="0">
              <a:lnSpc>
                <a:spcPct val="140000"/>
              </a:lnSpc>
              <a:buFont typeface="Arial" panose="020B0604020202020204" pitchFamily="34" charset="0"/>
              <a:buChar char="•"/>
            </a:pPr>
            <a:endParaRPr lang="zh-CN" altLang="en-US" sz="1065" dirty="0">
              <a:solidFill>
                <a:srgbClr val="000000"/>
              </a:solidFill>
              <a:latin typeface="冬青黑体简体中文 W3" panose="020B0300000000000000" charset="-122"/>
              <a:ea typeface="冬青黑体简体中文 W3" panose="020B0300000000000000" charset="-122"/>
              <a:cs typeface="+mj-cs"/>
              <a:sym typeface="Avenir Roman"/>
            </a:endParaRPr>
          </a:p>
          <a:p>
            <a:pPr marL="171450" indent="-171450" defTabSz="685165" hangingPunct="0">
              <a:lnSpc>
                <a:spcPct val="140000"/>
              </a:lnSpc>
              <a:buFont typeface="Arial" panose="020B0604020202020204" pitchFamily="34" charset="0"/>
              <a:buChar char="•"/>
            </a:pPr>
            <a:r>
              <a:rPr lang="en-US" altLang="zh-CN" sz="1060" dirty="0">
                <a:solidFill>
                  <a:srgbClr val="000000"/>
                </a:solidFill>
                <a:latin typeface="冬青黑体简体中文 W3" panose="020B0300000000000000" charset="-122"/>
                <a:ea typeface="冬青黑体简体中文 W3" panose="020B0300000000000000" charset="-122"/>
                <a:cs typeface="+mj-cs"/>
                <a:sym typeface="Avenir Roman"/>
              </a:rPr>
              <a:t>TREE </a:t>
            </a:r>
            <a:r>
              <a:rPr lang="zh-CN" altLang="en-US" sz="1060" dirty="0">
                <a:solidFill>
                  <a:srgbClr val="000000"/>
                </a:solidFill>
                <a:latin typeface="冬青黑体简体中文 W3" panose="020B0300000000000000" charset="-122"/>
                <a:ea typeface="冬青黑体简体中文 W3" panose="020B0300000000000000" charset="-122"/>
                <a:cs typeface="+mj-cs"/>
                <a:sym typeface="Avenir Roman"/>
              </a:rPr>
              <a:t>树折叠双肩包</a:t>
            </a:r>
            <a:endParaRPr lang="zh-CN" altLang="en-US" sz="1060" dirty="0">
              <a:solidFill>
                <a:srgbClr val="000000"/>
              </a:solidFill>
              <a:latin typeface="冬青黑体简体中文 W3" panose="020B0300000000000000" charset="-122"/>
              <a:ea typeface="冬青黑体简体中文 W3" panose="020B0300000000000000" charset="-122"/>
              <a:cs typeface="+mj-cs"/>
              <a:sym typeface="Avenir Roman"/>
            </a:endParaRPr>
          </a:p>
          <a:p>
            <a:pPr marL="171450" indent="-171450" defTabSz="685165" hangingPunct="0">
              <a:lnSpc>
                <a:spcPct val="140000"/>
              </a:lnSpc>
              <a:buFont typeface="Arial" panose="020B0604020202020204" pitchFamily="34" charset="0"/>
              <a:buChar char="•"/>
            </a:pPr>
            <a:endParaRPr lang="zh-CN" altLang="en-US" sz="1060" dirty="0">
              <a:solidFill>
                <a:srgbClr val="000000"/>
              </a:solidFill>
              <a:latin typeface="冬青黑体简体中文 W3" panose="020B0300000000000000" charset="-122"/>
              <a:ea typeface="冬青黑体简体中文 W3" panose="020B0300000000000000" charset="-122"/>
              <a:cs typeface="+mj-cs"/>
              <a:sym typeface="Avenir Roman"/>
            </a:endParaRPr>
          </a:p>
          <a:p>
            <a:pPr marL="171450" indent="-171450" defTabSz="685165" hangingPunct="0">
              <a:lnSpc>
                <a:spcPct val="140000"/>
              </a:lnSpc>
              <a:buFont typeface="Arial" panose="020B0604020202020204" pitchFamily="34" charset="0"/>
              <a:buChar char="•"/>
            </a:pPr>
            <a:r>
              <a:rPr lang="en-US" altLang="zh-CN" sz="1060" dirty="0">
                <a:solidFill>
                  <a:srgbClr val="000000"/>
                </a:solidFill>
                <a:latin typeface="冬青黑体简体中文 W3" panose="020B0300000000000000" charset="-122"/>
                <a:ea typeface="冬青黑体简体中文 W3" panose="020B0300000000000000" charset="-122"/>
                <a:cs typeface="+mj-cs"/>
                <a:sym typeface="Avenir Roman"/>
              </a:rPr>
              <a:t>TREE </a:t>
            </a:r>
            <a:r>
              <a:rPr lang="zh-CN" altLang="en-US" sz="1060" dirty="0">
                <a:solidFill>
                  <a:srgbClr val="000000"/>
                </a:solidFill>
                <a:latin typeface="冬青黑体简体中文 W3" panose="020B0300000000000000" charset="-122"/>
                <a:ea typeface="冬青黑体简体中文 W3" panose="020B0300000000000000" charset="-122"/>
                <a:cs typeface="+mj-cs"/>
                <a:sym typeface="Avenir Roman"/>
              </a:rPr>
              <a:t>树折叠旅行包</a:t>
            </a:r>
            <a:endParaRPr lang="en-US" altLang="zh-CN" sz="1065" dirty="0">
              <a:solidFill>
                <a:srgbClr val="000000"/>
              </a:solidFill>
              <a:latin typeface="冬青黑体简体中文 W3" panose="020B0300000000000000" charset="-122"/>
              <a:ea typeface="冬青黑体简体中文 W3" panose="020B0300000000000000" charset="-122"/>
              <a:cs typeface="+mj-cs"/>
              <a:sym typeface="Avenir Roman"/>
            </a:endParaRPr>
          </a:p>
        </p:txBody>
      </p:sp>
      <p:sp>
        <p:nvSpPr>
          <p:cNvPr id="5" name="内容占位符 10"/>
          <p:cNvSpPr>
            <a:spLocks noGrp="1"/>
          </p:cNvSpPr>
          <p:nvPr/>
        </p:nvSpPr>
        <p:spPr>
          <a:xfrm>
            <a:off x="614045" y="758825"/>
            <a:ext cx="2106295" cy="871220"/>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marL="0" indent="0" algn="l">
              <a:buNone/>
            </a:pPr>
            <a:r>
              <a:rPr lang="zh-CN" altLang="en-US" sz="800" dirty="0">
                <a:solidFill>
                  <a:schemeClr val="tx1"/>
                </a:solidFill>
                <a:latin typeface="冬青黑体简体中文 W3" panose="020B0300000000000000" charset="-122"/>
                <a:ea typeface="冬青黑体简体中文 W3" panose="020B0300000000000000" charset="-122"/>
                <a:sym typeface="+mn-ea"/>
              </a:rPr>
              <a:t>TREE Foldable Travel Bag Series</a:t>
            </a:r>
            <a:endParaRPr lang="zh-CN" altLang="en-US" sz="800" dirty="0">
              <a:solidFill>
                <a:schemeClr val="tx1"/>
              </a:solidFill>
              <a:latin typeface="冬青黑体简体中文 W3" panose="020B0300000000000000" charset="-122"/>
              <a:ea typeface="冬青黑体简体中文 W3" panose="020B0300000000000000" charset="-122"/>
              <a:sym typeface="+mn-ea"/>
            </a:endParaRPr>
          </a:p>
          <a:p>
            <a:pPr marL="0" indent="0" algn="l">
              <a:buNone/>
            </a:pPr>
            <a:r>
              <a:rPr lang="zh-CN" altLang="en-US" sz="1800" dirty="0">
                <a:solidFill>
                  <a:schemeClr val="tx1"/>
                </a:solidFill>
                <a:latin typeface="冬青黑体简体中文 W3" panose="020B0300000000000000" charset="-122"/>
                <a:ea typeface="冬青黑体简体中文 W3" panose="020B0300000000000000" charset="-122"/>
              </a:rPr>
              <a:t>树折叠旅行包系列</a:t>
            </a:r>
            <a:endParaRPr lang="zh-CN" altLang="en-US" sz="1800" dirty="0">
              <a:solidFill>
                <a:schemeClr val="tx1"/>
              </a:solidFill>
              <a:latin typeface="冬青黑体简体中文 W3" panose="020B0300000000000000" charset="-122"/>
              <a:ea typeface="冬青黑体简体中文 W3" panose="020B0300000000000000" charset="-122"/>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 托特-05"/>
          <p:cNvPicPr>
            <a:picLocks noChangeAspect="1"/>
          </p:cNvPicPr>
          <p:nvPr/>
        </p:nvPicPr>
        <p:blipFill>
          <a:blip r:embed="rId1"/>
          <a:stretch>
            <a:fillRect/>
          </a:stretch>
        </p:blipFill>
        <p:spPr>
          <a:xfrm>
            <a:off x="-19685" y="-635"/>
            <a:ext cx="12211050" cy="6870700"/>
          </a:xfrm>
          <a:prstGeom prst="rect">
            <a:avLst/>
          </a:prstGeom>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树包PPT-未嵌入-13"/>
          <p:cNvPicPr>
            <a:picLocks noChangeAspect="1"/>
          </p:cNvPicPr>
          <p:nvPr/>
        </p:nvPicPr>
        <p:blipFill>
          <a:blip r:embed="rId1"/>
          <a:stretch>
            <a:fillRect/>
          </a:stretch>
        </p:blipFill>
        <p:spPr>
          <a:xfrm>
            <a:off x="-4445" y="-23495"/>
            <a:ext cx="12241530" cy="6888480"/>
          </a:xfrm>
          <a:prstGeom prst="rect">
            <a:avLst/>
          </a:prstGeom>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PPT 托特-13"/>
          <p:cNvPicPr>
            <a:picLocks noChangeAspect="1"/>
          </p:cNvPicPr>
          <p:nvPr/>
        </p:nvPicPr>
        <p:blipFill>
          <a:blip r:embed="rId1"/>
          <a:stretch>
            <a:fillRect/>
          </a:stretch>
        </p:blipFill>
        <p:spPr>
          <a:xfrm>
            <a:off x="-19685" y="-635"/>
            <a:ext cx="12211050" cy="6870700"/>
          </a:xfrm>
          <a:prstGeom prst="rect">
            <a:avLst/>
          </a:prstGeo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PPT 托特-14"/>
          <p:cNvPicPr>
            <a:picLocks noChangeAspect="1"/>
          </p:cNvPicPr>
          <p:nvPr/>
        </p:nvPicPr>
        <p:blipFill>
          <a:blip r:embed="rId1"/>
          <a:stretch>
            <a:fillRect/>
          </a:stretch>
        </p:blipFill>
        <p:spPr>
          <a:xfrm>
            <a:off x="-19685" y="-635"/>
            <a:ext cx="12211050" cy="6870700"/>
          </a:xfrm>
          <a:prstGeom prst="rect">
            <a:avLst/>
          </a:prstGeom>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PPT 托特-15"/>
          <p:cNvPicPr>
            <a:picLocks noChangeAspect="1"/>
          </p:cNvPicPr>
          <p:nvPr/>
        </p:nvPicPr>
        <p:blipFill>
          <a:blip r:embed="rId1"/>
          <a:stretch>
            <a:fillRect/>
          </a:stretch>
        </p:blipFill>
        <p:spPr>
          <a:xfrm>
            <a:off x="-19685" y="-635"/>
            <a:ext cx="12211050" cy="6870700"/>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PT 托特-16"/>
          <p:cNvPicPr>
            <a:picLocks noChangeAspect="1"/>
          </p:cNvPicPr>
          <p:nvPr/>
        </p:nvPicPr>
        <p:blipFill>
          <a:blip r:embed="rId1"/>
          <a:stretch>
            <a:fillRect/>
          </a:stretch>
        </p:blipFill>
        <p:spPr>
          <a:xfrm>
            <a:off x="-19685" y="-635"/>
            <a:ext cx="12211050" cy="68707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标题"/>
          <p:cNvSpPr txBox="1"/>
          <p:nvPr>
            <p:ph type="ctrTitle"/>
          </p:nvPr>
        </p:nvSpPr>
        <p:spPr>
          <a:prstGeom prst="rect">
            <a:avLst/>
          </a:prstGeom>
        </p:spPr>
        <p:txBody>
          <a:bodyPr/>
          <a:lstStyle/>
          <a:p/>
        </p:txBody>
      </p:sp>
      <p:sp>
        <p:nvSpPr>
          <p:cNvPr id="198" name="正文"/>
          <p:cNvSpPr txBox="1"/>
          <p:nvPr>
            <p:ph type="subTitle" sz="quarter" idx="1"/>
          </p:nvPr>
        </p:nvSpPr>
        <p:spPr>
          <a:prstGeom prst="rect">
            <a:avLst/>
          </a:prstGeom>
        </p:spPr>
        <p:txBody>
          <a:bodyPr/>
          <a:lstStyle/>
          <a:p/>
        </p:txBody>
      </p:sp>
      <p:pic>
        <p:nvPicPr>
          <p:cNvPr id="199" name="光线多用单肩包-PPT-22.jpg" descr="光线多用单肩包-PPT-22.jpg"/>
          <p:cNvPicPr>
            <a:picLocks noChangeAspect="1"/>
          </p:cNvPicPr>
          <p:nvPr/>
        </p:nvPicPr>
        <p:blipFill>
          <a:blip r:embed="rId1"/>
          <a:stretch>
            <a:fillRect/>
          </a:stretch>
        </p:blipFill>
        <p:spPr>
          <a:xfrm>
            <a:off x="4930" y="0"/>
            <a:ext cx="12182141" cy="6858000"/>
          </a:xfrm>
          <a:prstGeom prst="rect">
            <a:avLst/>
          </a:prstGeom>
          <a:ln w="12700">
            <a:miter lim="400000"/>
            <a:headEnd/>
            <a:tailEnd/>
          </a:ln>
        </p:spPr>
      </p:pic>
    </p:spTree>
  </p:cSld>
  <p:clrMapOvr>
    <a:masterClrMapping/>
  </p:clrMapOvr>
  <p:transition spd="med"/>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F:\luan\产品\6.TREE Foldable Travel Bag Series树林折叠旅行包\PPT\双肩\PPT 双肩-12.jpgPPT 双肩-12"/>
          <p:cNvPicPr>
            <a:picLocks noChangeAspect="1"/>
          </p:cNvPicPr>
          <p:nvPr/>
        </p:nvPicPr>
        <p:blipFill>
          <a:blip r:embed="rId1"/>
          <a:srcRect/>
          <a:stretch>
            <a:fillRect/>
          </a:stretch>
        </p:blipFill>
        <p:spPr>
          <a:xfrm>
            <a:off x="-19367" y="-635"/>
            <a:ext cx="12210415" cy="6870700"/>
          </a:xfrm>
          <a:prstGeom prst="rect">
            <a:avLst/>
          </a:prstGeom>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F:\luan\产品\6.TREE Foldable Travel Bag Series树林折叠旅行包\PPT\双肩\PPT 双肩-15.jpgPPT 双肩-15"/>
          <p:cNvPicPr>
            <a:picLocks noChangeAspect="1"/>
          </p:cNvPicPr>
          <p:nvPr/>
        </p:nvPicPr>
        <p:blipFill>
          <a:blip r:embed="rId1"/>
          <a:srcRect/>
          <a:stretch>
            <a:fillRect/>
          </a:stretch>
        </p:blipFill>
        <p:spPr>
          <a:xfrm>
            <a:off x="-19367" y="-635"/>
            <a:ext cx="12210415" cy="6870700"/>
          </a:xfrm>
          <a:prstGeom prst="rect">
            <a:avLst/>
          </a:prstGeo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树包PPT-未嵌入-22"/>
          <p:cNvPicPr>
            <a:picLocks noChangeAspect="1"/>
          </p:cNvPicPr>
          <p:nvPr/>
        </p:nvPicPr>
        <p:blipFill>
          <a:blip r:embed="rId1"/>
          <a:stretch>
            <a:fillRect/>
          </a:stretch>
        </p:blipFill>
        <p:spPr>
          <a:xfrm>
            <a:off x="-19050" y="-10795"/>
            <a:ext cx="12225020" cy="6878955"/>
          </a:xfrm>
          <a:prstGeom prst="rect">
            <a:avLst/>
          </a:prstGeo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树包PPT-未嵌入-23"/>
          <p:cNvPicPr>
            <a:picLocks noChangeAspect="1"/>
          </p:cNvPicPr>
          <p:nvPr/>
        </p:nvPicPr>
        <p:blipFill>
          <a:blip r:embed="rId1"/>
          <a:stretch>
            <a:fillRect/>
          </a:stretch>
        </p:blipFill>
        <p:spPr>
          <a:xfrm>
            <a:off x="-19050" y="-10795"/>
            <a:ext cx="12225020" cy="6878955"/>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F:\luan\产品\6.TREE Foldable Travel Bag Series树林折叠旅行包\PPT\双肩\PPT 双肩-28.jpgPPT 双肩-28"/>
          <p:cNvPicPr>
            <a:picLocks noChangeAspect="1"/>
          </p:cNvPicPr>
          <p:nvPr/>
        </p:nvPicPr>
        <p:blipFill>
          <a:blip r:embed="rId1"/>
          <a:srcRect/>
          <a:stretch>
            <a:fillRect/>
          </a:stretch>
        </p:blipFill>
        <p:spPr>
          <a:xfrm>
            <a:off x="-18732" y="-317"/>
            <a:ext cx="12209145" cy="6870065"/>
          </a:xfrm>
          <a:prstGeom prst="rect">
            <a:avLst/>
          </a:prstGeom>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F:\luan\产品\6.TREE Foldable Travel Bag Series树林折叠旅行包\PPT\双肩\PPT 双肩-13.jpgPPT 双肩-13"/>
          <p:cNvPicPr>
            <a:picLocks noChangeAspect="1"/>
          </p:cNvPicPr>
          <p:nvPr/>
        </p:nvPicPr>
        <p:blipFill>
          <a:blip r:embed="rId1"/>
          <a:srcRect/>
          <a:stretch>
            <a:fillRect/>
          </a:stretch>
        </p:blipFill>
        <p:spPr>
          <a:xfrm>
            <a:off x="-19367" y="-635"/>
            <a:ext cx="12210415" cy="6870700"/>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luan\产品\6.TREE Foldable Travel Bag Series树林折叠旅行包\PPT\双肩\PPT 双肩-16.jpgPPT 双肩-16"/>
          <p:cNvPicPr>
            <a:picLocks noChangeAspect="1"/>
          </p:cNvPicPr>
          <p:nvPr/>
        </p:nvPicPr>
        <p:blipFill>
          <a:blip r:embed="rId1"/>
          <a:srcRect/>
          <a:stretch>
            <a:fillRect/>
          </a:stretch>
        </p:blipFill>
        <p:spPr>
          <a:xfrm>
            <a:off x="-19367" y="-635"/>
            <a:ext cx="12210415" cy="6870700"/>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F:\luan\产品\6.TREE Foldable Travel Bag Series树林折叠旅行包\PPT\旅行包\PPT 旅行包-12.jpgPPT 旅行包-12"/>
          <p:cNvPicPr>
            <a:picLocks noChangeAspect="1"/>
          </p:cNvPicPr>
          <p:nvPr/>
        </p:nvPicPr>
        <p:blipFill>
          <a:blip r:embed="rId1"/>
          <a:srcRect/>
          <a:stretch>
            <a:fillRect/>
          </a:stretch>
        </p:blipFill>
        <p:spPr>
          <a:xfrm>
            <a:off x="-19367" y="-635"/>
            <a:ext cx="12210415" cy="6870700"/>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树包PPT-未嵌入-29"/>
          <p:cNvPicPr>
            <a:picLocks noChangeAspect="1"/>
          </p:cNvPicPr>
          <p:nvPr/>
        </p:nvPicPr>
        <p:blipFill>
          <a:blip r:embed="rId1"/>
          <a:stretch>
            <a:fillRect/>
          </a:stretch>
        </p:blipFill>
        <p:spPr>
          <a:xfrm>
            <a:off x="-23495" y="-23495"/>
            <a:ext cx="12220575" cy="6876415"/>
          </a:xfrm>
          <a:prstGeom prst="rect">
            <a:avLst/>
          </a:prstGeom>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PPT 旅行包-15"/>
          <p:cNvPicPr>
            <a:picLocks noChangeAspect="1"/>
          </p:cNvPicPr>
          <p:nvPr/>
        </p:nvPicPr>
        <p:blipFill>
          <a:blip r:embed="rId1"/>
          <a:stretch>
            <a:fillRect/>
          </a:stretch>
        </p:blipFill>
        <p:spPr>
          <a:xfrm>
            <a:off x="-9525" y="-8255"/>
            <a:ext cx="12223750" cy="68776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037017" y="467839"/>
            <a:ext cx="4491292" cy="2237740"/>
          </a:xfrm>
          <a:prstGeom prst="rect">
            <a:avLst/>
          </a:prstGeom>
          <a:noFill/>
        </p:spPr>
        <p:txBody>
          <a:bodyPr wrap="square" rtlCol="0" anchor="t">
            <a:spAutoFit/>
          </a:bodyPr>
          <a:p>
            <a:pPr algn="l" defTabSz="514350" hangingPunct="0">
              <a:lnSpc>
                <a:spcPct val="150000"/>
              </a:lnSpc>
            </a:pPr>
            <a:r>
              <a:rPr lang="zh-CN" altLang="en-US" sz="1200" b="1" dirty="0">
                <a:latin typeface="微软雅黑" panose="020B0503020204020204" charset="-122"/>
                <a:ea typeface="微软雅黑" panose="020B0503020204020204" charset="-122"/>
                <a:sym typeface="Avenir Roman"/>
              </a:rPr>
              <a:t>名称</a:t>
            </a:r>
            <a:r>
              <a:rPr lang="zh-CN" altLang="en-US" sz="1200" b="1" dirty="0" smtClean="0">
                <a:latin typeface="微软雅黑" panose="020B0503020204020204" charset="-122"/>
                <a:ea typeface="微软雅黑" panose="020B0503020204020204" charset="-122"/>
                <a:sym typeface="Avenir Roman"/>
              </a:rPr>
              <a:t>：</a:t>
            </a:r>
            <a:r>
              <a:rPr lang="en-US" altLang="zh-CN" sz="1200" b="1" dirty="0" smtClean="0">
                <a:latin typeface="微软雅黑" panose="020B0503020204020204" charset="-122"/>
                <a:ea typeface="微软雅黑" panose="020B0503020204020204" charset="-122"/>
                <a:sym typeface="Avenir Roman"/>
              </a:rPr>
              <a:t>LIGHT</a:t>
            </a:r>
            <a:r>
              <a:rPr lang="zh-CN" altLang="en-US" sz="1200" b="1" dirty="0" smtClean="0">
                <a:latin typeface="微软雅黑" panose="020B0503020204020204" charset="-122"/>
                <a:ea typeface="微软雅黑" panose="020B0503020204020204" charset="-122"/>
                <a:sym typeface="Avenir Roman"/>
              </a:rPr>
              <a:t>光线</a:t>
            </a:r>
            <a:r>
              <a:rPr lang="en-US" altLang="zh-CN" sz="1200" b="1" dirty="0" smtClean="0">
                <a:latin typeface="微软雅黑" panose="020B0503020204020204" charset="-122"/>
                <a:ea typeface="微软雅黑" panose="020B0503020204020204" charset="-122"/>
                <a:sym typeface="Avenir Roman"/>
              </a:rPr>
              <a:t>·</a:t>
            </a:r>
            <a:r>
              <a:rPr lang="zh-CN" altLang="en-US" sz="1200" b="1" dirty="0" smtClean="0">
                <a:latin typeface="微软雅黑" panose="020B0503020204020204" charset="-122"/>
                <a:ea typeface="微软雅黑" panose="020B0503020204020204" charset="-122"/>
                <a:sym typeface="Avenir Roman"/>
              </a:rPr>
              <a:t>多用包</a:t>
            </a:r>
            <a:endParaRPr lang="en-US" altLang="zh-CN" sz="1200" b="1" dirty="0" smtClean="0">
              <a:solidFill>
                <a:srgbClr val="000000"/>
              </a:solidFill>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品牌：URBAN FOREST</a:t>
            </a:r>
            <a:endParaRPr sz="900" dirty="0">
              <a:solidFill>
                <a:srgbClr val="000000"/>
              </a:solidFill>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型号：LT006</a:t>
            </a:r>
            <a:endParaRPr sz="900" dirty="0">
              <a:solidFill>
                <a:srgbClr val="000000"/>
              </a:solidFill>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材质：Skin Touch肤感皮膜防水料</a:t>
            </a:r>
            <a:endParaRPr sz="900" dirty="0">
              <a:solidFill>
                <a:srgbClr val="000000"/>
              </a:solidFill>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尺寸： 250*140*25mm</a:t>
            </a:r>
            <a:endParaRPr sz="900" dirty="0">
              <a:solidFill>
                <a:srgbClr val="000000"/>
              </a:solidFill>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装箱数：40个/箱</a:t>
            </a:r>
            <a:endParaRPr sz="900" dirty="0">
              <a:solidFill>
                <a:srgbClr val="000000"/>
              </a:solidFill>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颜色：铁锈粉/柠檬黄/深海蓝/水泥灰</a:t>
            </a:r>
            <a:endParaRPr sz="900" dirty="0">
              <a:solidFill>
                <a:srgbClr val="000000"/>
              </a:solidFill>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包装盒：束口袋</a:t>
            </a:r>
            <a:endParaRPr sz="900" dirty="0">
              <a:solidFill>
                <a:srgbClr val="000000"/>
              </a:solidFill>
              <a:latin typeface="微软雅黑" panose="020B0503020204020204" charset="-122"/>
              <a:ea typeface="微软雅黑" panose="020B0503020204020204" charset="-122"/>
              <a:sym typeface="Avenir Roman"/>
            </a:endParaRPr>
          </a:p>
          <a:p>
            <a:pPr algn="l" defTabSz="514350" hangingPunct="0">
              <a:lnSpc>
                <a:spcPct val="150000"/>
              </a:lnSpc>
            </a:pPr>
            <a:r>
              <a:rPr lang="zh-CN" altLang="en-US" sz="900" dirty="0">
                <a:latin typeface="微软雅黑" panose="020B0503020204020204" charset="-122"/>
                <a:ea typeface="微软雅黑" panose="020B0503020204020204" charset="-122"/>
                <a:sym typeface="Avenir Roman"/>
              </a:rPr>
              <a:t>市场零售价</a:t>
            </a:r>
            <a:r>
              <a:rPr lang="zh-CN" altLang="en-US" sz="900" dirty="0" smtClean="0">
                <a:latin typeface="微软雅黑" panose="020B0503020204020204" charset="-122"/>
                <a:ea typeface="微软雅黑" panose="020B0503020204020204" charset="-122"/>
                <a:sym typeface="Avenir Roman"/>
              </a:rPr>
              <a:t>：</a:t>
            </a:r>
            <a:r>
              <a:rPr lang="en-US" altLang="zh-CN" sz="900" dirty="0" smtClean="0">
                <a:latin typeface="微软雅黑" panose="020B0503020204020204" charset="-122"/>
                <a:ea typeface="微软雅黑" panose="020B0503020204020204" charset="-122"/>
                <a:sym typeface="Avenir Roman"/>
              </a:rPr>
              <a:t>228</a:t>
            </a:r>
            <a:r>
              <a:rPr lang="zh-CN" altLang="en-US" sz="900" dirty="0">
                <a:latin typeface="微软雅黑" panose="020B0503020204020204" charset="-122"/>
                <a:ea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sym typeface="Avenir Roman"/>
            </a:endParaRPr>
          </a:p>
          <a:p>
            <a:pPr algn="l" defTabSz="514350" hangingPunct="0">
              <a:lnSpc>
                <a:spcPct val="150000"/>
              </a:lnSpc>
            </a:pPr>
            <a:r>
              <a:rPr lang="zh-CN" altLang="en-US" sz="900" dirty="0">
                <a:latin typeface="微软雅黑" panose="020B0503020204020204" charset="-122"/>
                <a:ea typeface="微软雅黑" panose="020B0503020204020204" charset="-122"/>
                <a:sym typeface="Avenir Roman"/>
              </a:rPr>
              <a:t>网络管控价</a:t>
            </a:r>
            <a:r>
              <a:rPr lang="zh-CN" altLang="en-US" sz="900" dirty="0" smtClean="0">
                <a:latin typeface="微软雅黑" panose="020B0503020204020204" charset="-122"/>
                <a:ea typeface="微软雅黑" panose="020B0503020204020204" charset="-122"/>
                <a:sym typeface="Avenir Roman"/>
              </a:rPr>
              <a:t>：</a:t>
            </a:r>
            <a:r>
              <a:rPr lang="en-US" altLang="zh-CN" sz="900" dirty="0" smtClean="0">
                <a:latin typeface="微软雅黑" panose="020B0503020204020204" charset="-122"/>
                <a:ea typeface="微软雅黑" panose="020B0503020204020204" charset="-122"/>
                <a:sym typeface="Avenir Roman"/>
              </a:rPr>
              <a:t>188</a:t>
            </a:r>
            <a:r>
              <a:rPr lang="zh-CN" altLang="en-US" sz="900" dirty="0">
                <a:latin typeface="微软雅黑" panose="020B0503020204020204" charset="-122"/>
                <a:ea typeface="微软雅黑" panose="020B0503020204020204" charset="-122"/>
                <a:sym typeface="Avenir Roman"/>
              </a:rPr>
              <a:t>元 </a:t>
            </a:r>
            <a:endParaRPr lang="en-US" altLang="zh-CN" sz="900" dirty="0">
              <a:solidFill>
                <a:srgbClr val="3B0EFA"/>
              </a:solidFill>
              <a:latin typeface="微软雅黑" panose="020B0503020204020204" charset="-122"/>
              <a:ea typeface="微软雅黑" panose="020B0503020204020204" charset="-122"/>
              <a:sym typeface="+mn-ea"/>
            </a:endParaRPr>
          </a:p>
        </p:txBody>
      </p:sp>
      <p:sp>
        <p:nvSpPr>
          <p:cNvPr id="3" name="文本框 2"/>
          <p:cNvSpPr txBox="1"/>
          <p:nvPr/>
        </p:nvSpPr>
        <p:spPr>
          <a:xfrm>
            <a:off x="7053844" y="3260890"/>
            <a:ext cx="4627046" cy="3359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p>
            <a:pPr algn="l"/>
            <a:r>
              <a:rPr lang="zh-CN" altLang="en-US" sz="800" b="1" dirty="0">
                <a:latin typeface="微软雅黑" panose="020B0503020204020204" charset="-122"/>
                <a:ea typeface="微软雅黑" panose="020B0503020204020204" charset="-122"/>
                <a:cs typeface="Times New Roman" panose="02020603050405020304" charset="0"/>
                <a:sym typeface="+mn-ea"/>
              </a:rPr>
              <a:t>设计故事</a:t>
            </a:r>
            <a:r>
              <a:rPr lang="zh-CN" altLang="en-US" sz="800" dirty="0">
                <a:latin typeface="微软雅黑" panose="020B0503020204020204" charset="-122"/>
                <a:ea typeface="微软雅黑" panose="020B0503020204020204" charset="-122"/>
                <a:cs typeface="Times New Roman" panose="02020603050405020304" charset="0"/>
                <a:sym typeface="+mn-ea"/>
              </a:rPr>
              <a:t>：</a:t>
            </a:r>
            <a:r>
              <a:rPr lang="zh-CN" altLang="en-US" sz="800" dirty="0">
                <a:latin typeface="微软雅黑" panose="020B0503020204020204" charset="-122"/>
                <a:ea typeface="微软雅黑" panose="020B0503020204020204" charset="-122"/>
                <a:sym typeface="Avenir Roman"/>
              </a:rPr>
              <a:t>灵感</a:t>
            </a:r>
            <a:r>
              <a:rPr lang="zh-CN" altLang="en-US" sz="800" dirty="0" smtClean="0">
                <a:latin typeface="微软雅黑" panose="020B0503020204020204" charset="-122"/>
                <a:ea typeface="微软雅黑" panose="020B0503020204020204" charset="-122"/>
                <a:sym typeface="Avenir Roman"/>
              </a:rPr>
              <a:t>源于穿透丛林的光线，设计师把来源自然的灵感注入产品，用独特的裁片交错形成立体效果，尽可能展现自然与产品结合的魅力。</a:t>
            </a:r>
            <a:endParaRPr lang="en-US" altLang="zh-CN" sz="800" dirty="0">
              <a:latin typeface="微软雅黑" panose="020B0503020204020204" charset="-122"/>
              <a:ea typeface="微软雅黑" panose="020B0503020204020204" charset="-122"/>
              <a:cs typeface="Cambria" panose="02040503050406030204" charset="0"/>
              <a:sym typeface="+mn-ea"/>
            </a:endParaRPr>
          </a:p>
        </p:txBody>
      </p:sp>
      <p:sp>
        <p:nvSpPr>
          <p:cNvPr id="9" name="矩形 8"/>
          <p:cNvSpPr/>
          <p:nvPr/>
        </p:nvSpPr>
        <p:spPr>
          <a:xfrm>
            <a:off x="7053263" y="3909378"/>
            <a:ext cx="4794250" cy="2192020"/>
          </a:xfrm>
          <a:prstGeom prst="rect">
            <a:avLst/>
          </a:prstGeom>
        </p:spPr>
        <p:txBody>
          <a:bodyPr wrap="square">
            <a:spAutoFit/>
          </a:bodyPr>
          <a:p>
            <a:pPr algn="l" defTabSz="514350" hangingPunct="0">
              <a:lnSpc>
                <a:spcPct val="150000"/>
              </a:lnSpc>
            </a:pPr>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sym typeface="Avenir Roman"/>
            </a:endParaRPr>
          </a:p>
          <a:p>
            <a:pPr algn="l">
              <a:lnSpc>
                <a:spcPct val="200000"/>
              </a:lnSpc>
            </a:pPr>
            <a:r>
              <a:rPr lang="zh-CN" altLang="en-US" sz="900" b="1" dirty="0">
                <a:latin typeface="微软雅黑" panose="020B0503020204020204" charset="-122"/>
                <a:ea typeface="微软雅黑" panose="020B0503020204020204" charset="-122"/>
                <a:sym typeface="Avenir Roman"/>
              </a:rPr>
              <a:t>1</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独特设计，</a:t>
            </a:r>
            <a:r>
              <a:rPr lang="zh-CN" altLang="en-US" sz="900" dirty="0">
                <a:latin typeface="微软雅黑" panose="020B0503020204020204" charset="-122"/>
                <a:ea typeface="微软雅黑" panose="020B0503020204020204" charset="-122"/>
                <a:sym typeface="Avenir Roman"/>
              </a:rPr>
              <a:t>灵感源于光线</a:t>
            </a:r>
            <a:r>
              <a:rPr lang="zh-CN" altLang="en-US" sz="900" dirty="0" smtClean="0">
                <a:latin typeface="微软雅黑" panose="020B0503020204020204" charset="-122"/>
                <a:ea typeface="微软雅黑" panose="020B0503020204020204" charset="-122"/>
                <a:sym typeface="Avenir Roman"/>
              </a:rPr>
              <a:t>，运用光线的抽象几何造型，不规则</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褶皱工艺，纹路</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清晰如同万缕晨光透过</a:t>
            </a:r>
            <a:r>
              <a:rPr lang="zh-CN" altLang="en-US" sz="900" dirty="0">
                <a:latin typeface="微软雅黑" panose="020B0503020204020204" charset="-122"/>
                <a:ea typeface="微软雅黑" panose="020B0503020204020204" charset="-122"/>
                <a:sym typeface="Avenir Roman"/>
              </a:rPr>
              <a:t>重重叠叠的树叶散落</a:t>
            </a:r>
            <a:r>
              <a:rPr lang="zh-CN" altLang="en-US" sz="900" dirty="0" smtClean="0">
                <a:latin typeface="微软雅黑" panose="020B0503020204020204" charset="-122"/>
                <a:ea typeface="微软雅黑" panose="020B0503020204020204" charset="-122"/>
                <a:sym typeface="Avenir Roman"/>
              </a:rPr>
              <a:t>下来，体现的是一种自然的力量，生活</a:t>
            </a:r>
            <a:r>
              <a:rPr lang="zh-CN" altLang="en-US" sz="900" dirty="0">
                <a:latin typeface="微软雅黑" panose="020B0503020204020204" charset="-122"/>
                <a:ea typeface="微软雅黑" panose="020B0503020204020204" charset="-122"/>
                <a:sym typeface="Avenir Roman"/>
              </a:rPr>
              <a:t>之美，艺术之美。</a:t>
            </a:r>
            <a:endParaRPr lang="en-US" altLang="zh-CN" sz="900" b="1" dirty="0">
              <a:latin typeface="微软雅黑" panose="020B0503020204020204" charset="-122"/>
              <a:ea typeface="微软雅黑" panose="020B0503020204020204" charset="-122"/>
              <a:sym typeface="Avenir Roman"/>
            </a:endParaRPr>
          </a:p>
          <a:p>
            <a:pPr algn="l">
              <a:lnSpc>
                <a:spcPct val="200000"/>
              </a:lnSpc>
            </a:pPr>
            <a:r>
              <a:rPr lang="en-US" altLang="zh-CN" sz="900" b="1" dirty="0">
                <a:latin typeface="微软雅黑" panose="020B0503020204020204" charset="-122"/>
                <a:ea typeface="微软雅黑" panose="020B0503020204020204" charset="-122"/>
                <a:sym typeface="Avenir Roman"/>
              </a:rPr>
              <a:t>2. </a:t>
            </a:r>
            <a:r>
              <a:rPr lang="zh-CN" altLang="en-US" sz="900" b="1" dirty="0">
                <a:latin typeface="微软雅黑" panose="020B0503020204020204" charset="-122"/>
                <a:ea typeface="微软雅黑" panose="020B0503020204020204" charset="-122"/>
                <a:sym typeface="Avenir Roman"/>
              </a:rPr>
              <a:t>来自然治愈系色彩，简洁</a:t>
            </a:r>
            <a:r>
              <a:rPr lang="zh-CN" altLang="en-US" sz="900" b="1" dirty="0" smtClean="0">
                <a:latin typeface="微软雅黑" panose="020B0503020204020204" charset="-122"/>
                <a:ea typeface="微软雅黑" panose="020B0503020204020204" charset="-122"/>
                <a:sym typeface="Avenir Roman"/>
              </a:rPr>
              <a:t>时尚</a:t>
            </a:r>
            <a:r>
              <a:rPr lang="zh-CN" altLang="en-US" sz="900" b="1" dirty="0">
                <a:latin typeface="微软雅黑" panose="020B0503020204020204" charset="-122"/>
                <a:ea typeface="微软雅黑" panose="020B0503020204020204" charset="-122"/>
                <a:sym typeface="Avenir Roman"/>
              </a:rPr>
              <a:t>风格</a:t>
            </a:r>
            <a:r>
              <a:rPr lang="zh-CN" altLang="en-US" sz="900" b="1" dirty="0" smtClean="0">
                <a:latin typeface="微软雅黑" panose="020B0503020204020204" charset="-122"/>
                <a:ea typeface="微软雅黑" panose="020B0503020204020204" charset="-122"/>
                <a:sym typeface="Avenir Roman"/>
              </a:rPr>
              <a:t>，匠心工艺制作，</a:t>
            </a:r>
            <a:r>
              <a:rPr lang="en-US" altLang="zh-CN" sz="900" dirty="0">
                <a:latin typeface="微软雅黑" panose="020B0503020204020204" charset="-122"/>
                <a:ea typeface="微软雅黑" panose="020B0503020204020204" charset="-122"/>
                <a:sym typeface="Avenir Roman"/>
              </a:rPr>
              <a:t> </a:t>
            </a:r>
            <a:r>
              <a:rPr lang="zh-CN" altLang="en-US" sz="900" dirty="0">
                <a:latin typeface="微软雅黑" panose="020B0503020204020204" charset="-122"/>
                <a:ea typeface="微软雅黑" panose="020B0503020204020204" charset="-122"/>
                <a:sym typeface="Avenir Roman"/>
              </a:rPr>
              <a:t>光线裁剪和二次人工车缝不规则射线拼接，呈现痕立体</a:t>
            </a:r>
            <a:r>
              <a:rPr lang="zh-CN" altLang="en-US" sz="900" dirty="0" smtClean="0">
                <a:latin typeface="微软雅黑" panose="020B0503020204020204" charset="-122"/>
                <a:ea typeface="微软雅黑" panose="020B0503020204020204" charset="-122"/>
                <a:sym typeface="Avenir Roman"/>
              </a:rPr>
              <a:t>光线</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褶皱</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几何之美，</a:t>
            </a:r>
            <a:r>
              <a:rPr lang="zh-CN" altLang="en-US" sz="900" dirty="0">
                <a:latin typeface="微软雅黑" panose="020B0503020204020204" charset="-122"/>
                <a:ea typeface="微软雅黑" panose="020B0503020204020204" charset="-122"/>
                <a:sym typeface="Avenir Roman"/>
              </a:rPr>
              <a:t>呈现低调不言及它的高级感</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a:t>
            </a:r>
            <a:endParaRPr lang="en-US" altLang="zh-CN" sz="900" spc="100" dirty="0">
              <a:solidFill>
                <a:schemeClr val="tx1">
                  <a:lumMod val="85000"/>
                  <a:lumOff val="15000"/>
                </a:schemeClr>
              </a:solidFill>
              <a:latin typeface="微软雅黑" panose="020B0503020204020204" charset="-122"/>
              <a:ea typeface="微软雅黑" panose="020B0503020204020204" charset="-122"/>
              <a:sym typeface="+mn-ea"/>
            </a:endParaRPr>
          </a:p>
          <a:p>
            <a:pPr algn="l">
              <a:lnSpc>
                <a:spcPct val="200000"/>
              </a:lnSpc>
            </a:pPr>
            <a:r>
              <a:rPr lang="en-US" altLang="zh-CN" sz="900" b="1" spc="100" dirty="0">
                <a:solidFill>
                  <a:schemeClr val="tx1">
                    <a:lumMod val="85000"/>
                    <a:lumOff val="15000"/>
                  </a:schemeClr>
                </a:solidFill>
                <a:latin typeface="微软雅黑" panose="020B0503020204020204" charset="-122"/>
                <a:ea typeface="微软雅黑" panose="020B0503020204020204" charset="-122"/>
                <a:sym typeface="+mn-ea"/>
              </a:rPr>
              <a:t>3</a:t>
            </a:r>
            <a:r>
              <a:rPr lang="en-US" altLang="zh-CN" sz="900" b="1"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b="1" spc="100" dirty="0" smtClean="0">
                <a:solidFill>
                  <a:schemeClr val="tx1">
                    <a:lumMod val="85000"/>
                    <a:lumOff val="15000"/>
                  </a:schemeClr>
                </a:solidFill>
                <a:latin typeface="微软雅黑" panose="020B0503020204020204" charset="-122"/>
                <a:ea typeface="微软雅黑" panose="020B0503020204020204" charset="-122"/>
                <a:sym typeface="+mn-ea"/>
              </a:rPr>
              <a:t>雾面防水，轻质耐磨，</a:t>
            </a:r>
            <a:r>
              <a:rPr lang="zh-CN" altLang="en-US" sz="900" b="1" dirty="0" smtClean="0">
                <a:latin typeface="微软雅黑" panose="020B0503020204020204" charset="-122"/>
                <a:ea typeface="微软雅黑" panose="020B0503020204020204" charset="-122"/>
                <a:sym typeface="Avenir Roman"/>
              </a:rPr>
              <a:t>耐</a:t>
            </a:r>
            <a:r>
              <a:rPr lang="zh-CN" altLang="en-US" sz="900" b="1" dirty="0">
                <a:latin typeface="微软雅黑" panose="020B0503020204020204" charset="-122"/>
                <a:ea typeface="微软雅黑" panose="020B0503020204020204" charset="-122"/>
                <a:sym typeface="Avenir Roman"/>
              </a:rPr>
              <a:t>脏易清洁</a:t>
            </a:r>
            <a:r>
              <a:rPr lang="zh-CN" altLang="en-US" sz="900" dirty="0">
                <a:latin typeface="微软雅黑" panose="020B0503020204020204" charset="-122"/>
                <a:ea typeface="微软雅黑" panose="020B0503020204020204" charset="-122"/>
                <a:sym typeface="Avenir Roman"/>
              </a:rPr>
              <a:t>，采用触感皮膜防水料，磨</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砂丝滑如肌肤般手感，防水耐脏易清洁</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，内外层双重防水安全贴心。</a:t>
            </a:r>
            <a:endParaRPr lang="zh-CN" altLang="en-US" sz="900" spc="100" dirty="0">
              <a:solidFill>
                <a:schemeClr val="tx1">
                  <a:lumMod val="85000"/>
                  <a:lumOff val="15000"/>
                </a:schemeClr>
              </a:solidFill>
              <a:latin typeface="微软雅黑" panose="020B0503020204020204" charset="-122"/>
              <a:ea typeface="微软雅黑" panose="020B0503020204020204" charset="-122"/>
              <a:sym typeface="+mn-ea"/>
            </a:endParaRPr>
          </a:p>
          <a:p>
            <a:pPr algn="l" defTabSz="514350" hangingPunct="0">
              <a:lnSpc>
                <a:spcPct val="150000"/>
              </a:lnSpc>
            </a:pPr>
            <a:r>
              <a:rPr lang="en-US" altLang="zh-CN" sz="900" b="1" dirty="0">
                <a:latin typeface="微软雅黑" panose="020B0503020204020204" charset="-122"/>
                <a:ea typeface="微软雅黑" panose="020B0503020204020204" charset="-122"/>
                <a:sym typeface="Avenir Roman"/>
              </a:rPr>
              <a:t>4.</a:t>
            </a:r>
            <a:r>
              <a:rPr lang="zh-CN" altLang="en-US" sz="900" b="1" dirty="0">
                <a:latin typeface="微软雅黑" panose="020B0503020204020204" charset="-122"/>
                <a:ea typeface="微软雅黑" panose="020B0503020204020204" charset="-122"/>
                <a:sym typeface="Avenir Roman"/>
              </a:rPr>
              <a:t> 精致优雅 小巧便携：</a:t>
            </a:r>
            <a:r>
              <a:rPr lang="zh-CN" altLang="en-US" sz="900" dirty="0" smtClean="0">
                <a:latin typeface="微软雅黑" panose="020B0503020204020204" charset="-122"/>
                <a:ea typeface="微软雅黑" panose="020B0503020204020204" charset="-122"/>
                <a:sym typeface="Avenir Roman"/>
              </a:rPr>
              <a:t>可手拿可背可挎，适用于不同场合，出行即是时尚达人。</a:t>
            </a:r>
            <a:endParaRPr lang="en-US" altLang="zh-CN" sz="900" dirty="0">
              <a:solidFill>
                <a:srgbClr val="000000"/>
              </a:solidFill>
              <a:latin typeface="微软雅黑" panose="020B0503020204020204" charset="-122"/>
              <a:ea typeface="微软雅黑" panose="020B0503020204020204" charset="-122"/>
              <a:sym typeface="Avenir Roman"/>
            </a:endParaRPr>
          </a:p>
        </p:txBody>
      </p:sp>
      <p:pic>
        <p:nvPicPr>
          <p:cNvPr id="5" name="图片 4" descr="L1010443"/>
          <p:cNvPicPr>
            <a:picLocks noChangeAspect="1"/>
          </p:cNvPicPr>
          <p:nvPr/>
        </p:nvPicPr>
        <p:blipFill>
          <a:blip r:embed="rId1"/>
          <a:srcRect/>
          <a:stretch>
            <a:fillRect/>
          </a:stretch>
        </p:blipFill>
        <p:spPr>
          <a:xfrm>
            <a:off x="1919605" y="4319270"/>
            <a:ext cx="1988503" cy="1373188"/>
          </a:xfrm>
          <a:prstGeom prst="rect">
            <a:avLst/>
          </a:prstGeom>
        </p:spPr>
      </p:pic>
      <p:pic>
        <p:nvPicPr>
          <p:cNvPr id="8" name="图片 7" descr="DSC_0662"/>
          <p:cNvPicPr>
            <a:picLocks noChangeAspect="1"/>
          </p:cNvPicPr>
          <p:nvPr/>
        </p:nvPicPr>
        <p:blipFill>
          <a:blip r:embed="rId2"/>
          <a:stretch>
            <a:fillRect/>
          </a:stretch>
        </p:blipFill>
        <p:spPr>
          <a:xfrm>
            <a:off x="92075" y="576580"/>
            <a:ext cx="6315710" cy="3566795"/>
          </a:xfrm>
          <a:prstGeom prst="rect">
            <a:avLst/>
          </a:prstGeom>
        </p:spPr>
      </p:pic>
      <p:pic>
        <p:nvPicPr>
          <p:cNvPr id="183" name="光线多用单肩包-PPT-18.jpg" descr="光线多用单肩包-PPT-18.jpg"/>
          <p:cNvPicPr>
            <a:picLocks noChangeAspect="1"/>
          </p:cNvPicPr>
          <p:nvPr/>
        </p:nvPicPr>
        <p:blipFill>
          <a:blip r:embed="rId3"/>
          <a:srcRect t="-87"/>
          <a:stretch>
            <a:fillRect/>
          </a:stretch>
        </p:blipFill>
        <p:spPr>
          <a:xfrm>
            <a:off x="51753" y="4318953"/>
            <a:ext cx="1842453" cy="1373505"/>
          </a:xfrm>
          <a:prstGeom prst="rect">
            <a:avLst/>
          </a:prstGeom>
          <a:ln w="12700">
            <a:miter lim="400000"/>
            <a:headEnd/>
            <a:tailEnd/>
          </a:ln>
        </p:spPr>
      </p:pic>
      <p:pic>
        <p:nvPicPr>
          <p:cNvPr id="4" name="图片 3" descr="L1093727"/>
          <p:cNvPicPr>
            <a:picLocks noChangeAspect="1"/>
          </p:cNvPicPr>
          <p:nvPr/>
        </p:nvPicPr>
        <p:blipFill>
          <a:blip r:embed="rId4"/>
          <a:stretch>
            <a:fillRect/>
          </a:stretch>
        </p:blipFill>
        <p:spPr>
          <a:xfrm>
            <a:off x="3964940" y="4319905"/>
            <a:ext cx="2442845" cy="1372870"/>
          </a:xfrm>
          <a:prstGeom prst="rect">
            <a:avLst/>
          </a:prstGeom>
        </p:spPr>
      </p:pic>
    </p:spTree>
  </p:cSld>
  <p:clrMapOvr>
    <a:masterClrMapping/>
  </p:clrMapOvr>
  <p:transition spd="med"/>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F:\luan\产品\6.TREE Foldable Travel Bag Series树林折叠旅行包\PPT\旅行包\PPT 旅行包-13.jpgPPT 旅行包-13"/>
          <p:cNvPicPr>
            <a:picLocks noChangeAspect="1"/>
          </p:cNvPicPr>
          <p:nvPr/>
        </p:nvPicPr>
        <p:blipFill>
          <a:blip r:embed="rId1"/>
          <a:srcRect/>
          <a:stretch>
            <a:fillRect/>
          </a:stretch>
        </p:blipFill>
        <p:spPr>
          <a:xfrm>
            <a:off x="-19367" y="-635"/>
            <a:ext cx="12210415" cy="6870700"/>
          </a:xfrm>
          <a:prstGeom prst="rect">
            <a:avLst/>
          </a:prstGeom>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F:\luan\产品\6.TREE Foldable Travel Bag Series树林折叠旅行包\PPT\旅行包\PPT 旅行包-14.jpgPPT 旅行包-14"/>
          <p:cNvPicPr>
            <a:picLocks noChangeAspect="1"/>
          </p:cNvPicPr>
          <p:nvPr/>
        </p:nvPicPr>
        <p:blipFill>
          <a:blip r:embed="rId1"/>
          <a:srcRect/>
          <a:stretch>
            <a:fillRect/>
          </a:stretch>
        </p:blipFill>
        <p:spPr>
          <a:xfrm>
            <a:off x="-19367" y="-635"/>
            <a:ext cx="12210415" cy="6870700"/>
          </a:xfrm>
          <a:prstGeom prst="rect">
            <a:avLst/>
          </a:prstGeom>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luan\产品\6.TREE Foldable Travel Bag Series树林折叠旅行包\PPT\旅行包\PPT 旅行包-27.jpgPPT 旅行包-27"/>
          <p:cNvPicPr>
            <a:picLocks noChangeAspect="1"/>
          </p:cNvPicPr>
          <p:nvPr/>
        </p:nvPicPr>
        <p:blipFill>
          <a:blip r:embed="rId1"/>
          <a:srcRect/>
          <a:stretch>
            <a:fillRect/>
          </a:stretch>
        </p:blipFill>
        <p:spPr>
          <a:xfrm>
            <a:off x="-19367" y="-635"/>
            <a:ext cx="12210415" cy="6870700"/>
          </a:xfrm>
          <a:prstGeom prst="rect">
            <a:avLst/>
          </a:prstGeom>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9690" y="3869690"/>
            <a:ext cx="5826125" cy="1253490"/>
            <a:chOff x="2540" y="6704"/>
            <a:chExt cx="10266" cy="2044"/>
          </a:xfrm>
        </p:grpSpPr>
        <p:pic>
          <p:nvPicPr>
            <p:cNvPr id="9" name="图片 8" descr="托特包 (11)"/>
            <p:cNvPicPr>
              <a:picLocks noChangeAspect="1"/>
            </p:cNvPicPr>
            <p:nvPr/>
          </p:nvPicPr>
          <p:blipFill>
            <a:blip r:embed="rId1"/>
            <a:stretch>
              <a:fillRect/>
            </a:stretch>
          </p:blipFill>
          <p:spPr>
            <a:xfrm>
              <a:off x="9436" y="6705"/>
              <a:ext cx="3370" cy="2043"/>
            </a:xfrm>
            <a:prstGeom prst="rect">
              <a:avLst/>
            </a:prstGeom>
          </p:spPr>
        </p:pic>
        <p:pic>
          <p:nvPicPr>
            <p:cNvPr id="10" name="图片 9" descr="托特包 (13)"/>
            <p:cNvPicPr>
              <a:picLocks noChangeAspect="1"/>
            </p:cNvPicPr>
            <p:nvPr/>
          </p:nvPicPr>
          <p:blipFill>
            <a:blip r:embed="rId2"/>
            <a:stretch>
              <a:fillRect/>
            </a:stretch>
          </p:blipFill>
          <p:spPr>
            <a:xfrm>
              <a:off x="5794" y="6705"/>
              <a:ext cx="3370" cy="2043"/>
            </a:xfrm>
            <a:prstGeom prst="rect">
              <a:avLst/>
            </a:prstGeom>
          </p:spPr>
        </p:pic>
        <p:pic>
          <p:nvPicPr>
            <p:cNvPr id="11" name="图片 10" descr="托特包 (1)"/>
            <p:cNvPicPr>
              <a:picLocks noChangeAspect="1"/>
            </p:cNvPicPr>
            <p:nvPr/>
          </p:nvPicPr>
          <p:blipFill>
            <a:blip r:embed="rId3"/>
            <a:stretch>
              <a:fillRect/>
            </a:stretch>
          </p:blipFill>
          <p:spPr>
            <a:xfrm>
              <a:off x="2540" y="6704"/>
              <a:ext cx="3118" cy="2044"/>
            </a:xfrm>
            <a:prstGeom prst="rect">
              <a:avLst/>
            </a:prstGeom>
          </p:spPr>
        </p:pic>
      </p:grpSp>
      <p:sp>
        <p:nvSpPr>
          <p:cNvPr id="16" name="文本框 15"/>
          <p:cNvSpPr txBox="1"/>
          <p:nvPr/>
        </p:nvSpPr>
        <p:spPr>
          <a:xfrm>
            <a:off x="7022212" y="863812"/>
            <a:ext cx="4049012" cy="1753235"/>
          </a:xfrm>
          <a:prstGeom prst="rect">
            <a:avLst/>
          </a:prstGeom>
          <a:noFill/>
        </p:spPr>
        <p:txBody>
          <a:bodyPr wrap="square" rtlCol="0" anchor="t">
            <a:spAutoFit/>
          </a:bodyPr>
          <a:lstStyle/>
          <a:p>
            <a:pPr defTabSz="514350" hangingPunct="0">
              <a:lnSpc>
                <a:spcPct val="150000"/>
              </a:lnSpc>
            </a:pPr>
            <a:r>
              <a:rPr lang="zh-CN" altLang="en-US"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名称：树 </a:t>
            </a:r>
            <a:r>
              <a:rPr lang="en-US" altLang="zh-CN"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折叠托特包</a:t>
            </a:r>
            <a:endParaRPr lang="zh-CN" altLang="en-US" sz="900" b="1"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品牌：</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URBAN FOREST</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型号：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FB001</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材质：塔丝隆 </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PU        </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容量：</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20L                                         </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尺寸：展开：</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L420 W100 H360mm      </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折叠： </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L135 W40 H160mm                          </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颜色：樱花粉</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深海蓝</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浅卡其装              箱数：</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30</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个</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箱          包装盒：彩盒</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市场零售价：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298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网络管控价：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228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800" dirty="0">
              <a:solidFill>
                <a:srgbClr val="3B0EFA"/>
              </a:solidFill>
              <a:latin typeface="微软雅黑" panose="020B0503020204020204" charset="-122"/>
              <a:ea typeface="微软雅黑" panose="020B0503020204020204" charset="-122"/>
            </a:endParaRPr>
          </a:p>
        </p:txBody>
      </p:sp>
      <p:sp>
        <p:nvSpPr>
          <p:cNvPr id="5" name="内容占位符 10"/>
          <p:cNvSpPr>
            <a:spLocks noGrp="1"/>
          </p:cNvSpPr>
          <p:nvPr/>
        </p:nvSpPr>
        <p:spPr>
          <a:xfrm>
            <a:off x="7018402" y="244121"/>
            <a:ext cx="3688715" cy="516255"/>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marL="0" indent="0" algn="l">
              <a:buNone/>
            </a:pP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rPr>
              <a:t>TREE Foldable </a:t>
            </a:r>
            <a:r>
              <a:rPr lang="en-US" altLang="zh-CN" sz="1400" b="1" dirty="0">
                <a:solidFill>
                  <a:schemeClr val="tx1"/>
                </a:solidFill>
                <a:latin typeface="微软雅黑" panose="020B0503020204020204" charset="-122"/>
                <a:ea typeface="微软雅黑" panose="020B0503020204020204" charset="-122"/>
                <a:cs typeface="微软雅黑" panose="020B0503020204020204" charset="-122"/>
                <a:sym typeface="+mn-ea"/>
              </a:rPr>
              <a:t>Tote </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rPr>
              <a:t>Bag</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树</a:t>
            </a:r>
            <a:r>
              <a:rPr lang="en-US" altLang="zh-CN" sz="14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折叠托特包</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nvSpPr>
        <p:spPr>
          <a:xfrm>
            <a:off x="7022465" y="4721860"/>
            <a:ext cx="5066665" cy="17519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cs typeface="微软雅黑" panose="020B0503020204020204" charset="-122"/>
                <a:sym typeface="Avenir Roman"/>
              </a:rPr>
              <a:t>商品描述：灵感来自于树。</a:t>
            </a:r>
            <a:r>
              <a:rPr sz="900" dirty="0" err="1">
                <a:latin typeface="微软雅黑" panose="020B0503020204020204" charset="-122"/>
                <a:ea typeface="微软雅黑" panose="020B0503020204020204" charset="-122"/>
                <a:cs typeface="微软雅黑" panose="020B0503020204020204" charset="-122"/>
              </a:rPr>
              <a:t>树象征另一种生活，内敛，沉思，永不争论</a:t>
            </a:r>
            <a:r>
              <a:rPr sz="900" dirty="0">
                <a:latin typeface="微软雅黑" panose="020B0503020204020204" charset="-122"/>
                <a:ea typeface="微软雅黑" panose="020B0503020204020204" charset="-122"/>
                <a:cs typeface="微软雅黑" panose="020B0503020204020204" charset="-122"/>
              </a:rPr>
              <a:t>。                                                              </a:t>
            </a:r>
            <a:endParaRPr sz="900" dirty="0">
              <a:latin typeface="微软雅黑" panose="020B0503020204020204" charset="-122"/>
              <a:ea typeface="微软雅黑" panose="020B0503020204020204" charset="-122"/>
              <a:cs typeface="微软雅黑" panose="020B0503020204020204" charset="-122"/>
            </a:endParaRPr>
          </a:p>
          <a:p>
            <a:pPr marL="0" marR="0" indent="0" algn="l" defTabSz="514350" rtl="0" fontAlgn="auto" latinLnBrk="0" hangingPunct="0">
              <a:lnSpc>
                <a:spcPct val="150000"/>
              </a:lnSpc>
              <a:spcBef>
                <a:spcPts val="0"/>
              </a:spcBef>
              <a:spcAft>
                <a:spcPts val="0"/>
              </a:spcAft>
              <a:buClrTx/>
              <a:buSzTx/>
              <a:buFontTx/>
              <a:buNone/>
            </a:pPr>
            <a:r>
              <a:rPr sz="900" dirty="0">
                <a:latin typeface="微软雅黑" panose="020B0503020204020204" charset="-122"/>
                <a:ea typeface="微软雅黑" panose="020B0503020204020204" charset="-122"/>
                <a:cs typeface="微软雅黑" panose="020B0503020204020204" charset="-122"/>
              </a:rPr>
              <a:t>1/抗皱：正面高密</a:t>
            </a:r>
            <a:r>
              <a:rPr lang="zh-CN" sz="900" dirty="0">
                <a:latin typeface="微软雅黑" panose="020B0503020204020204" charset="-122"/>
                <a:ea typeface="微软雅黑" panose="020B0503020204020204" charset="-122"/>
                <a:cs typeface="微软雅黑" panose="020B0503020204020204" charset="-122"/>
              </a:rPr>
              <a:t>消光</a:t>
            </a:r>
            <a:r>
              <a:rPr sz="900" dirty="0">
                <a:latin typeface="微软雅黑" panose="020B0503020204020204" charset="-122"/>
                <a:ea typeface="微软雅黑" panose="020B0503020204020204" charset="-122"/>
                <a:cs typeface="微软雅黑" panose="020B0503020204020204" charset="-122"/>
              </a:rPr>
              <a:t>塔丝隆主材质，反面防水PU膜</a:t>
            </a:r>
            <a:endParaRPr sz="900" dirty="0">
              <a:latin typeface="微软雅黑" panose="020B0503020204020204" charset="-122"/>
              <a:ea typeface="微软雅黑" panose="020B0503020204020204" charset="-122"/>
              <a:cs typeface="微软雅黑" panose="020B0503020204020204" charset="-122"/>
            </a:endParaRPr>
          </a:p>
          <a:p>
            <a:pPr marL="0" marR="0" indent="0" algn="l" rtl="0" fontAlgn="auto" latinLnBrk="0">
              <a:lnSpc>
                <a:spcPct val="150000"/>
              </a:lnSpc>
              <a:buNone/>
            </a:pPr>
            <a:r>
              <a:rPr sz="900" dirty="0">
                <a:latin typeface="微软雅黑" panose="020B0503020204020204" charset="-122"/>
                <a:ea typeface="微软雅黑" panose="020B0503020204020204" charset="-122"/>
                <a:cs typeface="微软雅黑" panose="020B0503020204020204" charset="-122"/>
              </a:rPr>
              <a:t>2/防水：</a:t>
            </a:r>
            <a:r>
              <a:rPr lang="zh-CN" sz="900" dirty="0">
                <a:latin typeface="微软雅黑" panose="020B0503020204020204" charset="-122"/>
                <a:ea typeface="微软雅黑" panose="020B0503020204020204" charset="-122"/>
                <a:cs typeface="微软雅黑" panose="020B0503020204020204" charset="-122"/>
              </a:rPr>
              <a:t>防水泼易清洁，</a:t>
            </a:r>
            <a:r>
              <a:rPr sz="900" dirty="0">
                <a:latin typeface="微软雅黑" panose="020B0503020204020204" charset="-122"/>
                <a:ea typeface="微软雅黑" panose="020B0503020204020204" charset="-122"/>
                <a:cs typeface="微软雅黑" panose="020B0503020204020204" charset="-122"/>
              </a:rPr>
              <a:t>旅行告别湿哒哒，甩一甩，即干爽</a:t>
            </a:r>
            <a:endParaRPr sz="900" dirty="0">
              <a:latin typeface="微软雅黑" panose="020B0503020204020204" charset="-122"/>
              <a:ea typeface="微软雅黑" panose="020B0503020204020204" charset="-122"/>
              <a:cs typeface="微软雅黑" panose="020B0503020204020204" charset="-122"/>
            </a:endParaRPr>
          </a:p>
          <a:p>
            <a:pPr marL="0" marR="0" indent="0" algn="l" rtl="0" fontAlgn="auto" latinLnBrk="0">
              <a:lnSpc>
                <a:spcPct val="150000"/>
              </a:lnSpc>
              <a:buNone/>
            </a:pPr>
            <a:r>
              <a:rPr sz="900" dirty="0">
                <a:latin typeface="微软雅黑" panose="020B0503020204020204" charset="-122"/>
                <a:ea typeface="微软雅黑" panose="020B0503020204020204" charset="-122"/>
                <a:cs typeface="微软雅黑" panose="020B0503020204020204" charset="-122"/>
              </a:rPr>
              <a:t>3/轻薄：</a:t>
            </a:r>
            <a:r>
              <a:rPr lang="zh-CN" altLang="en-US" sz="900" dirty="0">
                <a:latin typeface="微软雅黑" panose="020B0503020204020204" charset="-122"/>
                <a:ea typeface="微软雅黑" panose="020B0503020204020204" charset="-122"/>
                <a:cs typeface="微软雅黑" panose="020B0503020204020204" charset="-122"/>
                <a:sym typeface="Avenir Roman"/>
              </a:rPr>
              <a:t>全新超轻薄减负设计，</a:t>
            </a:r>
            <a:r>
              <a:rPr sz="900" dirty="0">
                <a:latin typeface="微软雅黑" panose="020B0503020204020204" charset="-122"/>
                <a:ea typeface="微软雅黑" panose="020B0503020204020204" charset="-122"/>
                <a:cs typeface="微软雅黑" panose="020B0503020204020204" charset="-122"/>
              </a:rPr>
              <a:t>经过一次又一次的测试，定制出既抗皱又轻薄的面料</a:t>
            </a:r>
            <a:endParaRPr sz="900" dirty="0">
              <a:latin typeface="微软雅黑" panose="020B0503020204020204" charset="-122"/>
              <a:ea typeface="微软雅黑" panose="020B0503020204020204" charset="-122"/>
              <a:cs typeface="微软雅黑" panose="020B0503020204020204" charset="-122"/>
            </a:endParaRPr>
          </a:p>
          <a:p>
            <a:pPr marL="0" marR="0" indent="0" algn="l" rtl="0" fontAlgn="auto" latinLnBrk="0">
              <a:lnSpc>
                <a:spcPct val="150000"/>
              </a:lnSpc>
              <a:buNone/>
            </a:pPr>
            <a:r>
              <a:rPr sz="900" dirty="0">
                <a:latin typeface="微软雅黑" panose="020B0503020204020204" charset="-122"/>
                <a:ea typeface="微软雅黑" panose="020B0503020204020204" charset="-122"/>
                <a:cs typeface="微软雅黑" panose="020B0503020204020204" charset="-122"/>
              </a:rPr>
              <a:t>4/刺绣：</a:t>
            </a:r>
            <a:r>
              <a:rPr sz="900" dirty="0">
                <a:latin typeface="微软雅黑" panose="020B0503020204020204" charset="-122"/>
                <a:ea typeface="微软雅黑" panose="020B0503020204020204" charset="-122"/>
                <a:cs typeface="微软雅黑" panose="020B0503020204020204" charset="-122"/>
                <a:sym typeface="+mn-ea"/>
              </a:rPr>
              <a:t>树包运用了树的枝干元素进行刺绣创作</a:t>
            </a:r>
            <a:endParaRPr sz="900" dirty="0">
              <a:latin typeface="微软雅黑" panose="020B0503020204020204" charset="-122"/>
              <a:ea typeface="微软雅黑" panose="020B0503020204020204" charset="-122"/>
              <a:cs typeface="微软雅黑" panose="020B0503020204020204" charset="-122"/>
            </a:endParaRPr>
          </a:p>
          <a:p>
            <a:pPr marL="0" marR="0" indent="0" algn="l" rtl="0" fontAlgn="auto" latinLnBrk="0">
              <a:lnSpc>
                <a:spcPct val="150000"/>
              </a:lnSpc>
              <a:buNone/>
            </a:pPr>
            <a:r>
              <a:rPr sz="900" dirty="0">
                <a:latin typeface="微软雅黑" panose="020B0503020204020204" charset="-122"/>
                <a:ea typeface="微软雅黑" panose="020B0503020204020204" charset="-122"/>
                <a:cs typeface="微软雅黑" panose="020B0503020204020204" charset="-122"/>
              </a:rPr>
              <a:t>5/定染：定染专属</a:t>
            </a:r>
            <a:r>
              <a:rPr lang="zh-CN" altLang="en-US" sz="900" dirty="0">
                <a:latin typeface="微软雅黑" panose="020B0503020204020204" charset="-122"/>
                <a:ea typeface="微软雅黑" panose="020B0503020204020204" charset="-122"/>
                <a:cs typeface="微软雅黑" panose="020B0503020204020204" charset="-122"/>
                <a:sym typeface="Avenir Roman"/>
              </a:rPr>
              <a:t>治愈系的时尚色彩</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a:p>
            <a:pPr>
              <a:lnSpc>
                <a:spcPct val="150000"/>
              </a:lnSpc>
            </a:pPr>
            <a:r>
              <a:rPr lang="en-US" altLang="zh-CN" sz="900" dirty="0">
                <a:latin typeface="微软雅黑" panose="020B0503020204020204" charset="-122"/>
                <a:ea typeface="微软雅黑" panose="020B0503020204020204" charset="-122"/>
                <a:cs typeface="微软雅黑" panose="020B0503020204020204" charset="-122"/>
                <a:sym typeface="Avenir Roman"/>
              </a:rPr>
              <a:t>6/</a:t>
            </a:r>
            <a:r>
              <a:rPr lang="zh-CN" altLang="en-US" sz="900" dirty="0">
                <a:latin typeface="微软雅黑" panose="020B0503020204020204" charset="-122"/>
                <a:ea typeface="微软雅黑" panose="020B0503020204020204" charset="-122"/>
                <a:cs typeface="微软雅黑" panose="020B0503020204020204" charset="-122"/>
                <a:sym typeface="Avenir Roman"/>
              </a:rPr>
              <a:t>实用：小袋分区，收纳井井有条。打开大容量，折叠秒变手包，小包在手，满载而归。出行</a:t>
            </a:r>
            <a:r>
              <a:rPr lang="en-US" altLang="zh-CN" sz="900" dirty="0">
                <a:latin typeface="微软雅黑" panose="020B0503020204020204" charset="-122"/>
                <a:ea typeface="微软雅黑" panose="020B0503020204020204" charset="-122"/>
                <a:cs typeface="微软雅黑" panose="020B0503020204020204" charset="-122"/>
                <a:sym typeface="Avenir Roman"/>
              </a:rPr>
              <a:t>/</a:t>
            </a:r>
            <a:r>
              <a:rPr lang="zh-CN" altLang="en-US" sz="900" dirty="0">
                <a:latin typeface="微软雅黑" panose="020B0503020204020204" charset="-122"/>
                <a:ea typeface="微软雅黑" panose="020B0503020204020204" charset="-122"/>
                <a:cs typeface="微软雅黑" panose="020B0503020204020204" charset="-122"/>
                <a:sym typeface="Avenir Roman"/>
              </a:rPr>
              <a:t>家居</a:t>
            </a:r>
            <a:r>
              <a:rPr lang="en-US" altLang="zh-CN" sz="900" dirty="0">
                <a:latin typeface="微软雅黑" panose="020B0503020204020204" charset="-122"/>
                <a:ea typeface="微软雅黑" panose="020B0503020204020204" charset="-122"/>
                <a:cs typeface="微软雅黑" panose="020B0503020204020204" charset="-122"/>
                <a:sym typeface="Avenir Roman"/>
              </a:rPr>
              <a:t>/</a:t>
            </a:r>
            <a:r>
              <a:rPr lang="zh-CN" altLang="en-US" sz="900" dirty="0">
                <a:latin typeface="微软雅黑" panose="020B0503020204020204" charset="-122"/>
                <a:ea typeface="微软雅黑" panose="020B0503020204020204" charset="-122"/>
                <a:cs typeface="微软雅黑" panose="020B0503020204020204" charset="-122"/>
                <a:sym typeface="Avenir Roman"/>
              </a:rPr>
              <a:t> 方便携带，包形好看实用，用户体验佳。</a:t>
            </a:r>
            <a:endParaRPr lang="zh-CN" altLang="en-US" sz="900" dirty="0">
              <a:latin typeface="微软雅黑" panose="020B0503020204020204" charset="-122"/>
              <a:ea typeface="微软雅黑" panose="020B0503020204020204" charset="-122"/>
              <a:cs typeface="微软雅黑" panose="020B0503020204020204" charset="-122"/>
            </a:endParaRPr>
          </a:p>
        </p:txBody>
      </p:sp>
      <p:grpSp>
        <p:nvGrpSpPr>
          <p:cNvPr id="28" name="组合 27"/>
          <p:cNvGrpSpPr/>
          <p:nvPr/>
        </p:nvGrpSpPr>
        <p:grpSpPr>
          <a:xfrm>
            <a:off x="20955" y="5201920"/>
            <a:ext cx="3951605" cy="1581150"/>
            <a:chOff x="13496" y="5822"/>
            <a:chExt cx="6618" cy="2574"/>
          </a:xfrm>
        </p:grpSpPr>
        <p:pic>
          <p:nvPicPr>
            <p:cNvPr id="25" name="图片 24" descr="13"/>
            <p:cNvPicPr>
              <a:picLocks noChangeAspect="1"/>
            </p:cNvPicPr>
            <p:nvPr/>
          </p:nvPicPr>
          <p:blipFill>
            <a:blip r:embed="rId4"/>
            <a:stretch>
              <a:fillRect/>
            </a:stretch>
          </p:blipFill>
          <p:spPr>
            <a:xfrm>
              <a:off x="13496" y="5822"/>
              <a:ext cx="2575" cy="2575"/>
            </a:xfrm>
            <a:prstGeom prst="rect">
              <a:avLst/>
            </a:prstGeom>
          </p:spPr>
        </p:pic>
        <p:pic>
          <p:nvPicPr>
            <p:cNvPr id="26" name="图片 25" descr="17"/>
            <p:cNvPicPr>
              <a:picLocks noChangeAspect="1"/>
            </p:cNvPicPr>
            <p:nvPr/>
          </p:nvPicPr>
          <p:blipFill>
            <a:blip r:embed="rId5"/>
            <a:stretch>
              <a:fillRect/>
            </a:stretch>
          </p:blipFill>
          <p:spPr>
            <a:xfrm>
              <a:off x="15579" y="5822"/>
              <a:ext cx="2575" cy="2575"/>
            </a:xfrm>
            <a:prstGeom prst="rect">
              <a:avLst/>
            </a:prstGeom>
          </p:spPr>
        </p:pic>
        <p:pic>
          <p:nvPicPr>
            <p:cNvPr id="27" name="图片 26" descr="21"/>
            <p:cNvPicPr>
              <a:picLocks noChangeAspect="1"/>
            </p:cNvPicPr>
            <p:nvPr/>
          </p:nvPicPr>
          <p:blipFill>
            <a:blip r:embed="rId6"/>
            <a:stretch>
              <a:fillRect/>
            </a:stretch>
          </p:blipFill>
          <p:spPr>
            <a:xfrm>
              <a:off x="17540" y="5822"/>
              <a:ext cx="2575" cy="2575"/>
            </a:xfrm>
            <a:prstGeom prst="rect">
              <a:avLst/>
            </a:prstGeom>
          </p:spPr>
        </p:pic>
      </p:grpSp>
      <p:pic>
        <p:nvPicPr>
          <p:cNvPr id="4" name="图片 3"/>
          <p:cNvPicPr>
            <a:picLocks noChangeAspect="1"/>
          </p:cNvPicPr>
          <p:nvPr/>
        </p:nvPicPr>
        <p:blipFill>
          <a:blip r:embed="rId7"/>
          <a:srcRect b="-292"/>
          <a:stretch>
            <a:fillRect/>
          </a:stretch>
        </p:blipFill>
        <p:spPr>
          <a:xfrm>
            <a:off x="0" y="-5715"/>
            <a:ext cx="5885815" cy="3796665"/>
          </a:xfrm>
          <a:prstGeom prst="rect">
            <a:avLst/>
          </a:prstGeom>
        </p:spPr>
      </p:pic>
      <p:sp>
        <p:nvSpPr>
          <p:cNvPr id="21" name="文本框 20"/>
          <p:cNvSpPr txBox="1"/>
          <p:nvPr/>
        </p:nvSpPr>
        <p:spPr>
          <a:xfrm>
            <a:off x="7022465" y="2968625"/>
            <a:ext cx="5085715" cy="9207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indent="0" algn="l"/>
            <a:r>
              <a:rPr lang="zh-CN" altLang="en-US" sz="900" b="1" dirty="0">
                <a:latin typeface="微软雅黑" panose="020B0503020204020204" charset="-122"/>
                <a:ea typeface="微软雅黑" panose="020B0503020204020204" charset="-122"/>
                <a:cs typeface="微软雅黑" panose="020B0503020204020204" charset="-122"/>
                <a:sym typeface="+mn-ea"/>
              </a:rPr>
              <a:t>设计理念</a:t>
            </a:r>
            <a:r>
              <a:rPr lang="zh-CN" altLang="en-US" sz="900" dirty="0">
                <a:latin typeface="微软雅黑" panose="020B0503020204020204" charset="-122"/>
                <a:ea typeface="微软雅黑" panose="020B0503020204020204" charset="-122"/>
                <a:cs typeface="微软雅黑" panose="020B0503020204020204" charset="-122"/>
                <a:sym typeface="+mn-ea"/>
              </a:rPr>
              <a:t>：在都市时尚和纯朴自然之间寻找一个最舒适的“平衡点”树象征另一种生活，内敛，沉思，永不争论。树包运用了树的枝干元素进行刺绣创作，它宛如旷野里的一棵大树，让长途跋涉的你有个希望和依靠</a:t>
            </a:r>
            <a:r>
              <a:rPr lang="en-US" altLang="zh-CN" sz="900" dirty="0">
                <a:latin typeface="微软雅黑" panose="020B0503020204020204" charset="-122"/>
                <a:ea typeface="微软雅黑" panose="020B0503020204020204" charset="-122"/>
                <a:cs typeface="微软雅黑" panose="020B0503020204020204" charset="-122"/>
                <a:sym typeface="+mn-ea"/>
              </a:rPr>
              <a:t>.</a:t>
            </a:r>
            <a:r>
              <a:rPr lang="zh-CN" altLang="en-US" sz="900" dirty="0">
                <a:latin typeface="微软雅黑" panose="020B0503020204020204" charset="-122"/>
                <a:ea typeface="微软雅黑" panose="020B0503020204020204" charset="-122"/>
                <a:cs typeface="微软雅黑" panose="020B0503020204020204" charset="-122"/>
                <a:sym typeface="+mn-ea"/>
              </a:rPr>
              <a:t>设计师希望</a:t>
            </a:r>
            <a:r>
              <a:rPr lang="en-US" altLang="zh-CN" sz="900" dirty="0">
                <a:latin typeface="微软雅黑" panose="020B0503020204020204" charset="-122"/>
                <a:ea typeface="微软雅黑" panose="020B0503020204020204" charset="-122"/>
                <a:cs typeface="微软雅黑" panose="020B0503020204020204" charset="-122"/>
                <a:sym typeface="+mn-ea"/>
              </a:rPr>
              <a:t>Tree</a:t>
            </a:r>
            <a:r>
              <a:rPr lang="zh-CN" altLang="en-US" sz="900" dirty="0">
                <a:latin typeface="微软雅黑" panose="020B0503020204020204" charset="-122"/>
                <a:ea typeface="微软雅黑" panose="020B0503020204020204" charset="-122"/>
                <a:cs typeface="微软雅黑" panose="020B0503020204020204" charset="-122"/>
                <a:sym typeface="+mn-ea"/>
              </a:rPr>
              <a:t>树包能成为人们轻松愉悦的旅程伴侣。</a:t>
            </a:r>
            <a:endParaRPr lang="en-US" altLang="zh-CN" sz="900" dirty="0">
              <a:latin typeface="微软雅黑" panose="020B0503020204020204" charset="-122"/>
              <a:ea typeface="微软雅黑" panose="020B0503020204020204" charset="-122"/>
              <a:cs typeface="微软雅黑" panose="020B0503020204020204" charset="-122"/>
              <a:sym typeface="+mn-ea"/>
            </a:endParaRPr>
          </a:p>
          <a:p>
            <a:pPr marL="0" indent="0" algn="l"/>
            <a:endParaRPr lang="en-US" altLang="zh-CN" sz="900" dirty="0">
              <a:latin typeface="微软雅黑" panose="020B0503020204020204" charset="-122"/>
              <a:ea typeface="微软雅黑" panose="020B0503020204020204" charset="-122"/>
              <a:cs typeface="微软雅黑" panose="020B0503020204020204" charset="-122"/>
              <a:sym typeface="+mn-ea"/>
            </a:endParaRPr>
          </a:p>
          <a:p>
            <a:pPr marL="0" indent="0" algn="l"/>
            <a:r>
              <a:rPr lang="zh-CN" altLang="en-US" sz="900" b="1" dirty="0">
                <a:latin typeface="微软雅黑" panose="020B0503020204020204" charset="-122"/>
                <a:ea typeface="微软雅黑" panose="020B0503020204020204" charset="-122"/>
                <a:cs typeface="微软雅黑" panose="020B0503020204020204" charset="-122"/>
                <a:sym typeface="+mn-ea"/>
              </a:rPr>
              <a:t>寓语</a:t>
            </a:r>
            <a:r>
              <a:rPr lang="zh-CN" altLang="en-US" sz="900" dirty="0">
                <a:latin typeface="微软雅黑" panose="020B0503020204020204" charset="-122"/>
                <a:ea typeface="微软雅黑" panose="020B0503020204020204" charset="-122"/>
                <a:cs typeface="微软雅黑" panose="020B0503020204020204" charset="-122"/>
                <a:sym typeface="+mn-ea"/>
              </a:rPr>
              <a:t>：来自心中的大树，大风吹，我没有落叶。雨水洒，我不留痕迹。我始终圆圆的，没有棱角。我是树，我是包，我是你的随身伴侣，我和你就是童话。</a:t>
            </a:r>
            <a:endParaRPr kumimoji="0" lang="zh-CN" altLang="en-US" sz="900" b="0"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Avenir Roman"/>
            </a:endParaRPr>
          </a:p>
        </p:txBody>
      </p:sp>
      <p:pic>
        <p:nvPicPr>
          <p:cNvPr id="22" name="图片 21" descr="托特包 (12)"/>
          <p:cNvPicPr>
            <a:picLocks noChangeAspect="1"/>
          </p:cNvPicPr>
          <p:nvPr/>
        </p:nvPicPr>
        <p:blipFill>
          <a:blip r:embed="rId8"/>
          <a:stretch>
            <a:fillRect/>
          </a:stretch>
        </p:blipFill>
        <p:spPr>
          <a:xfrm>
            <a:off x="4188720" y="5417893"/>
            <a:ext cx="1594117" cy="1056274"/>
          </a:xfrm>
          <a:prstGeom prst="rect">
            <a:avLst/>
          </a:prstGeom>
        </p:spPr>
      </p:pic>
      <p:pic>
        <p:nvPicPr>
          <p:cNvPr id="8" name="图片 7"/>
          <p:cNvPicPr>
            <a:picLocks noChangeAspect="1"/>
          </p:cNvPicPr>
          <p:nvPr/>
        </p:nvPicPr>
        <p:blipFill>
          <a:blip r:embed="rId9"/>
          <a:stretch>
            <a:fillRect/>
          </a:stretch>
        </p:blipFill>
        <p:spPr>
          <a:xfrm>
            <a:off x="4264015" y="5258235"/>
            <a:ext cx="1621057" cy="1469083"/>
          </a:xfrm>
          <a:prstGeom prst="rect">
            <a:avLst/>
          </a:prstGeom>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48895" y="3669030"/>
            <a:ext cx="6163945" cy="1065530"/>
            <a:chOff x="777" y="6534"/>
            <a:chExt cx="9830" cy="1925"/>
          </a:xfrm>
        </p:grpSpPr>
        <p:pic>
          <p:nvPicPr>
            <p:cNvPr id="27" name="图片 26" descr="双肩包 (8)"/>
            <p:cNvPicPr>
              <a:picLocks noChangeAspect="1"/>
            </p:cNvPicPr>
            <p:nvPr/>
          </p:nvPicPr>
          <p:blipFill>
            <a:blip r:embed="rId1"/>
            <a:stretch>
              <a:fillRect/>
            </a:stretch>
          </p:blipFill>
          <p:spPr>
            <a:xfrm>
              <a:off x="7434" y="6534"/>
              <a:ext cx="3173" cy="1924"/>
            </a:xfrm>
            <a:prstGeom prst="rect">
              <a:avLst/>
            </a:prstGeom>
          </p:spPr>
        </p:pic>
        <p:pic>
          <p:nvPicPr>
            <p:cNvPr id="28" name="图片 27" descr="双肩包 (9)"/>
            <p:cNvPicPr>
              <a:picLocks noChangeAspect="1"/>
            </p:cNvPicPr>
            <p:nvPr/>
          </p:nvPicPr>
          <p:blipFill>
            <a:blip r:embed="rId2"/>
            <a:stretch>
              <a:fillRect/>
            </a:stretch>
          </p:blipFill>
          <p:spPr>
            <a:xfrm>
              <a:off x="777" y="6543"/>
              <a:ext cx="3159" cy="1915"/>
            </a:xfrm>
            <a:prstGeom prst="rect">
              <a:avLst/>
            </a:prstGeom>
          </p:spPr>
        </p:pic>
        <p:pic>
          <p:nvPicPr>
            <p:cNvPr id="29" name="图片 28" descr="双肩包 (11)"/>
            <p:cNvPicPr>
              <a:picLocks noChangeAspect="1"/>
            </p:cNvPicPr>
            <p:nvPr/>
          </p:nvPicPr>
          <p:blipFill>
            <a:blip r:embed="rId3"/>
            <a:srcRect/>
            <a:stretch>
              <a:fillRect/>
            </a:stretch>
          </p:blipFill>
          <p:spPr>
            <a:xfrm>
              <a:off x="4148" y="6534"/>
              <a:ext cx="3074" cy="1925"/>
            </a:xfrm>
            <a:prstGeom prst="rect">
              <a:avLst/>
            </a:prstGeom>
          </p:spPr>
        </p:pic>
      </p:grpSp>
      <p:grpSp>
        <p:nvGrpSpPr>
          <p:cNvPr id="2" name="组合 1"/>
          <p:cNvGrpSpPr/>
          <p:nvPr/>
        </p:nvGrpSpPr>
        <p:grpSpPr>
          <a:xfrm>
            <a:off x="7179733" y="897488"/>
            <a:ext cx="3992880" cy="1961007"/>
            <a:chOff x="-62" y="7091"/>
            <a:chExt cx="6288" cy="2367"/>
          </a:xfrm>
        </p:grpSpPr>
        <p:sp>
          <p:nvSpPr>
            <p:cNvPr id="4" name="文本框 3"/>
            <p:cNvSpPr txBox="1"/>
            <p:nvPr/>
          </p:nvSpPr>
          <p:spPr>
            <a:xfrm>
              <a:off x="-62" y="7091"/>
              <a:ext cx="6167" cy="2367"/>
            </a:xfrm>
            <a:prstGeom prst="rect">
              <a:avLst/>
            </a:prstGeom>
            <a:noFill/>
          </p:spPr>
          <p:txBody>
            <a:bodyPr wrap="square" rtlCol="0" anchor="t">
              <a:spAutoFit/>
            </a:bodyPr>
            <a:lstStyle/>
            <a:p>
              <a:pPr defTabSz="514350" hangingPunct="0">
                <a:lnSpc>
                  <a:spcPct val="150000"/>
                </a:lnSpc>
              </a:pPr>
              <a:r>
                <a:rPr lang="zh-CN" altLang="en-US"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名称：树 </a:t>
              </a:r>
              <a:r>
                <a:rPr lang="en-US" altLang="zh-CN"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b="1" dirty="0">
                  <a:solidFill>
                    <a:srgbClr val="000000"/>
                  </a:solidFill>
                  <a:latin typeface="微软雅黑" panose="020B0503020204020204" charset="-122"/>
                  <a:ea typeface="微软雅黑" panose="020B0503020204020204" charset="-122"/>
                  <a:cs typeface="微软雅黑" panose="020B0503020204020204" charset="-122"/>
                  <a:sym typeface="Avenir Roman"/>
                </a:rPr>
                <a:t>折叠托特包</a:t>
              </a:r>
              <a:endParaRPr lang="zh-CN" altLang="en-US" sz="900" b="1"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品牌：</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URBAN FOREST</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型号：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FB002</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材质：塔丝隆 </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PU</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容量：</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30L</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尺寸：</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L300 W165 H430mm   </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折叠：</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L130 W40 H200mm </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市场零售价：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328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nSpc>
                  <a:spcPct val="150000"/>
                </a:lnSpc>
                <a:defRPr/>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网络管控价：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268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sp>
          <p:nvSpPr>
            <p:cNvPr id="6" name="文本框 5"/>
            <p:cNvSpPr txBox="1"/>
            <p:nvPr/>
          </p:nvSpPr>
          <p:spPr>
            <a:xfrm>
              <a:off x="3418" y="7675"/>
              <a:ext cx="2808" cy="862"/>
            </a:xfrm>
            <a:prstGeom prst="rect">
              <a:avLst/>
            </a:prstGeom>
            <a:noFill/>
          </p:spPr>
          <p:txBody>
            <a:bodyPr wrap="square" rtlCol="0" anchor="t">
              <a:spAutoFit/>
            </a:bodyPr>
            <a:lstStyle/>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装箱数：</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30</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个</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箱</a:t>
              </a:r>
              <a:endPar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颜色：樱花粉</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深海蓝</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浅卡其</a:t>
              </a:r>
              <a:endPar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包装盒：彩盒</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grpSp>
      <p:sp>
        <p:nvSpPr>
          <p:cNvPr id="7" name="内容占位符 10"/>
          <p:cNvSpPr>
            <a:spLocks noGrp="1"/>
          </p:cNvSpPr>
          <p:nvPr/>
        </p:nvSpPr>
        <p:spPr>
          <a:xfrm>
            <a:off x="7155180" y="210185"/>
            <a:ext cx="3688715" cy="506730"/>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marL="0" indent="0" algn="l">
              <a:buNone/>
            </a:pP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rPr>
              <a:t>TREE Foldable </a:t>
            </a:r>
            <a:r>
              <a:rPr lang="en-US" altLang="zh-CN" sz="1400" b="1" dirty="0">
                <a:solidFill>
                  <a:schemeClr val="tx1"/>
                </a:solidFill>
                <a:latin typeface="微软雅黑" panose="020B0503020204020204" charset="-122"/>
                <a:ea typeface="微软雅黑" panose="020B0503020204020204" charset="-122"/>
                <a:cs typeface="微软雅黑" panose="020B0503020204020204" charset="-122"/>
                <a:sym typeface="+mn-ea"/>
              </a:rPr>
              <a:t>Backpack </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rPr>
              <a:t>Bag</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树</a:t>
            </a:r>
            <a:r>
              <a:rPr lang="en-US" altLang="zh-CN" sz="14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折叠双肩包</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nvSpPr>
        <p:spPr>
          <a:xfrm>
            <a:off x="7261860" y="4845685"/>
            <a:ext cx="4537710" cy="17519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cs typeface="微软雅黑" panose="020B0503020204020204" charset="-122"/>
                <a:sym typeface="Avenir Roman"/>
              </a:rPr>
              <a:t>商品描述：</a:t>
            </a:r>
            <a:r>
              <a:rPr sz="900" dirty="0">
                <a:latin typeface="微软雅黑" panose="020B0503020204020204" charset="-122"/>
                <a:ea typeface="微软雅黑" panose="020B0503020204020204" charset="-122"/>
                <a:cs typeface="微软雅黑" panose="020B0503020204020204" charset="-122"/>
              </a:rPr>
              <a:t>树象征另一种生活，内敛，沉思，永不争论。                                                              </a:t>
            </a:r>
            <a:endParaRPr sz="900" dirty="0">
              <a:latin typeface="微软雅黑" panose="020B0503020204020204" charset="-122"/>
              <a:ea typeface="微软雅黑" panose="020B0503020204020204" charset="-122"/>
              <a:cs typeface="微软雅黑" panose="020B0503020204020204" charset="-122"/>
            </a:endParaRPr>
          </a:p>
          <a:p>
            <a:pPr marL="0" marR="0" indent="0" algn="l" defTabSz="514350" rtl="0" fontAlgn="auto" latinLnBrk="0" hangingPunct="0">
              <a:lnSpc>
                <a:spcPct val="150000"/>
              </a:lnSpc>
              <a:spcBef>
                <a:spcPts val="0"/>
              </a:spcBef>
              <a:spcAft>
                <a:spcPts val="0"/>
              </a:spcAft>
              <a:buClrTx/>
              <a:buSzTx/>
              <a:buFontTx/>
              <a:buNone/>
            </a:pPr>
            <a:r>
              <a:rPr sz="900" dirty="0">
                <a:latin typeface="微软雅黑" panose="020B0503020204020204" charset="-122"/>
                <a:ea typeface="微软雅黑" panose="020B0503020204020204" charset="-122"/>
                <a:cs typeface="微软雅黑" panose="020B0503020204020204" charset="-122"/>
              </a:rPr>
              <a:t>1/抗皱：正面高密</a:t>
            </a:r>
            <a:r>
              <a:rPr lang="zh-CN" sz="900" dirty="0">
                <a:latin typeface="微软雅黑" panose="020B0503020204020204" charset="-122"/>
                <a:ea typeface="微软雅黑" panose="020B0503020204020204" charset="-122"/>
                <a:cs typeface="微软雅黑" panose="020B0503020204020204" charset="-122"/>
              </a:rPr>
              <a:t>消光</a:t>
            </a:r>
            <a:r>
              <a:rPr sz="900" dirty="0">
                <a:latin typeface="微软雅黑" panose="020B0503020204020204" charset="-122"/>
                <a:ea typeface="微软雅黑" panose="020B0503020204020204" charset="-122"/>
                <a:cs typeface="微软雅黑" panose="020B0503020204020204" charset="-122"/>
              </a:rPr>
              <a:t>塔丝隆主材质，反面防水PU膜</a:t>
            </a:r>
            <a:endParaRPr sz="900" dirty="0">
              <a:latin typeface="微软雅黑" panose="020B0503020204020204" charset="-122"/>
              <a:ea typeface="微软雅黑" panose="020B0503020204020204" charset="-122"/>
              <a:cs typeface="微软雅黑" panose="020B0503020204020204" charset="-122"/>
            </a:endParaRPr>
          </a:p>
          <a:p>
            <a:pPr marL="0" marR="0" indent="0" algn="l" rtl="0" fontAlgn="auto" latinLnBrk="0">
              <a:lnSpc>
                <a:spcPct val="150000"/>
              </a:lnSpc>
              <a:buNone/>
            </a:pPr>
            <a:r>
              <a:rPr sz="900" dirty="0">
                <a:latin typeface="微软雅黑" panose="020B0503020204020204" charset="-122"/>
                <a:ea typeface="微软雅黑" panose="020B0503020204020204" charset="-122"/>
                <a:cs typeface="微软雅黑" panose="020B0503020204020204" charset="-122"/>
              </a:rPr>
              <a:t>2/防水：</a:t>
            </a:r>
            <a:r>
              <a:rPr lang="zh-CN" sz="900" dirty="0">
                <a:latin typeface="微软雅黑" panose="020B0503020204020204" charset="-122"/>
                <a:ea typeface="微软雅黑" panose="020B0503020204020204" charset="-122"/>
                <a:cs typeface="微软雅黑" panose="020B0503020204020204" charset="-122"/>
              </a:rPr>
              <a:t>防水泼易清洁，</a:t>
            </a:r>
            <a:r>
              <a:rPr sz="900" dirty="0">
                <a:latin typeface="微软雅黑" panose="020B0503020204020204" charset="-122"/>
                <a:ea typeface="微软雅黑" panose="020B0503020204020204" charset="-122"/>
                <a:cs typeface="微软雅黑" panose="020B0503020204020204" charset="-122"/>
              </a:rPr>
              <a:t>旅行告别湿哒哒，甩一甩，即干爽</a:t>
            </a:r>
            <a:endParaRPr sz="900" dirty="0">
              <a:latin typeface="微软雅黑" panose="020B0503020204020204" charset="-122"/>
              <a:ea typeface="微软雅黑" panose="020B0503020204020204" charset="-122"/>
              <a:cs typeface="微软雅黑" panose="020B0503020204020204" charset="-122"/>
            </a:endParaRPr>
          </a:p>
          <a:p>
            <a:pPr marL="0" marR="0" indent="0" algn="l" rtl="0" fontAlgn="auto" latinLnBrk="0">
              <a:lnSpc>
                <a:spcPct val="150000"/>
              </a:lnSpc>
              <a:buNone/>
            </a:pPr>
            <a:r>
              <a:rPr sz="900" dirty="0">
                <a:latin typeface="微软雅黑" panose="020B0503020204020204" charset="-122"/>
                <a:ea typeface="微软雅黑" panose="020B0503020204020204" charset="-122"/>
                <a:cs typeface="微软雅黑" panose="020B0503020204020204" charset="-122"/>
              </a:rPr>
              <a:t>3/轻薄：</a:t>
            </a:r>
            <a:r>
              <a:rPr lang="zh-CN" altLang="en-US" sz="900" dirty="0">
                <a:latin typeface="微软雅黑" panose="020B0503020204020204" charset="-122"/>
                <a:ea typeface="微软雅黑" panose="020B0503020204020204" charset="-122"/>
                <a:cs typeface="微软雅黑" panose="020B0503020204020204" charset="-122"/>
                <a:sym typeface="Avenir Roman"/>
              </a:rPr>
              <a:t>全新超轻薄减负设计，</a:t>
            </a:r>
            <a:r>
              <a:rPr sz="900" dirty="0">
                <a:latin typeface="微软雅黑" panose="020B0503020204020204" charset="-122"/>
                <a:ea typeface="微软雅黑" panose="020B0503020204020204" charset="-122"/>
                <a:cs typeface="微软雅黑" panose="020B0503020204020204" charset="-122"/>
              </a:rPr>
              <a:t>经过一次又一次的测试，定制出既抗皱又轻薄的面料</a:t>
            </a:r>
            <a:endParaRPr sz="900" dirty="0">
              <a:latin typeface="微软雅黑" panose="020B0503020204020204" charset="-122"/>
              <a:ea typeface="微软雅黑" panose="020B0503020204020204" charset="-122"/>
              <a:cs typeface="微软雅黑" panose="020B0503020204020204" charset="-122"/>
            </a:endParaRPr>
          </a:p>
          <a:p>
            <a:pPr marL="0" marR="0" indent="0" algn="l" rtl="0" fontAlgn="auto" latinLnBrk="0">
              <a:lnSpc>
                <a:spcPct val="150000"/>
              </a:lnSpc>
              <a:buNone/>
            </a:pPr>
            <a:r>
              <a:rPr sz="900" dirty="0">
                <a:latin typeface="微软雅黑" panose="020B0503020204020204" charset="-122"/>
                <a:ea typeface="微软雅黑" panose="020B0503020204020204" charset="-122"/>
                <a:cs typeface="微软雅黑" panose="020B0503020204020204" charset="-122"/>
              </a:rPr>
              <a:t>4/刺绣：</a:t>
            </a:r>
            <a:r>
              <a:rPr sz="900" dirty="0">
                <a:latin typeface="微软雅黑" panose="020B0503020204020204" charset="-122"/>
                <a:ea typeface="微软雅黑" panose="020B0503020204020204" charset="-122"/>
                <a:cs typeface="微软雅黑" panose="020B0503020204020204" charset="-122"/>
                <a:sym typeface="+mn-ea"/>
              </a:rPr>
              <a:t>树包运用了树的枝干元素进行刺绣创作</a:t>
            </a:r>
            <a:endParaRPr sz="900" dirty="0">
              <a:latin typeface="微软雅黑" panose="020B0503020204020204" charset="-122"/>
              <a:ea typeface="微软雅黑" panose="020B0503020204020204" charset="-122"/>
              <a:cs typeface="微软雅黑" panose="020B0503020204020204" charset="-122"/>
            </a:endParaRPr>
          </a:p>
          <a:p>
            <a:pPr marL="0" marR="0" indent="0" algn="l" rtl="0" fontAlgn="auto" latinLnBrk="0">
              <a:lnSpc>
                <a:spcPct val="150000"/>
              </a:lnSpc>
              <a:buNone/>
            </a:pPr>
            <a:r>
              <a:rPr sz="900" dirty="0">
                <a:latin typeface="微软雅黑" panose="020B0503020204020204" charset="-122"/>
                <a:ea typeface="微软雅黑" panose="020B0503020204020204" charset="-122"/>
                <a:cs typeface="微软雅黑" panose="020B0503020204020204" charset="-122"/>
              </a:rPr>
              <a:t>5/定染：定染专属</a:t>
            </a:r>
            <a:r>
              <a:rPr lang="zh-CN" altLang="en-US" sz="900" dirty="0">
                <a:latin typeface="微软雅黑" panose="020B0503020204020204" charset="-122"/>
                <a:ea typeface="微软雅黑" panose="020B0503020204020204" charset="-122"/>
                <a:cs typeface="微软雅黑" panose="020B0503020204020204" charset="-122"/>
                <a:sym typeface="Avenir Roman"/>
              </a:rPr>
              <a:t>治愈系的时尚色彩</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a:p>
            <a:pPr>
              <a:lnSpc>
                <a:spcPct val="150000"/>
              </a:lnSpc>
            </a:pPr>
            <a:r>
              <a:rPr lang="en-US" altLang="zh-CN" sz="900" dirty="0">
                <a:latin typeface="微软雅黑" panose="020B0503020204020204" charset="-122"/>
                <a:ea typeface="微软雅黑" panose="020B0503020204020204" charset="-122"/>
                <a:cs typeface="微软雅黑" panose="020B0503020204020204" charset="-122"/>
                <a:sym typeface="Avenir Roman"/>
              </a:rPr>
              <a:t>6/</a:t>
            </a:r>
            <a:r>
              <a:rPr lang="zh-CN" altLang="en-US" sz="900" dirty="0">
                <a:latin typeface="微软雅黑" panose="020B0503020204020204" charset="-122"/>
                <a:ea typeface="微软雅黑" panose="020B0503020204020204" charset="-122"/>
                <a:cs typeface="微软雅黑" panose="020B0503020204020204" charset="-122"/>
                <a:sym typeface="Avenir Roman"/>
              </a:rPr>
              <a:t>实用：出行</a:t>
            </a:r>
            <a:r>
              <a:rPr lang="en-US" altLang="zh-CN" sz="900" dirty="0">
                <a:latin typeface="微软雅黑" panose="020B0503020204020204" charset="-122"/>
                <a:ea typeface="微软雅黑" panose="020B0503020204020204" charset="-122"/>
                <a:cs typeface="微软雅黑" panose="020B0503020204020204" charset="-122"/>
                <a:sym typeface="Avenir Roman"/>
              </a:rPr>
              <a:t>/</a:t>
            </a:r>
            <a:r>
              <a:rPr lang="zh-CN" altLang="en-US" sz="900" dirty="0">
                <a:latin typeface="微软雅黑" panose="020B0503020204020204" charset="-122"/>
                <a:ea typeface="微软雅黑" panose="020B0503020204020204" charset="-122"/>
                <a:cs typeface="微软雅黑" panose="020B0503020204020204" charset="-122"/>
                <a:sym typeface="Avenir Roman"/>
              </a:rPr>
              <a:t>家居</a:t>
            </a:r>
            <a:r>
              <a:rPr lang="en-US" altLang="zh-CN" sz="900" dirty="0">
                <a:latin typeface="微软雅黑" panose="020B0503020204020204" charset="-122"/>
                <a:ea typeface="微软雅黑" panose="020B0503020204020204" charset="-122"/>
                <a:cs typeface="微软雅黑" panose="020B0503020204020204" charset="-122"/>
                <a:sym typeface="Avenir Roman"/>
              </a:rPr>
              <a:t>/</a:t>
            </a:r>
            <a:r>
              <a:rPr lang="zh-CN" altLang="en-US" sz="900" dirty="0">
                <a:latin typeface="微软雅黑" panose="020B0503020204020204" charset="-122"/>
                <a:ea typeface="微软雅黑" panose="020B0503020204020204" charset="-122"/>
                <a:cs typeface="微软雅黑" panose="020B0503020204020204" charset="-122"/>
                <a:sym typeface="Avenir Roman"/>
              </a:rPr>
              <a:t>健身 方便携带，包形好看实用，用户体验佳。打开大容量，折叠秒变手包，小包在手，满载而归。</a:t>
            </a:r>
            <a:endParaRPr lang="zh-CN" altLang="en-US" sz="900" dirty="0">
              <a:latin typeface="微软雅黑" panose="020B0503020204020204" charset="-122"/>
              <a:ea typeface="微软雅黑" panose="020B0503020204020204" charset="-122"/>
              <a:cs typeface="微软雅黑" panose="020B0503020204020204" charset="-122"/>
            </a:endParaRPr>
          </a:p>
        </p:txBody>
      </p:sp>
      <p:grpSp>
        <p:nvGrpSpPr>
          <p:cNvPr id="33" name="组合 32"/>
          <p:cNvGrpSpPr/>
          <p:nvPr/>
        </p:nvGrpSpPr>
        <p:grpSpPr>
          <a:xfrm>
            <a:off x="32598" y="4931335"/>
            <a:ext cx="4190682" cy="1712569"/>
            <a:chOff x="13441" y="5995"/>
            <a:chExt cx="5369" cy="2065"/>
          </a:xfrm>
        </p:grpSpPr>
        <p:pic>
          <p:nvPicPr>
            <p:cNvPr id="3" name="图片 2" descr="L1000133"/>
            <p:cNvPicPr>
              <a:picLocks noChangeAspect="1"/>
            </p:cNvPicPr>
            <p:nvPr/>
          </p:nvPicPr>
          <p:blipFill>
            <a:blip r:embed="rId4"/>
            <a:stretch>
              <a:fillRect/>
            </a:stretch>
          </p:blipFill>
          <p:spPr>
            <a:xfrm>
              <a:off x="15398" y="6174"/>
              <a:ext cx="1706" cy="1706"/>
            </a:xfrm>
            <a:prstGeom prst="rect">
              <a:avLst/>
            </a:prstGeom>
          </p:spPr>
        </p:pic>
        <p:pic>
          <p:nvPicPr>
            <p:cNvPr id="11" name="图片 10" descr="L1000154"/>
            <p:cNvPicPr>
              <a:picLocks noChangeAspect="1"/>
            </p:cNvPicPr>
            <p:nvPr/>
          </p:nvPicPr>
          <p:blipFill>
            <a:blip r:embed="rId5"/>
            <a:stretch>
              <a:fillRect/>
            </a:stretch>
          </p:blipFill>
          <p:spPr>
            <a:xfrm>
              <a:off x="17104" y="6174"/>
              <a:ext cx="1706" cy="1706"/>
            </a:xfrm>
            <a:prstGeom prst="rect">
              <a:avLst/>
            </a:prstGeom>
          </p:spPr>
        </p:pic>
        <p:pic>
          <p:nvPicPr>
            <p:cNvPr id="32" name="图片 31" descr="2"/>
            <p:cNvPicPr>
              <a:picLocks noChangeAspect="1"/>
            </p:cNvPicPr>
            <p:nvPr/>
          </p:nvPicPr>
          <p:blipFill>
            <a:blip r:embed="rId6"/>
            <a:stretch>
              <a:fillRect/>
            </a:stretch>
          </p:blipFill>
          <p:spPr>
            <a:xfrm>
              <a:off x="13441" y="5995"/>
              <a:ext cx="2065" cy="2065"/>
            </a:xfrm>
            <a:prstGeom prst="rect">
              <a:avLst/>
            </a:prstGeom>
          </p:spPr>
        </p:pic>
      </p:grpSp>
      <p:sp>
        <p:nvSpPr>
          <p:cNvPr id="17" name="文本框 16"/>
          <p:cNvSpPr txBox="1"/>
          <p:nvPr/>
        </p:nvSpPr>
        <p:spPr>
          <a:xfrm>
            <a:off x="7261860" y="3221990"/>
            <a:ext cx="4707890" cy="9207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indent="0" algn="l"/>
            <a:r>
              <a:rPr lang="zh-CN" altLang="en-US" sz="900" b="1" dirty="0">
                <a:latin typeface="微软雅黑" panose="020B0503020204020204" charset="-122"/>
                <a:ea typeface="微软雅黑" panose="020B0503020204020204" charset="-122"/>
                <a:cs typeface="Times New Roman" panose="02020603050405020304" charset="0"/>
                <a:sym typeface="+mn-ea"/>
              </a:rPr>
              <a:t>设计理念</a:t>
            </a:r>
            <a:r>
              <a:rPr lang="zh-CN" altLang="en-US" sz="900" dirty="0">
                <a:latin typeface="微软雅黑" panose="020B0503020204020204" charset="-122"/>
                <a:ea typeface="微软雅黑" panose="020B0503020204020204" charset="-122"/>
                <a:cs typeface="Times New Roman" panose="02020603050405020304" charset="0"/>
                <a:sym typeface="+mn-ea"/>
              </a:rPr>
              <a:t>：在都市时尚和纯朴自然之间寻找一个最舒适的“平衡点”树象征另一种生活，内敛，沉思，永不争论。树包运用了树的枝干元素进行刺绣创作，它宛如旷野里的一棵大树，让长途跋涉的你有个希望和依靠</a:t>
            </a:r>
            <a:r>
              <a:rPr lang="en-US" altLang="zh-CN" sz="900" dirty="0">
                <a:latin typeface="微软雅黑" panose="020B0503020204020204" charset="-122"/>
                <a:ea typeface="微软雅黑" panose="020B0503020204020204" charset="-122"/>
                <a:cs typeface="Times New Roman" panose="02020603050405020304" charset="0"/>
                <a:sym typeface="+mn-ea"/>
              </a:rPr>
              <a:t>.</a:t>
            </a:r>
            <a:r>
              <a:rPr lang="zh-CN" altLang="en-US" sz="900" dirty="0">
                <a:latin typeface="微软雅黑" panose="020B0503020204020204" charset="-122"/>
                <a:ea typeface="微软雅黑" panose="020B0503020204020204" charset="-122"/>
                <a:cs typeface="Cambria" panose="02040503050406030204" charset="0"/>
                <a:sym typeface="+mn-ea"/>
              </a:rPr>
              <a:t>设计师希望</a:t>
            </a:r>
            <a:r>
              <a:rPr lang="en-US" altLang="zh-CN" sz="900" dirty="0">
                <a:latin typeface="微软雅黑" panose="020B0503020204020204" charset="-122"/>
                <a:ea typeface="微软雅黑" panose="020B0503020204020204" charset="-122"/>
                <a:cs typeface="Cambria" panose="02040503050406030204" charset="0"/>
                <a:sym typeface="+mn-ea"/>
              </a:rPr>
              <a:t>Tree</a:t>
            </a:r>
            <a:r>
              <a:rPr lang="zh-CN" altLang="en-US" sz="900" dirty="0">
                <a:latin typeface="微软雅黑" panose="020B0503020204020204" charset="-122"/>
                <a:ea typeface="微软雅黑" panose="020B0503020204020204" charset="-122"/>
                <a:cs typeface="Cambria" panose="02040503050406030204" charset="0"/>
                <a:sym typeface="+mn-ea"/>
              </a:rPr>
              <a:t>树包能成为人们轻松愉悦的旅程伴侣。</a:t>
            </a:r>
            <a:endParaRPr lang="en-US" altLang="zh-CN" sz="900" dirty="0">
              <a:latin typeface="微软雅黑" panose="020B0503020204020204" charset="-122"/>
              <a:ea typeface="微软雅黑" panose="020B0503020204020204" charset="-122"/>
              <a:cs typeface="Cambria" panose="02040503050406030204" charset="0"/>
              <a:sym typeface="+mn-ea"/>
            </a:endParaRPr>
          </a:p>
          <a:p>
            <a:pPr marL="0" indent="0" algn="l"/>
            <a:endParaRPr lang="en-US" altLang="zh-CN" sz="900" dirty="0">
              <a:latin typeface="微软雅黑" panose="020B0503020204020204" charset="-122"/>
              <a:ea typeface="微软雅黑" panose="020B0503020204020204" charset="-122"/>
              <a:cs typeface="Cambria" panose="02040503050406030204" charset="0"/>
              <a:sym typeface="+mn-ea"/>
            </a:endParaRPr>
          </a:p>
          <a:p>
            <a:pPr marL="0" indent="0" algn="l"/>
            <a:r>
              <a:rPr lang="zh-CN" altLang="en-US" sz="900" b="1" dirty="0">
                <a:latin typeface="微软雅黑" panose="020B0503020204020204" charset="-122"/>
                <a:ea typeface="微软雅黑" panose="020B0503020204020204" charset="-122"/>
                <a:cs typeface="Cambria" panose="02040503050406030204" charset="0"/>
                <a:sym typeface="+mn-ea"/>
              </a:rPr>
              <a:t>寓语</a:t>
            </a:r>
            <a:r>
              <a:rPr lang="zh-CN" altLang="en-US" sz="900" dirty="0">
                <a:latin typeface="微软雅黑" panose="020B0503020204020204" charset="-122"/>
                <a:ea typeface="微软雅黑" panose="020B0503020204020204" charset="-122"/>
                <a:cs typeface="Cambria" panose="02040503050406030204" charset="0"/>
                <a:sym typeface="+mn-ea"/>
              </a:rPr>
              <a:t>：来自心中的大树，大风吹，我没有落叶。雨水洒，我不留痕迹。我始终圆圆的，没有棱角。我是树，我是包，我是你的随身伴侣，我和你就是童话。</a:t>
            </a:r>
            <a:endParaRPr kumimoji="0" lang="zh-CN" altLang="en-US" sz="900" b="0"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mj-cs"/>
              <a:sym typeface="Avenir Roman"/>
            </a:endParaRPr>
          </a:p>
        </p:txBody>
      </p:sp>
      <p:pic>
        <p:nvPicPr>
          <p:cNvPr id="18" name="图片 17" descr="双肩包 (13)"/>
          <p:cNvPicPr>
            <a:picLocks noChangeAspect="1"/>
          </p:cNvPicPr>
          <p:nvPr/>
        </p:nvPicPr>
        <p:blipFill>
          <a:blip r:embed="rId7"/>
          <a:srcRect/>
          <a:stretch>
            <a:fillRect/>
          </a:stretch>
        </p:blipFill>
        <p:spPr>
          <a:xfrm>
            <a:off x="4323728" y="5156716"/>
            <a:ext cx="1788899" cy="1487036"/>
          </a:xfrm>
          <a:prstGeom prst="rect">
            <a:avLst/>
          </a:prstGeom>
        </p:spPr>
      </p:pic>
      <p:pic>
        <p:nvPicPr>
          <p:cNvPr id="8" name="图片 7"/>
          <p:cNvPicPr>
            <a:picLocks noChangeAspect="1"/>
          </p:cNvPicPr>
          <p:nvPr/>
        </p:nvPicPr>
        <p:blipFill>
          <a:blip r:embed="rId8"/>
          <a:stretch>
            <a:fillRect/>
          </a:stretch>
        </p:blipFill>
        <p:spPr>
          <a:xfrm>
            <a:off x="48895" y="119380"/>
            <a:ext cx="6163945" cy="3429635"/>
          </a:xfrm>
          <a:prstGeom prst="rect">
            <a:avLst/>
          </a:prstGeo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旅行包 (13)"/>
          <p:cNvPicPr>
            <a:picLocks noChangeAspect="1"/>
          </p:cNvPicPr>
          <p:nvPr/>
        </p:nvPicPr>
        <p:blipFill>
          <a:blip r:embed="rId1"/>
          <a:srcRect/>
          <a:stretch>
            <a:fillRect/>
          </a:stretch>
        </p:blipFill>
        <p:spPr>
          <a:xfrm>
            <a:off x="4052495" y="5017503"/>
            <a:ext cx="2298826" cy="1652245"/>
          </a:xfrm>
          <a:prstGeom prst="rect">
            <a:avLst/>
          </a:prstGeom>
        </p:spPr>
      </p:pic>
      <p:sp>
        <p:nvSpPr>
          <p:cNvPr id="21" name="内容占位符 2"/>
          <p:cNvSpPr>
            <a:spLocks noGrp="1"/>
          </p:cNvSpPr>
          <p:nvPr/>
        </p:nvSpPr>
        <p:spPr>
          <a:xfrm>
            <a:off x="7096125" y="258445"/>
            <a:ext cx="3523615" cy="560705"/>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p>
            <a:pPr lvl="0" algn="l">
              <a:lnSpc>
                <a:spcPct val="90000"/>
              </a:lnSpc>
              <a:spcBef>
                <a:spcPts val="1000"/>
              </a:spcBef>
              <a:buFont typeface="Arial" panose="020B0604020202020204" pitchFamily="34" charset="0"/>
            </a:pP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rPr>
              <a:t>TREE Foldable Travel Bag</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lvl="0">
              <a:lnSpc>
                <a:spcPct val="90000"/>
              </a:lnSpc>
              <a:spcBef>
                <a:spcPts val="1000"/>
              </a:spcBef>
              <a:buFont typeface="Arial" panose="020B0604020202020204" pitchFamily="34" charset="0"/>
            </a:pP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rPr>
              <a:t>树</a:t>
            </a:r>
            <a:r>
              <a:rPr lang="en-US" altLang="zh-CN" sz="14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rPr>
              <a:t>折叠旅行包</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39" name="组合 38"/>
          <p:cNvGrpSpPr/>
          <p:nvPr/>
        </p:nvGrpSpPr>
        <p:grpSpPr>
          <a:xfrm>
            <a:off x="7112423" y="819029"/>
            <a:ext cx="4507865" cy="1960880"/>
            <a:chOff x="223" y="7863"/>
            <a:chExt cx="7099" cy="3088"/>
          </a:xfrm>
        </p:grpSpPr>
        <p:sp>
          <p:nvSpPr>
            <p:cNvPr id="16" name="文本框 15"/>
            <p:cNvSpPr txBox="1"/>
            <p:nvPr/>
          </p:nvSpPr>
          <p:spPr>
            <a:xfrm>
              <a:off x="223" y="7863"/>
              <a:ext cx="6703" cy="3088"/>
            </a:xfrm>
            <a:prstGeom prst="rect">
              <a:avLst/>
            </a:prstGeom>
            <a:noFill/>
          </p:spPr>
          <p:txBody>
            <a:bodyPr wrap="square" rtlCol="0" anchor="t">
              <a:spAutoFit/>
            </a:bodyPr>
            <a:lstStyle/>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品牌：</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URBAN FOREST</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名称：树 </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折叠旅行包</a:t>
              </a:r>
              <a:endPar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型号：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FB003</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材质：塔丝隆 </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PU</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容量：</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40L</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尺寸：</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L500 W200 H305mm</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折叠</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   </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L200 W40 H130mm</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市场零售价：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368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网络管控价：</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298</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sp>
          <p:nvSpPr>
            <p:cNvPr id="34" name="文本框 33"/>
            <p:cNvSpPr txBox="1"/>
            <p:nvPr/>
          </p:nvSpPr>
          <p:spPr>
            <a:xfrm>
              <a:off x="3466" y="8517"/>
              <a:ext cx="3856" cy="1125"/>
            </a:xfrm>
            <a:prstGeom prst="rect">
              <a:avLst/>
            </a:prstGeom>
            <a:noFill/>
          </p:spPr>
          <p:txBody>
            <a:bodyPr wrap="square" rtlCol="0" anchor="t">
              <a:spAutoFit/>
            </a:bodyPr>
            <a:lstStyle/>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颜色：樱花粉</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深海蓝</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浅卡其</a:t>
              </a:r>
              <a:endPar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包装盒：彩盒</a:t>
              </a:r>
              <a:endPar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装箱数：</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30</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个</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sym typeface="Avenir Roman"/>
                </a:rPr>
                <a:t>箱</a:t>
              </a:r>
              <a:endParaRPr lang="en-US" altLang="zh-CN" sz="9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grpSp>
      <p:grpSp>
        <p:nvGrpSpPr>
          <p:cNvPr id="5" name="组合 4"/>
          <p:cNvGrpSpPr/>
          <p:nvPr/>
        </p:nvGrpSpPr>
        <p:grpSpPr>
          <a:xfrm>
            <a:off x="25400" y="5017770"/>
            <a:ext cx="4283710" cy="1415415"/>
            <a:chOff x="3008" y="5619"/>
            <a:chExt cx="6032" cy="2010"/>
          </a:xfrm>
        </p:grpSpPr>
        <p:pic>
          <p:nvPicPr>
            <p:cNvPr id="2" name="图片 1" descr="30"/>
            <p:cNvPicPr>
              <a:picLocks noChangeAspect="1"/>
            </p:cNvPicPr>
            <p:nvPr/>
          </p:nvPicPr>
          <p:blipFill>
            <a:blip r:embed="rId2"/>
            <a:stretch>
              <a:fillRect/>
            </a:stretch>
          </p:blipFill>
          <p:spPr>
            <a:xfrm>
              <a:off x="5019" y="5619"/>
              <a:ext cx="2011" cy="2011"/>
            </a:xfrm>
            <a:prstGeom prst="rect">
              <a:avLst/>
            </a:prstGeom>
          </p:spPr>
        </p:pic>
        <p:pic>
          <p:nvPicPr>
            <p:cNvPr id="3" name="图片 2" descr="34"/>
            <p:cNvPicPr>
              <a:picLocks noChangeAspect="1"/>
            </p:cNvPicPr>
            <p:nvPr/>
          </p:nvPicPr>
          <p:blipFill>
            <a:blip r:embed="rId3"/>
            <a:stretch>
              <a:fillRect/>
            </a:stretch>
          </p:blipFill>
          <p:spPr>
            <a:xfrm>
              <a:off x="7030" y="5619"/>
              <a:ext cx="2011" cy="2011"/>
            </a:xfrm>
            <a:prstGeom prst="rect">
              <a:avLst/>
            </a:prstGeom>
          </p:spPr>
        </p:pic>
        <p:pic>
          <p:nvPicPr>
            <p:cNvPr id="4" name="图片 3" descr="26"/>
            <p:cNvPicPr>
              <a:picLocks noChangeAspect="1"/>
            </p:cNvPicPr>
            <p:nvPr/>
          </p:nvPicPr>
          <p:blipFill>
            <a:blip r:embed="rId4"/>
            <a:stretch>
              <a:fillRect/>
            </a:stretch>
          </p:blipFill>
          <p:spPr>
            <a:xfrm>
              <a:off x="3008" y="5619"/>
              <a:ext cx="2011" cy="2011"/>
            </a:xfrm>
            <a:prstGeom prst="rect">
              <a:avLst/>
            </a:prstGeom>
          </p:spPr>
        </p:pic>
      </p:grpSp>
      <p:sp>
        <p:nvSpPr>
          <p:cNvPr id="24" name="文本框 23"/>
          <p:cNvSpPr txBox="1"/>
          <p:nvPr/>
        </p:nvSpPr>
        <p:spPr>
          <a:xfrm>
            <a:off x="7179310" y="4773295"/>
            <a:ext cx="4939030" cy="15443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cs typeface="微软雅黑" panose="020B0503020204020204" charset="-122"/>
                <a:sym typeface="Avenir Roman"/>
              </a:rPr>
              <a:t>商品描述</a:t>
            </a:r>
            <a:r>
              <a:rPr lang="zh-CN" altLang="en-US" sz="900" dirty="0">
                <a:latin typeface="微软雅黑" panose="020B0503020204020204" charset="-122"/>
                <a:ea typeface="微软雅黑" panose="020B0503020204020204" charset="-122"/>
                <a:cs typeface="微软雅黑" panose="020B0503020204020204" charset="-122"/>
                <a:sym typeface="Avenir Roman"/>
              </a:rPr>
              <a:t>：</a:t>
            </a:r>
            <a:r>
              <a:rPr sz="900" dirty="0">
                <a:latin typeface="微软雅黑" panose="020B0503020204020204" charset="-122"/>
                <a:ea typeface="微软雅黑" panose="020B0503020204020204" charset="-122"/>
                <a:cs typeface="微软雅黑" panose="020B0503020204020204" charset="-122"/>
              </a:rPr>
              <a:t>树象征另一种生活，内敛，沉思，永不争论。                                                              </a:t>
            </a:r>
            <a:endParaRPr sz="900" dirty="0">
              <a:latin typeface="微软雅黑" panose="020B0503020204020204" charset="-122"/>
              <a:ea typeface="微软雅黑" panose="020B0503020204020204" charset="-122"/>
              <a:cs typeface="微软雅黑" panose="020B0503020204020204" charset="-122"/>
            </a:endParaRPr>
          </a:p>
          <a:p>
            <a:pPr marL="0" marR="0" indent="0" algn="l" defTabSz="514350" rtl="0" fontAlgn="auto" latinLnBrk="0" hangingPunct="0">
              <a:lnSpc>
                <a:spcPct val="150000"/>
              </a:lnSpc>
              <a:spcBef>
                <a:spcPts val="0"/>
              </a:spcBef>
              <a:spcAft>
                <a:spcPts val="0"/>
              </a:spcAft>
              <a:buClrTx/>
              <a:buSzTx/>
              <a:buFontTx/>
              <a:buNone/>
            </a:pPr>
            <a:r>
              <a:rPr sz="900" dirty="0">
                <a:latin typeface="微软雅黑" panose="020B0503020204020204" charset="-122"/>
                <a:ea typeface="微软雅黑" panose="020B0503020204020204" charset="-122"/>
                <a:cs typeface="微软雅黑" panose="020B0503020204020204" charset="-122"/>
              </a:rPr>
              <a:t>1/抗皱：正面高密</a:t>
            </a:r>
            <a:r>
              <a:rPr lang="zh-CN" sz="900" dirty="0">
                <a:latin typeface="微软雅黑" panose="020B0503020204020204" charset="-122"/>
                <a:ea typeface="微软雅黑" panose="020B0503020204020204" charset="-122"/>
                <a:cs typeface="微软雅黑" panose="020B0503020204020204" charset="-122"/>
              </a:rPr>
              <a:t>消光</a:t>
            </a:r>
            <a:r>
              <a:rPr sz="900" dirty="0">
                <a:latin typeface="微软雅黑" panose="020B0503020204020204" charset="-122"/>
                <a:ea typeface="微软雅黑" panose="020B0503020204020204" charset="-122"/>
                <a:cs typeface="微软雅黑" panose="020B0503020204020204" charset="-122"/>
              </a:rPr>
              <a:t>塔丝隆主材质，反面防水PU膜</a:t>
            </a:r>
            <a:endParaRPr sz="900" dirty="0">
              <a:latin typeface="微软雅黑" panose="020B0503020204020204" charset="-122"/>
              <a:ea typeface="微软雅黑" panose="020B0503020204020204" charset="-122"/>
              <a:cs typeface="微软雅黑" panose="020B0503020204020204" charset="-122"/>
            </a:endParaRPr>
          </a:p>
          <a:p>
            <a:pPr marL="0" marR="0" indent="0" algn="l" rtl="0" fontAlgn="auto" latinLnBrk="0">
              <a:lnSpc>
                <a:spcPct val="150000"/>
              </a:lnSpc>
              <a:buNone/>
            </a:pPr>
            <a:r>
              <a:rPr sz="900" dirty="0">
                <a:latin typeface="微软雅黑" panose="020B0503020204020204" charset="-122"/>
                <a:ea typeface="微软雅黑" panose="020B0503020204020204" charset="-122"/>
                <a:cs typeface="微软雅黑" panose="020B0503020204020204" charset="-122"/>
              </a:rPr>
              <a:t>2/防水：</a:t>
            </a:r>
            <a:r>
              <a:rPr lang="zh-CN" sz="900" dirty="0">
                <a:latin typeface="微软雅黑" panose="020B0503020204020204" charset="-122"/>
                <a:ea typeface="微软雅黑" panose="020B0503020204020204" charset="-122"/>
                <a:cs typeface="微软雅黑" panose="020B0503020204020204" charset="-122"/>
              </a:rPr>
              <a:t>防水泼易清洁，</a:t>
            </a:r>
            <a:r>
              <a:rPr sz="900" dirty="0">
                <a:latin typeface="微软雅黑" panose="020B0503020204020204" charset="-122"/>
                <a:ea typeface="微软雅黑" panose="020B0503020204020204" charset="-122"/>
                <a:cs typeface="微软雅黑" panose="020B0503020204020204" charset="-122"/>
              </a:rPr>
              <a:t>旅行告别湿哒哒，甩一甩，即干爽</a:t>
            </a:r>
            <a:endParaRPr sz="900" dirty="0">
              <a:latin typeface="微软雅黑" panose="020B0503020204020204" charset="-122"/>
              <a:ea typeface="微软雅黑" panose="020B0503020204020204" charset="-122"/>
              <a:cs typeface="微软雅黑" panose="020B0503020204020204" charset="-122"/>
            </a:endParaRPr>
          </a:p>
          <a:p>
            <a:pPr marL="0" marR="0" indent="0" algn="l" rtl="0" fontAlgn="auto" latinLnBrk="0">
              <a:lnSpc>
                <a:spcPct val="150000"/>
              </a:lnSpc>
              <a:buNone/>
            </a:pPr>
            <a:r>
              <a:rPr sz="900" dirty="0">
                <a:latin typeface="微软雅黑" panose="020B0503020204020204" charset="-122"/>
                <a:ea typeface="微软雅黑" panose="020B0503020204020204" charset="-122"/>
                <a:cs typeface="微软雅黑" panose="020B0503020204020204" charset="-122"/>
              </a:rPr>
              <a:t>3/轻薄：</a:t>
            </a:r>
            <a:r>
              <a:rPr lang="zh-CN" altLang="en-US" sz="900" dirty="0">
                <a:latin typeface="微软雅黑" panose="020B0503020204020204" charset="-122"/>
                <a:ea typeface="微软雅黑" panose="020B0503020204020204" charset="-122"/>
                <a:cs typeface="微软雅黑" panose="020B0503020204020204" charset="-122"/>
                <a:sym typeface="Avenir Roman"/>
              </a:rPr>
              <a:t>全新超轻薄减负设计，</a:t>
            </a:r>
            <a:r>
              <a:rPr sz="900" dirty="0">
                <a:latin typeface="微软雅黑" panose="020B0503020204020204" charset="-122"/>
                <a:ea typeface="微软雅黑" panose="020B0503020204020204" charset="-122"/>
                <a:cs typeface="微软雅黑" panose="020B0503020204020204" charset="-122"/>
              </a:rPr>
              <a:t>经过一次又一次的测试，定制出既抗皱又轻薄的面料</a:t>
            </a:r>
            <a:endParaRPr sz="900" dirty="0">
              <a:latin typeface="微软雅黑" panose="020B0503020204020204" charset="-122"/>
              <a:ea typeface="微软雅黑" panose="020B0503020204020204" charset="-122"/>
              <a:cs typeface="微软雅黑" panose="020B0503020204020204" charset="-122"/>
            </a:endParaRPr>
          </a:p>
          <a:p>
            <a:pPr marL="0" marR="0" indent="0" algn="l" rtl="0" fontAlgn="auto" latinLnBrk="0">
              <a:lnSpc>
                <a:spcPct val="150000"/>
              </a:lnSpc>
              <a:buNone/>
            </a:pPr>
            <a:r>
              <a:rPr sz="900" dirty="0">
                <a:latin typeface="微软雅黑" panose="020B0503020204020204" charset="-122"/>
                <a:ea typeface="微软雅黑" panose="020B0503020204020204" charset="-122"/>
                <a:cs typeface="微软雅黑" panose="020B0503020204020204" charset="-122"/>
              </a:rPr>
              <a:t>4/刺绣：</a:t>
            </a:r>
            <a:r>
              <a:rPr sz="900" dirty="0">
                <a:latin typeface="微软雅黑" panose="020B0503020204020204" charset="-122"/>
                <a:ea typeface="微软雅黑" panose="020B0503020204020204" charset="-122"/>
                <a:cs typeface="微软雅黑" panose="020B0503020204020204" charset="-122"/>
                <a:sym typeface="+mn-ea"/>
              </a:rPr>
              <a:t>树包运用了树的枝干元素进行刺绣创作</a:t>
            </a:r>
            <a:endParaRPr sz="900" dirty="0">
              <a:latin typeface="微软雅黑" panose="020B0503020204020204" charset="-122"/>
              <a:ea typeface="微软雅黑" panose="020B0503020204020204" charset="-122"/>
              <a:cs typeface="微软雅黑" panose="020B0503020204020204" charset="-122"/>
            </a:endParaRPr>
          </a:p>
          <a:p>
            <a:pPr marL="0" marR="0" indent="0" algn="l" rtl="0" fontAlgn="auto" latinLnBrk="0">
              <a:lnSpc>
                <a:spcPct val="150000"/>
              </a:lnSpc>
              <a:buNone/>
            </a:pPr>
            <a:r>
              <a:rPr sz="900" dirty="0">
                <a:latin typeface="微软雅黑" panose="020B0503020204020204" charset="-122"/>
                <a:ea typeface="微软雅黑" panose="020B0503020204020204" charset="-122"/>
                <a:cs typeface="微软雅黑" panose="020B0503020204020204" charset="-122"/>
              </a:rPr>
              <a:t>5/定染：定染专属</a:t>
            </a:r>
            <a:r>
              <a:rPr lang="zh-CN" altLang="en-US" sz="900" dirty="0">
                <a:latin typeface="微软雅黑" panose="020B0503020204020204" charset="-122"/>
                <a:ea typeface="微软雅黑" panose="020B0503020204020204" charset="-122"/>
                <a:cs typeface="微软雅黑" panose="020B0503020204020204" charset="-122"/>
                <a:sym typeface="Avenir Roman"/>
              </a:rPr>
              <a:t>治愈系的时尚色彩</a:t>
            </a:r>
            <a:endParaRPr lang="en-US" altLang="zh-CN" sz="900" dirty="0">
              <a:latin typeface="微软雅黑" panose="020B0503020204020204" charset="-122"/>
              <a:ea typeface="微软雅黑" panose="020B0503020204020204" charset="-122"/>
              <a:cs typeface="微软雅黑" panose="020B0503020204020204" charset="-122"/>
              <a:sym typeface="Avenir Roman"/>
            </a:endParaRPr>
          </a:p>
          <a:p>
            <a:pPr>
              <a:lnSpc>
                <a:spcPct val="150000"/>
              </a:lnSpc>
            </a:pPr>
            <a:r>
              <a:rPr lang="en-US" altLang="zh-CN" sz="900" dirty="0">
                <a:latin typeface="微软雅黑" panose="020B0503020204020204" charset="-122"/>
                <a:ea typeface="微软雅黑" panose="020B0503020204020204" charset="-122"/>
                <a:cs typeface="微软雅黑" panose="020B0503020204020204" charset="-122"/>
                <a:sym typeface="Avenir Roman"/>
              </a:rPr>
              <a:t>6/</a:t>
            </a:r>
            <a:r>
              <a:rPr lang="zh-CN" altLang="en-US" sz="900" dirty="0">
                <a:latin typeface="微软雅黑" panose="020B0503020204020204" charset="-122"/>
                <a:ea typeface="微软雅黑" panose="020B0503020204020204" charset="-122"/>
                <a:cs typeface="微软雅黑" panose="020B0503020204020204" charset="-122"/>
                <a:sym typeface="Avenir Roman"/>
              </a:rPr>
              <a:t>实用：出行</a:t>
            </a:r>
            <a:r>
              <a:rPr lang="en-US" altLang="zh-CN" sz="900" dirty="0">
                <a:latin typeface="微软雅黑" panose="020B0503020204020204" charset="-122"/>
                <a:ea typeface="微软雅黑" panose="020B0503020204020204" charset="-122"/>
                <a:cs typeface="微软雅黑" panose="020B0503020204020204" charset="-122"/>
                <a:sym typeface="Avenir Roman"/>
              </a:rPr>
              <a:t>/</a:t>
            </a:r>
            <a:r>
              <a:rPr lang="zh-CN" altLang="en-US" sz="900" dirty="0">
                <a:latin typeface="微软雅黑" panose="020B0503020204020204" charset="-122"/>
                <a:ea typeface="微软雅黑" panose="020B0503020204020204" charset="-122"/>
                <a:cs typeface="微软雅黑" panose="020B0503020204020204" charset="-122"/>
                <a:sym typeface="Avenir Roman"/>
              </a:rPr>
              <a:t>家居</a:t>
            </a:r>
            <a:r>
              <a:rPr lang="en-US" altLang="zh-CN" sz="900" dirty="0">
                <a:latin typeface="微软雅黑" panose="020B0503020204020204" charset="-122"/>
                <a:ea typeface="微软雅黑" panose="020B0503020204020204" charset="-122"/>
                <a:cs typeface="微软雅黑" panose="020B0503020204020204" charset="-122"/>
                <a:sym typeface="Avenir Roman"/>
              </a:rPr>
              <a:t>/</a:t>
            </a:r>
            <a:r>
              <a:rPr lang="zh-CN" altLang="en-US" sz="900" dirty="0">
                <a:latin typeface="微软雅黑" panose="020B0503020204020204" charset="-122"/>
                <a:ea typeface="微软雅黑" panose="020B0503020204020204" charset="-122"/>
                <a:cs typeface="微软雅黑" panose="020B0503020204020204" charset="-122"/>
                <a:sym typeface="Avenir Roman"/>
              </a:rPr>
              <a:t>健身 方便携带，包形好看实用，用户体验佳。打开大容量，折叠秒变手包。</a:t>
            </a:r>
            <a:endParaRPr sz="900" dirty="0">
              <a:latin typeface="微软雅黑" panose="020B0503020204020204" charset="-122"/>
              <a:ea typeface="微软雅黑" panose="020B0503020204020204" charset="-122"/>
              <a:cs typeface="微软雅黑" panose="020B0503020204020204" charset="-122"/>
            </a:endParaRPr>
          </a:p>
        </p:txBody>
      </p:sp>
      <p:pic>
        <p:nvPicPr>
          <p:cNvPr id="37" name="图片 36" descr="旅行包 (1)"/>
          <p:cNvPicPr>
            <a:picLocks noChangeAspect="1"/>
          </p:cNvPicPr>
          <p:nvPr/>
        </p:nvPicPr>
        <p:blipFill>
          <a:blip r:embed="rId5"/>
          <a:srcRect/>
          <a:stretch>
            <a:fillRect/>
          </a:stretch>
        </p:blipFill>
        <p:spPr>
          <a:xfrm>
            <a:off x="138430" y="144145"/>
            <a:ext cx="6139815" cy="3493135"/>
          </a:xfrm>
          <a:prstGeom prst="rect">
            <a:avLst/>
          </a:prstGeom>
        </p:spPr>
      </p:pic>
      <p:pic>
        <p:nvPicPr>
          <p:cNvPr id="7" name="图片 6"/>
          <p:cNvPicPr>
            <a:picLocks noChangeAspect="1"/>
          </p:cNvPicPr>
          <p:nvPr/>
        </p:nvPicPr>
        <p:blipFill>
          <a:blip r:embed="rId6"/>
          <a:stretch>
            <a:fillRect/>
          </a:stretch>
        </p:blipFill>
        <p:spPr>
          <a:xfrm>
            <a:off x="94615" y="3637280"/>
            <a:ext cx="6256655" cy="1316355"/>
          </a:xfrm>
          <a:prstGeom prst="rect">
            <a:avLst/>
          </a:prstGeom>
        </p:spPr>
      </p:pic>
      <p:sp>
        <p:nvSpPr>
          <p:cNvPr id="17" name="文本框 16"/>
          <p:cNvSpPr txBox="1"/>
          <p:nvPr/>
        </p:nvSpPr>
        <p:spPr>
          <a:xfrm>
            <a:off x="7179310" y="3175635"/>
            <a:ext cx="4850130" cy="9207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indent="0" algn="l"/>
            <a:r>
              <a:rPr lang="zh-CN" altLang="en-US" sz="900" b="1" dirty="0">
                <a:latin typeface="微软雅黑" panose="020B0503020204020204" charset="-122"/>
                <a:ea typeface="微软雅黑" panose="020B0503020204020204" charset="-122"/>
                <a:cs typeface="Times New Roman" panose="02020603050405020304" charset="0"/>
                <a:sym typeface="+mn-ea"/>
              </a:rPr>
              <a:t>设计理念</a:t>
            </a:r>
            <a:r>
              <a:rPr lang="zh-CN" altLang="en-US" sz="900" dirty="0">
                <a:latin typeface="微软雅黑" panose="020B0503020204020204" charset="-122"/>
                <a:ea typeface="微软雅黑" panose="020B0503020204020204" charset="-122"/>
                <a:cs typeface="Times New Roman" panose="02020603050405020304" charset="0"/>
                <a:sym typeface="+mn-ea"/>
              </a:rPr>
              <a:t>：在都市时尚和纯朴自然之间寻找一个最舒适的“平衡点”树象征另一种生活，内敛，沉思，永不争论。树包运用了树的枝干元素进行刺绣创作，它宛如旷野里的一棵大树，让长途跋涉的你有个希望和依靠</a:t>
            </a:r>
            <a:r>
              <a:rPr lang="en-US" altLang="zh-CN" sz="900" dirty="0">
                <a:latin typeface="微软雅黑" panose="020B0503020204020204" charset="-122"/>
                <a:ea typeface="微软雅黑" panose="020B0503020204020204" charset="-122"/>
                <a:cs typeface="Times New Roman" panose="02020603050405020304" charset="0"/>
                <a:sym typeface="+mn-ea"/>
              </a:rPr>
              <a:t>.</a:t>
            </a:r>
            <a:r>
              <a:rPr lang="zh-CN" altLang="en-US" sz="900" dirty="0">
                <a:latin typeface="微软雅黑" panose="020B0503020204020204" charset="-122"/>
                <a:ea typeface="微软雅黑" panose="020B0503020204020204" charset="-122"/>
                <a:cs typeface="Cambria" panose="02040503050406030204" charset="0"/>
                <a:sym typeface="+mn-ea"/>
              </a:rPr>
              <a:t>设计师希望</a:t>
            </a:r>
            <a:r>
              <a:rPr lang="en-US" altLang="zh-CN" sz="900" dirty="0">
                <a:latin typeface="微软雅黑" panose="020B0503020204020204" charset="-122"/>
                <a:ea typeface="微软雅黑" panose="020B0503020204020204" charset="-122"/>
                <a:cs typeface="Cambria" panose="02040503050406030204" charset="0"/>
                <a:sym typeface="+mn-ea"/>
              </a:rPr>
              <a:t>Tree</a:t>
            </a:r>
            <a:r>
              <a:rPr lang="zh-CN" altLang="en-US" sz="900" dirty="0">
                <a:latin typeface="微软雅黑" panose="020B0503020204020204" charset="-122"/>
                <a:ea typeface="微软雅黑" panose="020B0503020204020204" charset="-122"/>
                <a:cs typeface="Cambria" panose="02040503050406030204" charset="0"/>
                <a:sym typeface="+mn-ea"/>
              </a:rPr>
              <a:t>树包能成为人们轻松愉悦的旅程伴侣。</a:t>
            </a:r>
            <a:endParaRPr lang="en-US" altLang="zh-CN" sz="900" dirty="0">
              <a:latin typeface="微软雅黑" panose="020B0503020204020204" charset="-122"/>
              <a:ea typeface="微软雅黑" panose="020B0503020204020204" charset="-122"/>
              <a:cs typeface="Cambria" panose="02040503050406030204" charset="0"/>
              <a:sym typeface="+mn-ea"/>
            </a:endParaRPr>
          </a:p>
          <a:p>
            <a:pPr marL="0" indent="0" algn="l"/>
            <a:endParaRPr lang="en-US" altLang="zh-CN" sz="900" dirty="0">
              <a:latin typeface="微软雅黑" panose="020B0503020204020204" charset="-122"/>
              <a:ea typeface="微软雅黑" panose="020B0503020204020204" charset="-122"/>
              <a:cs typeface="Cambria" panose="02040503050406030204" charset="0"/>
              <a:sym typeface="+mn-ea"/>
            </a:endParaRPr>
          </a:p>
          <a:p>
            <a:pPr marL="0" indent="0" algn="l"/>
            <a:r>
              <a:rPr lang="zh-CN" altLang="en-US" sz="900" b="1" dirty="0">
                <a:latin typeface="微软雅黑" panose="020B0503020204020204" charset="-122"/>
                <a:ea typeface="微软雅黑" panose="020B0503020204020204" charset="-122"/>
                <a:cs typeface="Cambria" panose="02040503050406030204" charset="0"/>
                <a:sym typeface="+mn-ea"/>
              </a:rPr>
              <a:t>寓语</a:t>
            </a:r>
            <a:r>
              <a:rPr lang="zh-CN" altLang="en-US" sz="900" dirty="0">
                <a:latin typeface="微软雅黑" panose="020B0503020204020204" charset="-122"/>
                <a:ea typeface="微软雅黑" panose="020B0503020204020204" charset="-122"/>
                <a:cs typeface="Cambria" panose="02040503050406030204" charset="0"/>
                <a:sym typeface="+mn-ea"/>
              </a:rPr>
              <a:t>：来自心中的大树，大风吹，我没有落叶。雨水洒，我不留痕迹。我始终圆圆的，没有棱角。我是树，我是包，我是你的随身伴侣，我和你就是童话。</a:t>
            </a:r>
            <a:endParaRPr kumimoji="0" lang="zh-CN" altLang="en-US" sz="900" b="0"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mj-cs"/>
              <a:sym typeface="Avenir Roman"/>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noChangeArrowheads="1"/>
          </p:cNvSpPr>
          <p:nvPr>
            <p:ph type="ctrTitle"/>
          </p:nvPr>
        </p:nvSpPr>
        <p:spPr/>
        <p:txBody>
          <a:bodyPr/>
          <a:lstStyle/>
          <a:p>
            <a:pPr eaLnBrk="1" hangingPunct="1"/>
            <a:endParaRPr lang="zh-CN" altLang="en-US"/>
          </a:p>
        </p:txBody>
      </p:sp>
      <p:sp>
        <p:nvSpPr>
          <p:cNvPr id="3075" name="副标题 2"/>
          <p:cNvSpPr>
            <a:spLocks noGrp="1" noChangeArrowheads="1"/>
          </p:cNvSpPr>
          <p:nvPr>
            <p:ph type="subTitle" idx="1"/>
          </p:nvPr>
        </p:nvSpPr>
        <p:spPr/>
        <p:txBody>
          <a:bodyPr/>
          <a:lstStyle/>
          <a:p>
            <a:pPr eaLnBrk="1" hangingPunct="1"/>
            <a:endParaRPr lang="zh-CN" altLang="en-US"/>
          </a:p>
        </p:txBody>
      </p:sp>
      <p:pic>
        <p:nvPicPr>
          <p:cNvPr id="3076" name="图片 3"/>
          <p:cNvPicPr>
            <a:picLocks noChangeAspect="1" noChangeArrowheads="1"/>
          </p:cNvPicPr>
          <p:nvPr/>
        </p:nvPicPr>
        <p:blipFill>
          <a:blip r:embed="rId1"/>
          <a:srcRect/>
          <a:stretch>
            <a:fillRect/>
          </a:stretch>
        </p:blipFill>
        <p:spPr bwMode="auto">
          <a:xfrm>
            <a:off x="0" y="127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L1001244-12000"/>
          <p:cNvPicPr>
            <a:picLocks noChangeAspect="1"/>
          </p:cNvPicPr>
          <p:nvPr/>
        </p:nvPicPr>
        <p:blipFill>
          <a:blip r:embed="rId1"/>
          <a:srcRect r="-83"/>
          <a:stretch>
            <a:fillRect/>
          </a:stretch>
        </p:blipFill>
        <p:spPr>
          <a:xfrm>
            <a:off x="3271520" y="708660"/>
            <a:ext cx="8386445" cy="4728845"/>
          </a:xfrm>
          <a:prstGeom prst="rect">
            <a:avLst/>
          </a:prstGeom>
        </p:spPr>
      </p:pic>
      <p:sp>
        <p:nvSpPr>
          <p:cNvPr id="20" name="内容占位符 2"/>
          <p:cNvSpPr>
            <a:spLocks noGrp="1"/>
          </p:cNvSpPr>
          <p:nvPr/>
        </p:nvSpPr>
        <p:spPr>
          <a:xfrm>
            <a:off x="614045" y="720725"/>
            <a:ext cx="1851660" cy="650875"/>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p>
            <a:pPr lvl="0" algn="l">
              <a:lnSpc>
                <a:spcPct val="90000"/>
              </a:lnSpc>
              <a:spcBef>
                <a:spcPts val="1000"/>
              </a:spcBef>
              <a:buFont typeface="Arial" panose="020B0604020202020204" pitchFamily="34" charset="0"/>
            </a:pPr>
            <a:r>
              <a:rPr lang="zh-CN" altLang="en-US" sz="800" dirty="0">
                <a:solidFill>
                  <a:schemeClr val="tx1"/>
                </a:solidFill>
                <a:latin typeface="冬青黑体简体中文 W3" panose="020B0300000000000000" charset="-122"/>
                <a:ea typeface="冬青黑体简体中文 W3" panose="020B0300000000000000" charset="-122"/>
                <a:sym typeface="+mn-ea"/>
              </a:rPr>
              <a:t>Shell Handwarmer</a:t>
            </a:r>
            <a:endParaRPr lang="zh-CN" altLang="en-US" sz="800" dirty="0">
              <a:solidFill>
                <a:schemeClr val="tx1"/>
              </a:solidFill>
              <a:latin typeface="冬青黑体简体中文 W3" panose="020B0300000000000000" charset="-122"/>
              <a:ea typeface="冬青黑体简体中文 W3" panose="020B0300000000000000" charset="-122"/>
              <a:sym typeface="+mn-ea"/>
            </a:endParaRPr>
          </a:p>
          <a:p>
            <a:pPr lvl="0" algn="l">
              <a:lnSpc>
                <a:spcPct val="90000"/>
              </a:lnSpc>
              <a:spcBef>
                <a:spcPts val="1000"/>
              </a:spcBef>
              <a:buFont typeface="Arial" panose="020B0604020202020204" pitchFamily="34" charset="0"/>
            </a:pPr>
            <a:r>
              <a:rPr lang="zh-CN" altLang="en-US" dirty="0">
                <a:solidFill>
                  <a:schemeClr val="tx1"/>
                </a:solidFill>
                <a:latin typeface="冬青黑体简体中文 W3" panose="020B0300000000000000" charset="-122"/>
                <a:ea typeface="冬青黑体简体中文 W3" panose="020B0300000000000000" charset="-122"/>
                <a:sym typeface="+mn-ea"/>
              </a:rPr>
              <a:t>海贝充电暖手宝</a:t>
            </a:r>
            <a:endParaRPr lang="zh-CN" altLang="en-US" dirty="0">
              <a:solidFill>
                <a:schemeClr val="tx1"/>
              </a:solidFill>
              <a:latin typeface="冬青黑体简体中文 W3" panose="020B0300000000000000" charset="-122"/>
              <a:ea typeface="冬青黑体简体中文 W3" panose="020B0300000000000000" charset="-122"/>
              <a:sym typeface="+mn-ea"/>
            </a:endParaRPr>
          </a:p>
        </p:txBody>
      </p:sp>
      <p:cxnSp>
        <p:nvCxnSpPr>
          <p:cNvPr id="8" name="直接连接符 7"/>
          <p:cNvCxnSpPr/>
          <p:nvPr/>
        </p:nvCxnSpPr>
        <p:spPr>
          <a:xfrm>
            <a:off x="723265" y="1677035"/>
            <a:ext cx="772160" cy="0"/>
          </a:xfrm>
          <a:prstGeom prst="line">
            <a:avLst/>
          </a:prstGeom>
        </p:spPr>
        <p:style>
          <a:lnRef idx="3">
            <a:schemeClr val="accent3"/>
          </a:lnRef>
          <a:fillRef idx="0">
            <a:schemeClr val="accent3"/>
          </a:fillRef>
          <a:effectRef idx="2">
            <a:schemeClr val="accent3"/>
          </a:effectRef>
          <a:fontRef idx="minor">
            <a:schemeClr val="tx1"/>
          </a:fontRef>
        </p:style>
      </p:cxnSp>
      <p:sp>
        <p:nvSpPr>
          <p:cNvPr id="15" name="文本框 14"/>
          <p:cNvSpPr txBox="1"/>
          <p:nvPr/>
        </p:nvSpPr>
        <p:spPr>
          <a:xfrm>
            <a:off x="723265" y="2641600"/>
            <a:ext cx="1997075" cy="219773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5" tIns="60955" rIns="60955" bIns="60955" numCol="1" spcCol="38100" rtlCol="0" anchor="t" forceAA="0">
            <a:spAutoFit/>
          </a:bodyPr>
          <a:lstStyle/>
          <a:p>
            <a:pPr>
              <a:lnSpc>
                <a:spcPct val="150000"/>
              </a:lnSpc>
            </a:pPr>
            <a:r>
              <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rPr>
              <a:t>设计理念：</a:t>
            </a:r>
            <a:endPar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endParaRPr>
          </a:p>
          <a:p>
            <a:pPr>
              <a:lnSpc>
                <a:spcPct val="150000"/>
              </a:lnSpc>
            </a:pPr>
            <a:endParaRPr lang="zh-CN" altLang="en-US" sz="1000" dirty="0">
              <a:solidFill>
                <a:schemeClr val="tx1"/>
              </a:solidFill>
              <a:latin typeface="冬青黑体简体中文 W3" panose="020B0300000000000000" charset="-122"/>
              <a:ea typeface="冬青黑体简体中文 W3" panose="020B0300000000000000" charset="-122"/>
              <a:cs typeface="Times New Roman" panose="02020603050405020304" charset="0"/>
              <a:sym typeface="+mn-ea"/>
            </a:endParaRPr>
          </a:p>
          <a:p>
            <a:pPr marL="0" indent="0" algn="l">
              <a:lnSpc>
                <a:spcPct val="150000"/>
              </a:lnSpc>
            </a:pPr>
            <a:r>
              <a:rPr lang="zh-CN" altLang="en-US" sz="1000">
                <a:latin typeface="微软雅黑" panose="020B0503020204020204" charset="-122"/>
                <a:ea typeface="微软雅黑" panose="020B0503020204020204" charset="-122"/>
                <a:sym typeface="+mn-ea"/>
              </a:rPr>
              <a:t>来自海洋暖流</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贝壳为原形的充电暖手宝，表面采</a:t>
            </a:r>
            <a:r>
              <a:rPr lang="zh-CN" altLang="zh-CN" sz="1000">
                <a:latin typeface="微软雅黑" panose="020B0503020204020204" charset="-122"/>
                <a:ea typeface="微软雅黑" panose="020B0503020204020204" charset="-122"/>
                <a:sym typeface="+mn-ea"/>
              </a:rPr>
              <a:t>珠光烤漆 光泽耐磨</a:t>
            </a:r>
            <a:r>
              <a:rPr lang="en-US" altLang="zh-CN" sz="1000">
                <a:latin typeface="微软雅黑" panose="020B0503020204020204" charset="-122"/>
                <a:ea typeface="微软雅黑" panose="020B0503020204020204" charset="-122"/>
                <a:sym typeface="+mn-ea"/>
              </a:rPr>
              <a:t>.</a:t>
            </a:r>
            <a:r>
              <a:rPr lang="zh-CN" altLang="en-US" sz="1000">
                <a:latin typeface="微软雅黑" panose="020B0503020204020204" charset="-122"/>
                <a:ea typeface="微软雅黑" panose="020B0503020204020204" charset="-122"/>
                <a:sym typeface="+mn-ea"/>
              </a:rPr>
              <a:t>特别版，</a:t>
            </a:r>
            <a:r>
              <a:rPr lang="zh-CN" altLang="zh-CN" sz="1000">
                <a:latin typeface="微软雅黑" panose="020B0503020204020204" charset="-122"/>
                <a:ea typeface="微软雅黑" panose="020B0503020204020204" charset="-122"/>
                <a:sym typeface="宋体" panose="02010600030101010101" pitchFamily="2" charset="-122"/>
              </a:rPr>
              <a:t>中圈采用真空电镀玫瑰金，配色上</a:t>
            </a:r>
            <a:r>
              <a:rPr lang="zh-CN" altLang="en-US" sz="1000">
                <a:latin typeface="微软雅黑" panose="020B0503020204020204" charset="-122"/>
                <a:ea typeface="微软雅黑" panose="020B0503020204020204" charset="-122"/>
                <a:sym typeface="宋体" panose="02010600030101010101" pitchFamily="2" charset="-122"/>
              </a:rPr>
              <a:t>融入珠宝的色彩元素，打造一种全新的犹如高级珍宝般的璀璨质感，令海贝更显灵动和高贵雅致</a:t>
            </a:r>
            <a:r>
              <a:rPr lang="zh-CN" altLang="zh-CN" sz="1000">
                <a:latin typeface="微软雅黑" panose="020B0503020204020204" charset="-122"/>
                <a:ea typeface="微软雅黑" panose="020B0503020204020204" charset="-122"/>
                <a:sym typeface="宋体" panose="02010600030101010101" pitchFamily="2" charset="-122"/>
              </a:rPr>
              <a:t>。</a:t>
            </a:r>
            <a:endParaRPr sz="1000" dirty="0">
              <a:solidFill>
                <a:schemeClr val="tx1"/>
              </a:solidFill>
              <a:latin typeface="冬青黑体简体中文 W3" panose="020B0300000000000000" charset="-122"/>
              <a:ea typeface="冬青黑体简体中文 W3" panose="020B0300000000000000" charset="-122"/>
              <a:sym typeface="+mn-ea"/>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作者和日期"/>
          <p:cNvSpPr txBox="1"/>
          <p:nvPr>
            <p:ph type="body" sz="quarter" idx="1"/>
          </p:nvPr>
        </p:nvSpPr>
        <p:spPr>
          <a:xfrm>
            <a:off x="600671" y="5929931"/>
            <a:ext cx="10985501" cy="318490"/>
          </a:xfrm>
          <a:prstGeom prst="rect">
            <a:avLst/>
          </a:prstGeom>
        </p:spPr>
        <p:txBody>
          <a:bodyPr>
            <a:normAutofit fontScale="70000"/>
          </a:bodyPr>
          <a:lstStyle/>
          <a:p/>
        </p:txBody>
      </p:sp>
      <p:sp>
        <p:nvSpPr>
          <p:cNvPr id="152" name="演示文稿标题"/>
          <p:cNvSpPr txBox="1"/>
          <p:nvPr>
            <p:ph type="title"/>
          </p:nvPr>
        </p:nvSpPr>
        <p:spPr>
          <a:xfrm>
            <a:off x="603248" y="1287495"/>
            <a:ext cx="10985503" cy="2324102"/>
          </a:xfrm>
          <a:prstGeom prst="rect">
            <a:avLst/>
          </a:prstGeom>
        </p:spPr>
        <p:txBody>
          <a:bodyPr/>
          <a:lstStyle/>
          <a:p/>
        </p:txBody>
      </p:sp>
      <p:pic>
        <p:nvPicPr>
          <p:cNvPr id="153" name="邮差包ppt_画板 1.jpg" descr="邮差包ppt_画板 1.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文本框 3"/>
          <p:cNvSpPr txBox="1">
            <a:spLocks noChangeArrowheads="1"/>
          </p:cNvSpPr>
          <p:nvPr/>
        </p:nvSpPr>
        <p:spPr bwMode="auto">
          <a:xfrm>
            <a:off x="6826250" y="3852545"/>
            <a:ext cx="4885690" cy="159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sz="900" b="1" dirty="0">
                <a:latin typeface="微软雅黑" panose="020B0503020204020204" charset="-122"/>
                <a:ea typeface="微软雅黑" panose="020B0503020204020204" charset="-122"/>
              </a:rPr>
              <a:t>商品描述：</a:t>
            </a:r>
            <a:endParaRPr lang="zh-CN" altLang="en-US" sz="900" b="1" dirty="0">
              <a:latin typeface="微软雅黑" panose="020B0503020204020204" charset="-122"/>
              <a:ea typeface="微软雅黑" panose="020B0503020204020204" charset="-122"/>
            </a:endParaRPr>
          </a:p>
          <a:p>
            <a:pPr eaLnBrk="1" hangingPunct="1">
              <a:lnSpc>
                <a:spcPct val="150000"/>
              </a:lnSpc>
              <a:spcBef>
                <a:spcPct val="0"/>
              </a:spcBef>
              <a:buFontTx/>
              <a:buNone/>
            </a:pPr>
            <a:r>
              <a:rPr lang="en-US" altLang="zh-CN" sz="800" dirty="0">
                <a:latin typeface="微软雅黑" panose="020B0503020204020204" charset="-122"/>
                <a:ea typeface="微软雅黑" panose="020B0503020204020204" charset="-122"/>
              </a:rPr>
              <a:t>1.</a:t>
            </a:r>
            <a:r>
              <a:rPr lang="zh-CN" altLang="en-US" sz="800" dirty="0">
                <a:latin typeface="微软雅黑" panose="020B0503020204020204" charset="-122"/>
                <a:ea typeface="微软雅黑" panose="020B0503020204020204" charset="-122"/>
              </a:rPr>
              <a:t>来自海洋暖流</a:t>
            </a:r>
            <a:r>
              <a:rPr lang="en-US" altLang="zh-CN" sz="800" dirty="0">
                <a:latin typeface="微软雅黑" panose="020B0503020204020204" charset="-122"/>
                <a:ea typeface="微软雅黑" panose="020B0503020204020204" charset="-122"/>
              </a:rPr>
              <a:t>-</a:t>
            </a:r>
            <a:r>
              <a:rPr lang="zh-CN" altLang="en-US" sz="800" dirty="0">
                <a:latin typeface="微软雅黑" panose="020B0503020204020204" charset="-122"/>
                <a:ea typeface="微软雅黑" panose="020B0503020204020204" charset="-122"/>
              </a:rPr>
              <a:t>贝壳为原形的充电暖手宝，表面采</a:t>
            </a:r>
            <a:r>
              <a:rPr lang="zh-CN" altLang="zh-CN" sz="800" dirty="0">
                <a:latin typeface="微软雅黑" panose="020B0503020204020204" charset="-122"/>
                <a:ea typeface="微软雅黑" panose="020B0503020204020204" charset="-122"/>
              </a:rPr>
              <a:t>珠光烤漆 光泽耐磨</a:t>
            </a:r>
            <a:r>
              <a:rPr lang="en-US" altLang="zh-CN" sz="800" dirty="0">
                <a:latin typeface="微软雅黑" panose="020B0503020204020204" charset="-122"/>
                <a:ea typeface="微软雅黑" panose="020B0503020204020204" charset="-122"/>
              </a:rPr>
              <a:t>.</a:t>
            </a:r>
            <a:r>
              <a:rPr lang="zh-CN" altLang="en-US" sz="800" dirty="0">
                <a:latin typeface="微软雅黑" panose="020B0503020204020204" charset="-122"/>
                <a:ea typeface="微软雅黑" panose="020B0503020204020204" charset="-122"/>
              </a:rPr>
              <a:t>特别版，</a:t>
            </a:r>
            <a:r>
              <a:rPr lang="zh-CN" altLang="zh-CN" sz="800" dirty="0">
                <a:latin typeface="微软雅黑" panose="020B0503020204020204" charset="-122"/>
                <a:ea typeface="微软雅黑" panose="020B0503020204020204" charset="-122"/>
                <a:sym typeface="宋体" panose="02010600030101010101" pitchFamily="2" charset="-122"/>
              </a:rPr>
              <a:t>中圈采用真空电镀玫瑰金，配色上</a:t>
            </a:r>
            <a:r>
              <a:rPr lang="zh-CN" altLang="en-US" sz="800" dirty="0">
                <a:latin typeface="微软雅黑" panose="020B0503020204020204" charset="-122"/>
                <a:ea typeface="微软雅黑" panose="020B0503020204020204" charset="-122"/>
                <a:sym typeface="宋体" panose="02010600030101010101" pitchFamily="2" charset="-122"/>
              </a:rPr>
              <a:t>融入珠宝的色彩元素，打造一种全新的犹如高级珍宝般的璀璨质感，令海贝更显灵动和高贵雅致</a:t>
            </a:r>
            <a:r>
              <a:rPr lang="zh-CN" altLang="zh-CN" sz="800" dirty="0">
                <a:latin typeface="微软雅黑" panose="020B0503020204020204" charset="-122"/>
                <a:ea typeface="微软雅黑" panose="020B0503020204020204" charset="-122"/>
                <a:sym typeface="宋体" panose="02010600030101010101" pitchFamily="2" charset="-122"/>
              </a:rPr>
              <a:t>。</a:t>
            </a:r>
            <a:endParaRPr lang="zh-CN" altLang="zh-CN" sz="800" dirty="0">
              <a:latin typeface="微软雅黑" panose="020B0503020204020204" charset="-122"/>
              <a:ea typeface="微软雅黑" panose="020B0503020204020204" charset="-122"/>
              <a:sym typeface="宋体" panose="02010600030101010101" pitchFamily="2" charset="-122"/>
            </a:endParaRPr>
          </a:p>
          <a:p>
            <a:pPr eaLnBrk="1" hangingPunct="1">
              <a:lnSpc>
                <a:spcPct val="150000"/>
              </a:lnSpc>
              <a:spcBef>
                <a:spcPct val="0"/>
              </a:spcBef>
              <a:buFontTx/>
              <a:buNone/>
            </a:pPr>
            <a:r>
              <a:rPr lang="en-US" altLang="zh-CN" sz="800" dirty="0">
                <a:latin typeface="微软雅黑" panose="020B0503020204020204" charset="-122"/>
                <a:ea typeface="微软雅黑" panose="020B0503020204020204" charset="-122"/>
                <a:sym typeface="宋体" panose="02010600030101010101" pitchFamily="2" charset="-122"/>
              </a:rPr>
              <a:t>2.</a:t>
            </a:r>
            <a:r>
              <a:rPr lang="zh-CN" altLang="en-US" sz="800" dirty="0">
                <a:latin typeface="微软雅黑" panose="020B0503020204020204" charset="-122"/>
                <a:ea typeface="微软雅黑" panose="020B0503020204020204" charset="-122"/>
                <a:sym typeface="宋体" panose="02010600030101010101" pitchFamily="2" charset="-122"/>
              </a:rPr>
              <a:t>采用先进的</a:t>
            </a:r>
            <a:r>
              <a:rPr lang="en-US" altLang="zh-CN" sz="800" dirty="0">
                <a:latin typeface="微软雅黑" panose="020B0503020204020204" charset="-122"/>
                <a:ea typeface="微软雅黑" panose="020B0503020204020204" charset="-122"/>
                <a:sym typeface="宋体" panose="02010600030101010101" pitchFamily="2" charset="-122"/>
              </a:rPr>
              <a:t>MCH</a:t>
            </a:r>
            <a:r>
              <a:rPr lang="zh-CN" altLang="en-US" sz="800" dirty="0">
                <a:latin typeface="微软雅黑" panose="020B0503020204020204" charset="-122"/>
                <a:ea typeface="微软雅黑" panose="020B0503020204020204" charset="-122"/>
                <a:sym typeface="宋体" panose="02010600030101010101" pitchFamily="2" charset="-122"/>
              </a:rPr>
              <a:t>陶瓷发热片，环保节能，</a:t>
            </a:r>
            <a:r>
              <a:rPr lang="zh-CN" altLang="zh-CN" sz="800" dirty="0">
                <a:latin typeface="微软雅黑" panose="020B0503020204020204" charset="-122"/>
                <a:ea typeface="微软雅黑" panose="020B0503020204020204" charset="-122"/>
                <a:sym typeface="宋体" panose="02010600030101010101" pitchFamily="2" charset="-122"/>
              </a:rPr>
              <a:t>双面发热</a:t>
            </a:r>
            <a:r>
              <a:rPr lang="zh-CN" altLang="en-US" sz="800" dirty="0">
                <a:latin typeface="微软雅黑" panose="020B0503020204020204" charset="-122"/>
                <a:ea typeface="微软雅黑" panose="020B0503020204020204" charset="-122"/>
                <a:sym typeface="宋体" panose="02010600030101010101" pitchFamily="2" charset="-122"/>
              </a:rPr>
              <a:t>可持续暖手</a:t>
            </a:r>
            <a:r>
              <a:rPr lang="en-US" altLang="zh-CN" sz="800" dirty="0">
                <a:latin typeface="微软雅黑" panose="020B0503020204020204" charset="-122"/>
                <a:ea typeface="微软雅黑" panose="020B0503020204020204" charset="-122"/>
                <a:sym typeface="宋体" panose="02010600030101010101" pitchFamily="2" charset="-122"/>
              </a:rPr>
              <a:t>3</a:t>
            </a:r>
            <a:r>
              <a:rPr lang="zh-CN" altLang="en-US" sz="800" dirty="0">
                <a:latin typeface="微软雅黑" panose="020B0503020204020204" charset="-122"/>
                <a:ea typeface="微软雅黑" panose="020B0503020204020204" charset="-122"/>
                <a:sym typeface="宋体" panose="02010600030101010101" pitchFamily="2" charset="-122"/>
              </a:rPr>
              <a:t>个小时；</a:t>
            </a:r>
            <a:r>
              <a:rPr lang="en-US" altLang="zh-CN" sz="800" dirty="0">
                <a:latin typeface="微软雅黑" panose="020B0503020204020204" charset="-122"/>
                <a:ea typeface="微软雅黑" panose="020B0503020204020204" charset="-122"/>
                <a:sym typeface="宋体" panose="02010600030101010101" pitchFamily="2" charset="-122"/>
              </a:rPr>
              <a:t>USB</a:t>
            </a:r>
            <a:r>
              <a:rPr lang="zh-CN" altLang="en-US" sz="800" dirty="0">
                <a:latin typeface="微软雅黑" panose="020B0503020204020204" charset="-122"/>
                <a:ea typeface="微软雅黑" panose="020B0503020204020204" charset="-122"/>
                <a:sym typeface="宋体" panose="02010600030101010101" pitchFamily="2" charset="-122"/>
              </a:rPr>
              <a:t>充电，</a:t>
            </a:r>
            <a:r>
              <a:rPr lang="en-US" altLang="zh-CN" sz="800" dirty="0">
                <a:latin typeface="微软雅黑" panose="020B0503020204020204" charset="-122"/>
                <a:ea typeface="微软雅黑" panose="020B0503020204020204" charset="-122"/>
                <a:sym typeface="宋体" panose="02010600030101010101" pitchFamily="2" charset="-122"/>
              </a:rPr>
              <a:t>A</a:t>
            </a:r>
            <a:r>
              <a:rPr lang="zh-CN" altLang="en-US" sz="800" dirty="0">
                <a:latin typeface="微软雅黑" panose="020B0503020204020204" charset="-122"/>
                <a:ea typeface="微软雅黑" panose="020B0503020204020204" charset="-122"/>
                <a:sym typeface="宋体" panose="02010600030101010101" pitchFamily="2" charset="-122"/>
              </a:rPr>
              <a:t>级</a:t>
            </a:r>
            <a:r>
              <a:rPr lang="en-US" altLang="zh-CN" sz="800" dirty="0">
                <a:latin typeface="微软雅黑" panose="020B0503020204020204" charset="-122"/>
                <a:ea typeface="微软雅黑" panose="020B0503020204020204" charset="-122"/>
                <a:sym typeface="宋体" panose="02010600030101010101" pitchFamily="2" charset="-122"/>
              </a:rPr>
              <a:t>4</a:t>
            </a:r>
            <a:r>
              <a:rPr lang="en-US" altLang="en-US" sz="800" dirty="0">
                <a:latin typeface="微软雅黑" panose="020B0503020204020204" charset="-122"/>
                <a:ea typeface="微软雅黑" panose="020B0503020204020204" charset="-122"/>
                <a:sym typeface="宋体" panose="02010600030101010101" pitchFamily="2" charset="-122"/>
              </a:rPr>
              <a:t>000</a:t>
            </a:r>
            <a:r>
              <a:rPr lang="zh-CN" altLang="en-US" sz="800" dirty="0">
                <a:latin typeface="微软雅黑" panose="020B0503020204020204" charset="-122"/>
                <a:ea typeface="微软雅黑" panose="020B0503020204020204" charset="-122"/>
                <a:sym typeface="宋体" panose="02010600030101010101" pitchFamily="2" charset="-122"/>
              </a:rPr>
              <a:t>毫安的聚合物锂电池也可为手机等数码设备做应急移动电源</a:t>
            </a:r>
            <a:r>
              <a:rPr lang="en-US" altLang="zh-CN" sz="800" dirty="0">
                <a:latin typeface="微软雅黑" panose="020B0503020204020204" charset="-122"/>
                <a:ea typeface="微软雅黑" panose="020B0503020204020204" charset="-122"/>
                <a:sym typeface="宋体" panose="02010600030101010101" pitchFamily="2" charset="-122"/>
              </a:rPr>
              <a:t>.</a:t>
            </a:r>
            <a:endParaRPr lang="en-US" altLang="zh-CN" sz="800" dirty="0">
              <a:latin typeface="微软雅黑" panose="020B0503020204020204" charset="-122"/>
              <a:ea typeface="微软雅黑" panose="020B0503020204020204" charset="-122"/>
              <a:sym typeface="宋体" panose="02010600030101010101" pitchFamily="2" charset="-122"/>
            </a:endParaRPr>
          </a:p>
          <a:p>
            <a:pPr eaLnBrk="1" hangingPunct="1">
              <a:lnSpc>
                <a:spcPct val="150000"/>
              </a:lnSpc>
              <a:spcBef>
                <a:spcPct val="0"/>
              </a:spcBef>
              <a:buFontTx/>
              <a:buNone/>
            </a:pPr>
            <a:r>
              <a:rPr lang="en-US" altLang="zh-CN" sz="800" dirty="0">
                <a:latin typeface="微软雅黑" panose="020B0503020204020204" charset="-122"/>
                <a:ea typeface="微软雅黑" panose="020B0503020204020204" charset="-122"/>
                <a:sym typeface="宋体" panose="02010600030101010101" pitchFamily="2" charset="-122"/>
              </a:rPr>
              <a:t>3.</a:t>
            </a:r>
            <a:r>
              <a:rPr lang="zh-CN" altLang="en-US" sz="800" dirty="0">
                <a:latin typeface="微软雅黑" panose="020B0503020204020204" charset="-122"/>
                <a:ea typeface="微软雅黑" panose="020B0503020204020204" charset="-122"/>
                <a:sym typeface="宋体" panose="02010600030101010101" pitchFamily="2" charset="-122"/>
              </a:rPr>
              <a:t>化妆</a:t>
            </a:r>
            <a:r>
              <a:rPr lang="en-US" altLang="zh-CN" sz="800" dirty="0">
                <a:latin typeface="微软雅黑" panose="020B0503020204020204" charset="-122"/>
                <a:ea typeface="微软雅黑" panose="020B0503020204020204" charset="-122"/>
                <a:sym typeface="宋体" panose="02010600030101010101" pitchFamily="2" charset="-122"/>
              </a:rPr>
              <a:t>/</a:t>
            </a:r>
            <a:r>
              <a:rPr lang="zh-CN" altLang="en-US" sz="800" dirty="0">
                <a:latin typeface="微软雅黑" panose="020B0503020204020204" charset="-122"/>
                <a:ea typeface="微软雅黑" panose="020B0503020204020204" charset="-122"/>
                <a:sym typeface="宋体" panose="02010600030101010101" pitchFamily="2" charset="-122"/>
              </a:rPr>
              <a:t>补妆助手，打开海贝内置双面化妆镜，令妆容时刻保持美丽。精致小巧，一物三用，有效收纳轻负背包。</a:t>
            </a:r>
            <a:endParaRPr lang="zh-CN" altLang="en-US" sz="800" dirty="0">
              <a:latin typeface="微软雅黑" panose="020B0503020204020204" charset="-122"/>
              <a:ea typeface="微软雅黑" panose="020B0503020204020204" charset="-122"/>
              <a:sym typeface="宋体" panose="02010600030101010101" pitchFamily="2" charset="-122"/>
            </a:endParaRPr>
          </a:p>
          <a:p>
            <a:pPr eaLnBrk="1" hangingPunct="1">
              <a:lnSpc>
                <a:spcPct val="150000"/>
              </a:lnSpc>
              <a:spcBef>
                <a:spcPct val="0"/>
              </a:spcBef>
              <a:buFontTx/>
              <a:buNone/>
            </a:pPr>
            <a:r>
              <a:rPr lang="en-US" altLang="zh-CN" sz="800" dirty="0">
                <a:latin typeface="微软雅黑" panose="020B0503020204020204" charset="-122"/>
                <a:ea typeface="微软雅黑" panose="020B0503020204020204" charset="-122"/>
              </a:rPr>
              <a:t>4.</a:t>
            </a:r>
            <a:r>
              <a:rPr lang="zh-CN" altLang="en-US" sz="800" dirty="0">
                <a:latin typeface="微软雅黑" panose="020B0503020204020204" charset="-122"/>
                <a:ea typeface="微软雅黑" panose="020B0503020204020204" charset="-122"/>
              </a:rPr>
              <a:t>获</a:t>
            </a:r>
            <a:r>
              <a:rPr lang="en-US" altLang="zh-CN" sz="800" dirty="0">
                <a:latin typeface="微软雅黑" panose="020B0503020204020204" charset="-122"/>
                <a:ea typeface="微软雅黑" panose="020B0503020204020204" charset="-122"/>
              </a:rPr>
              <a:t>GUCCI</a:t>
            </a:r>
            <a:r>
              <a:rPr lang="zh-CN" altLang="en-US" sz="800" dirty="0">
                <a:latin typeface="微软雅黑" panose="020B0503020204020204" charset="-122"/>
                <a:ea typeface="微软雅黑" panose="020B0503020204020204" charset="-122"/>
              </a:rPr>
              <a:t>，</a:t>
            </a:r>
            <a:r>
              <a:rPr lang="en-US" altLang="zh-CN" sz="800" dirty="0">
                <a:latin typeface="微软雅黑" panose="020B0503020204020204" charset="-122"/>
                <a:ea typeface="微软雅黑" panose="020B0503020204020204" charset="-122"/>
              </a:rPr>
              <a:t>CHANEL</a:t>
            </a:r>
            <a:r>
              <a:rPr lang="zh-CN" altLang="en-US" sz="800" dirty="0">
                <a:latin typeface="微软雅黑" panose="020B0503020204020204" charset="-122"/>
                <a:ea typeface="微软雅黑" panose="020B0503020204020204" charset="-122"/>
              </a:rPr>
              <a:t>等大牌推荐。年度最新潮品，线上限量发售，线下高端轻奢店铺有售。</a:t>
            </a:r>
            <a:endParaRPr lang="zh-CN" altLang="en-US" sz="800" dirty="0">
              <a:latin typeface="微软雅黑" panose="020B0503020204020204" charset="-122"/>
              <a:ea typeface="微软雅黑" panose="020B0503020204020204" charset="-122"/>
            </a:endParaRPr>
          </a:p>
        </p:txBody>
      </p:sp>
      <p:sp>
        <p:nvSpPr>
          <p:cNvPr id="20" name="内容占位符 2"/>
          <p:cNvSpPr>
            <a:spLocks noGrp="1"/>
          </p:cNvSpPr>
          <p:nvPr/>
        </p:nvSpPr>
        <p:spPr>
          <a:xfrm>
            <a:off x="6826250" y="471170"/>
            <a:ext cx="3180715" cy="650875"/>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lIns="91440" tIns="45720" rIns="91440" bIns="45720" numCol="1" spcCol="0" rtlCol="0" fromWordArt="0" anchor="ctr" anchorCtr="0" forceAA="0" compatLnSpc="1">
            <a:normAutofit lnSpcReduction="20000"/>
          </a:bodyPr>
          <a:lstStyle/>
          <a:p>
            <a:pPr lvl="0" algn="l">
              <a:lnSpc>
                <a:spcPct val="90000"/>
              </a:lnSpc>
              <a:spcBef>
                <a:spcPts val="1000"/>
              </a:spcBef>
              <a:buFont typeface="Arial" panose="020B0604020202020204" pitchFamily="34" charset="0"/>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Shell Handwarmer</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lvl="0" algn="l">
              <a:lnSpc>
                <a:spcPct val="90000"/>
              </a:lnSpc>
              <a:spcBef>
                <a:spcPts val="1000"/>
              </a:spcBef>
              <a:buFont typeface="Arial" panose="020B0604020202020204" pitchFamily="34" charset="0"/>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海贝充电暖手宝移动电源</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9" name="组合 8"/>
          <p:cNvGrpSpPr/>
          <p:nvPr/>
        </p:nvGrpSpPr>
        <p:grpSpPr>
          <a:xfrm>
            <a:off x="6826249" y="1088645"/>
            <a:ext cx="4722417" cy="1755775"/>
            <a:chOff x="9683" y="6004"/>
            <a:chExt cx="7942" cy="2765"/>
          </a:xfrm>
        </p:grpSpPr>
        <p:sp>
          <p:nvSpPr>
            <p:cNvPr id="23554" name="TextBox 6"/>
            <p:cNvSpPr txBox="1">
              <a:spLocks noChangeArrowheads="1"/>
            </p:cNvSpPr>
            <p:nvPr/>
          </p:nvSpPr>
          <p:spPr bwMode="auto">
            <a:xfrm>
              <a:off x="9683" y="6004"/>
              <a:ext cx="7437" cy="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defRPr/>
              </a:pPr>
              <a:r>
                <a:rPr lang="zh-CN" altLang="en-US" sz="900" b="1" dirty="0">
                  <a:latin typeface="微软雅黑" panose="020B0503020204020204" charset="-122"/>
                  <a:ea typeface="微软雅黑" panose="020B0503020204020204" charset="-122"/>
                </a:rPr>
                <a:t>品称：</a:t>
              </a:r>
              <a:r>
                <a:rPr lang="en-US" altLang="en-US" sz="900" b="1" dirty="0">
                  <a:latin typeface="微软雅黑" panose="020B0503020204020204" charset="-122"/>
                  <a:ea typeface="微软雅黑" panose="020B0503020204020204" charset="-122"/>
                </a:rPr>
                <a:t>SHELL</a:t>
              </a:r>
              <a:r>
                <a:rPr lang="zh-CN" altLang="en-US" sz="900" b="1" dirty="0">
                  <a:latin typeface="微软雅黑" panose="020B0503020204020204" charset="-122"/>
                  <a:ea typeface="微软雅黑" panose="020B0503020204020204" charset="-122"/>
                </a:rPr>
                <a:t>海贝充电暖手移动电源</a:t>
              </a:r>
              <a:r>
                <a:rPr lang="en-US" altLang="zh-CN" sz="900" b="1" dirty="0">
                  <a:latin typeface="微软雅黑" panose="020B0503020204020204" charset="-122"/>
                  <a:ea typeface="微软雅黑" panose="020B0503020204020204" charset="-122"/>
                </a:rPr>
                <a:t>-</a:t>
              </a:r>
              <a:r>
                <a:rPr lang="zh-CN" altLang="en-US" sz="900" b="1" dirty="0">
                  <a:latin typeface="微软雅黑" panose="020B0503020204020204" charset="-122"/>
                  <a:ea typeface="微软雅黑" panose="020B0503020204020204" charset="-122"/>
                </a:rPr>
                <a:t>特别版</a:t>
              </a:r>
              <a:endParaRPr lang="zh-CN" altLang="en-US" sz="900" b="1" dirty="0">
                <a:latin typeface="微软雅黑" panose="020B0503020204020204" charset="-122"/>
                <a:ea typeface="微软雅黑" panose="020B0503020204020204" charset="-122"/>
              </a:endParaRPr>
            </a:p>
            <a:p>
              <a:pPr eaLnBrk="1" hangingPunct="1">
                <a:lnSpc>
                  <a:spcPct val="150000"/>
                </a:lnSpc>
                <a:defRPr/>
              </a:pPr>
              <a:r>
                <a:rPr lang="zh-CN" altLang="en-US" sz="800" dirty="0">
                  <a:latin typeface="微软雅黑" panose="020B0503020204020204" charset="-122"/>
                  <a:ea typeface="微软雅黑" panose="020B0503020204020204" charset="-122"/>
                  <a:sym typeface="宋体" panose="02010600030101010101" pitchFamily="2" charset="-122"/>
                </a:rPr>
                <a:t>型号：</a:t>
              </a:r>
              <a:r>
                <a:rPr lang="en-US" altLang="zh-CN" sz="800" dirty="0">
                  <a:latin typeface="微软雅黑" panose="020B0503020204020204" charset="-122"/>
                  <a:ea typeface="微软雅黑" panose="020B0503020204020204" charset="-122"/>
                  <a:sym typeface="宋体" panose="02010600030101010101" pitchFamily="2" charset="-122"/>
                </a:rPr>
                <a:t>PM1002BL/JD/RD/OB</a:t>
              </a:r>
              <a:endParaRPr lang="en-US" altLang="zh-CN" sz="800" dirty="0">
                <a:latin typeface="微软雅黑" panose="020B0503020204020204" charset="-122"/>
                <a:ea typeface="微软雅黑" panose="020B0503020204020204" charset="-122"/>
                <a:sym typeface="宋体" panose="02010600030101010101" pitchFamily="2" charset="-122"/>
              </a:endParaRPr>
            </a:p>
            <a:p>
              <a:pPr eaLnBrk="1" hangingPunct="1">
                <a:lnSpc>
                  <a:spcPct val="150000"/>
                </a:lnSpc>
                <a:defRPr/>
              </a:pPr>
              <a:r>
                <a:rPr lang="zh-CN" altLang="zh-CN" sz="800" dirty="0">
                  <a:latin typeface="微软雅黑" panose="020B0503020204020204" charset="-122"/>
                  <a:ea typeface="微软雅黑" panose="020B0503020204020204" charset="-122"/>
                </a:rPr>
                <a:t>材质：ABS、铝</a:t>
              </a:r>
              <a:endParaRPr lang="zh-CN" altLang="zh-CN" sz="800" dirty="0">
                <a:latin typeface="微软雅黑" panose="020B0503020204020204" charset="-122"/>
                <a:ea typeface="微软雅黑" panose="020B0503020204020204" charset="-122"/>
              </a:endParaRPr>
            </a:p>
            <a:p>
              <a:pPr eaLnBrk="1" hangingPunct="1">
                <a:lnSpc>
                  <a:spcPct val="150000"/>
                </a:lnSpc>
                <a:defRPr/>
              </a:pPr>
              <a:r>
                <a:rPr lang="zh-CN" altLang="zh-CN" sz="800" dirty="0">
                  <a:latin typeface="微软雅黑" panose="020B0503020204020204" charset="-122"/>
                  <a:ea typeface="微软雅黑" panose="020B0503020204020204" charset="-122"/>
                </a:rPr>
                <a:t>电芯：聚合物锂电池</a:t>
              </a:r>
              <a:endParaRPr lang="zh-CN" altLang="zh-CN" sz="800" dirty="0">
                <a:latin typeface="微软雅黑" panose="020B0503020204020204" charset="-122"/>
                <a:ea typeface="微软雅黑" panose="020B0503020204020204" charset="-122"/>
              </a:endParaRPr>
            </a:p>
            <a:p>
              <a:pPr eaLnBrk="1" hangingPunct="1">
                <a:lnSpc>
                  <a:spcPct val="150000"/>
                </a:lnSpc>
                <a:defRPr/>
              </a:pPr>
              <a:r>
                <a:rPr lang="zh-CN" altLang="zh-CN" sz="800" dirty="0">
                  <a:latin typeface="微软雅黑" panose="020B0503020204020204" charset="-122"/>
                  <a:ea typeface="微软雅黑" panose="020B0503020204020204" charset="-122"/>
                </a:rPr>
                <a:t>尺寸：L85  W75  H35 mm   </a:t>
              </a:r>
              <a:endParaRPr lang="zh-CN" altLang="zh-CN" sz="800" dirty="0">
                <a:latin typeface="微软雅黑" panose="020B0503020204020204" charset="-122"/>
                <a:ea typeface="微软雅黑" panose="020B0503020204020204" charset="-122"/>
              </a:endParaRPr>
            </a:p>
            <a:p>
              <a:pPr eaLnBrk="1" hangingPunct="1">
                <a:lnSpc>
                  <a:spcPct val="150000"/>
                </a:lnSpc>
                <a:defRPr/>
              </a:pPr>
              <a:r>
                <a:rPr lang="zh-CN" altLang="zh-CN" sz="800" dirty="0">
                  <a:latin typeface="微软雅黑" panose="020B0503020204020204" charset="-122"/>
                  <a:ea typeface="微软雅黑" panose="020B0503020204020204" charset="-122"/>
                </a:rPr>
                <a:t>单个净重：120g    单个毛重: 310g                                                      </a:t>
              </a:r>
              <a:endParaRPr lang="zh-CN" altLang="zh-CN" sz="800" dirty="0">
                <a:latin typeface="微软雅黑" panose="020B0503020204020204" charset="-122"/>
                <a:ea typeface="微软雅黑" panose="020B0503020204020204" charset="-122"/>
              </a:endParaRPr>
            </a:p>
            <a:p>
              <a:pPr eaLnBrk="1" hangingPunct="1">
                <a:lnSpc>
                  <a:spcPct val="150000"/>
                </a:lnSpc>
                <a:defRPr/>
              </a:pPr>
              <a:r>
                <a:rPr lang="zh-CN" altLang="zh-CN" sz="800" dirty="0">
                  <a:latin typeface="微软雅黑" panose="020B0503020204020204" charset="-122"/>
                  <a:ea typeface="微软雅黑" panose="020B0503020204020204" charset="-122"/>
                </a:rPr>
                <a:t>容量：</a:t>
              </a:r>
              <a:r>
                <a:rPr lang="en-US" altLang="en-US" sz="800" dirty="0">
                  <a:latin typeface="微软雅黑" panose="020B0503020204020204" charset="-122"/>
                  <a:ea typeface="微软雅黑" panose="020B0503020204020204" charset="-122"/>
                </a:rPr>
                <a:t>4</a:t>
              </a:r>
              <a:r>
                <a:rPr lang="zh-CN" altLang="zh-CN" sz="800" dirty="0">
                  <a:latin typeface="微软雅黑" panose="020B0503020204020204" charset="-122"/>
                  <a:ea typeface="微软雅黑" panose="020B0503020204020204" charset="-122"/>
                </a:rPr>
                <a:t>000mAh   </a:t>
              </a:r>
              <a:endParaRPr lang="en-US" altLang="zh-CN" sz="800" dirty="0">
                <a:latin typeface="微软雅黑" panose="020B0503020204020204" charset="-122"/>
                <a:ea typeface="微软雅黑" panose="020B0503020204020204" charset="-122"/>
              </a:endParaRPr>
            </a:p>
            <a:p>
              <a:pPr>
                <a:lnSpc>
                  <a:spcPct val="150000"/>
                </a:lnSpc>
                <a:defRPr/>
              </a:pPr>
              <a:r>
                <a:rPr lang="zh-CN" altLang="en-US" sz="800" dirty="0">
                  <a:latin typeface="微软雅黑" panose="020B0503020204020204" charset="-122"/>
                  <a:ea typeface="微软雅黑" panose="020B0503020204020204" charset="-122"/>
                </a:rPr>
                <a:t>市场零售价：</a:t>
              </a:r>
              <a:r>
                <a:rPr lang="en-US" altLang="zh-CN" sz="800" dirty="0">
                  <a:latin typeface="微软雅黑" panose="020B0503020204020204" charset="-122"/>
                  <a:ea typeface="微软雅黑" panose="020B0503020204020204" charset="-122"/>
                </a:rPr>
                <a:t>288</a:t>
              </a:r>
              <a:r>
                <a:rPr lang="zh-CN" altLang="en-US" sz="800" dirty="0">
                  <a:latin typeface="微软雅黑" panose="020B0503020204020204" charset="-122"/>
                  <a:ea typeface="微软雅黑" panose="020B0503020204020204" charset="-122"/>
                </a:rPr>
                <a:t>元</a:t>
              </a:r>
              <a:endParaRPr lang="en-US" altLang="zh-CN" sz="800" dirty="0">
                <a:latin typeface="微软雅黑" panose="020B0503020204020204" charset="-122"/>
                <a:ea typeface="微软雅黑" panose="020B0503020204020204" charset="-122"/>
              </a:endParaRPr>
            </a:p>
            <a:p>
              <a:pPr>
                <a:lnSpc>
                  <a:spcPct val="150000"/>
                </a:lnSpc>
                <a:defRPr/>
              </a:pPr>
              <a:r>
                <a:rPr lang="zh-CN" altLang="en-US" sz="800" dirty="0">
                  <a:latin typeface="微软雅黑" panose="020B0503020204020204" charset="-122"/>
                  <a:ea typeface="微软雅黑" panose="020B0503020204020204" charset="-122"/>
                </a:rPr>
                <a:t>网络管控价：</a:t>
              </a:r>
              <a:r>
                <a:rPr lang="en-US" altLang="zh-CN" sz="800" dirty="0">
                  <a:latin typeface="微软雅黑" panose="020B0503020204020204" charset="-122"/>
                  <a:ea typeface="微软雅黑" panose="020B0503020204020204" charset="-122"/>
                </a:rPr>
                <a:t>218</a:t>
              </a:r>
              <a:r>
                <a:rPr lang="zh-CN" altLang="en-US" sz="800" dirty="0">
                  <a:latin typeface="微软雅黑" panose="020B0503020204020204" charset="-122"/>
                  <a:ea typeface="微软雅黑" panose="020B0503020204020204" charset="-122"/>
                </a:rPr>
                <a:t>元</a:t>
              </a:r>
              <a:endParaRPr lang="en-US" altLang="zh-CN" sz="800" dirty="0">
                <a:latin typeface="微软雅黑" panose="020B0503020204020204" charset="-122"/>
                <a:ea typeface="微软雅黑" panose="020B0503020204020204" charset="-122"/>
              </a:endParaRPr>
            </a:p>
          </p:txBody>
        </p:sp>
        <p:sp>
          <p:nvSpPr>
            <p:cNvPr id="8" name="TextBox 6"/>
            <p:cNvSpPr txBox="1">
              <a:spLocks noChangeArrowheads="1"/>
            </p:cNvSpPr>
            <p:nvPr/>
          </p:nvSpPr>
          <p:spPr bwMode="auto">
            <a:xfrm>
              <a:off x="13554" y="6760"/>
              <a:ext cx="4071" cy="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defRPr/>
              </a:pPr>
              <a:r>
                <a:rPr lang="zh-CN" altLang="zh-CN" sz="800" dirty="0">
                  <a:latin typeface="微软雅黑" panose="020B0503020204020204" charset="-122"/>
                  <a:ea typeface="微软雅黑" panose="020B0503020204020204" charset="-122"/>
                </a:rPr>
                <a:t>输入电流：1A              输入电压：DC5V                                </a:t>
              </a:r>
              <a:endParaRPr lang="en-US" altLang="zh-CN" sz="800" dirty="0">
                <a:latin typeface="微软雅黑" panose="020B0503020204020204" charset="-122"/>
                <a:ea typeface="微软雅黑" panose="020B0503020204020204" charset="-122"/>
              </a:endParaRPr>
            </a:p>
            <a:p>
              <a:pPr eaLnBrk="1" hangingPunct="1">
                <a:lnSpc>
                  <a:spcPct val="150000"/>
                </a:lnSpc>
                <a:defRPr/>
              </a:pPr>
              <a:r>
                <a:rPr lang="zh-CN" altLang="zh-CN" sz="800" dirty="0">
                  <a:latin typeface="微软雅黑" panose="020B0503020204020204" charset="-122"/>
                  <a:ea typeface="微软雅黑" panose="020B0503020204020204" charset="-122"/>
                </a:rPr>
                <a:t>输出电流：1A              输出电压：DC5V</a:t>
              </a:r>
              <a:endParaRPr lang="zh-CN" altLang="zh-CN" sz="800" dirty="0">
                <a:latin typeface="微软雅黑" panose="020B0503020204020204" charset="-122"/>
                <a:ea typeface="微软雅黑" panose="020B0503020204020204" charset="-122"/>
              </a:endParaRPr>
            </a:p>
            <a:p>
              <a:pPr eaLnBrk="1" hangingPunct="1">
                <a:lnSpc>
                  <a:spcPct val="150000"/>
                </a:lnSpc>
                <a:defRPr/>
              </a:pPr>
              <a:r>
                <a:rPr lang="zh-CN" altLang="zh-CN" sz="800" dirty="0">
                  <a:latin typeface="微软雅黑" panose="020B0503020204020204" charset="-122"/>
                  <a:ea typeface="微软雅黑" panose="020B0503020204020204" charset="-122"/>
                </a:rPr>
                <a:t>毛重：13kg</a:t>
              </a:r>
              <a:r>
                <a:rPr lang="en-US" altLang="en-US" sz="800" dirty="0">
                  <a:latin typeface="微软雅黑" panose="020B0503020204020204" charset="-122"/>
                  <a:ea typeface="微软雅黑" panose="020B0503020204020204" charset="-122"/>
                </a:rPr>
                <a:t>/</a:t>
              </a:r>
              <a:r>
                <a:rPr lang="zh-CN" altLang="en-US" sz="800" dirty="0">
                  <a:latin typeface="微软雅黑" panose="020B0503020204020204" charset="-122"/>
                  <a:ea typeface="微软雅黑" panose="020B0503020204020204" charset="-122"/>
                </a:rPr>
                <a:t>箱</a:t>
              </a:r>
              <a:r>
                <a:rPr lang="zh-CN" altLang="zh-CN" sz="800" dirty="0">
                  <a:latin typeface="微软雅黑" panose="020B0503020204020204" charset="-122"/>
                  <a:ea typeface="微软雅黑" panose="020B0503020204020204" charset="-122"/>
                </a:rPr>
                <a:t>            </a:t>
              </a:r>
              <a:r>
                <a:rPr lang="zh-CN" altLang="en-US" sz="800" dirty="0">
                  <a:latin typeface="微软雅黑" panose="020B0503020204020204" charset="-122"/>
                  <a:ea typeface="微软雅黑" panose="020B0503020204020204" charset="-122"/>
                </a:rPr>
                <a:t>装箱数：</a:t>
              </a:r>
              <a:r>
                <a:rPr lang="en-US" altLang="zh-CN" sz="800" dirty="0">
                  <a:latin typeface="微软雅黑" panose="020B0503020204020204" charset="-122"/>
                  <a:ea typeface="微软雅黑" panose="020B0503020204020204" charset="-122"/>
                </a:rPr>
                <a:t>40</a:t>
              </a:r>
              <a:r>
                <a:rPr lang="zh-CN" altLang="en-US" sz="800" dirty="0">
                  <a:latin typeface="微软雅黑" panose="020B0503020204020204" charset="-122"/>
                  <a:ea typeface="微软雅黑" panose="020B0503020204020204" charset="-122"/>
                </a:rPr>
                <a:t>个</a:t>
              </a:r>
              <a:r>
                <a:rPr lang="en-US" altLang="zh-CN" sz="800" dirty="0">
                  <a:latin typeface="微软雅黑" panose="020B0503020204020204" charset="-122"/>
                  <a:ea typeface="微软雅黑" panose="020B0503020204020204" charset="-122"/>
                </a:rPr>
                <a:t>/</a:t>
              </a:r>
              <a:r>
                <a:rPr lang="zh-CN" altLang="en-US" sz="800" dirty="0">
                  <a:latin typeface="微软雅黑" panose="020B0503020204020204" charset="-122"/>
                  <a:ea typeface="微软雅黑" panose="020B0503020204020204" charset="-122"/>
                </a:rPr>
                <a:t>箱</a:t>
              </a:r>
              <a:endParaRPr lang="zh-CN" altLang="en-US" sz="800" dirty="0">
                <a:latin typeface="微软雅黑" panose="020B0503020204020204" charset="-122"/>
                <a:ea typeface="微软雅黑" panose="020B0503020204020204" charset="-122"/>
              </a:endParaRPr>
            </a:p>
            <a:p>
              <a:pPr eaLnBrk="1" hangingPunct="1">
                <a:lnSpc>
                  <a:spcPct val="150000"/>
                </a:lnSpc>
                <a:defRPr/>
              </a:pPr>
              <a:r>
                <a:rPr lang="zh-CN" altLang="en-US" sz="800" dirty="0">
                  <a:solidFill>
                    <a:srgbClr val="000000"/>
                  </a:solidFill>
                  <a:latin typeface="微软雅黑" panose="020B0503020204020204" charset="-122"/>
                  <a:ea typeface="微软雅黑" panose="020B0503020204020204" charset="-122"/>
                  <a:sym typeface="宋体" panose="02010600030101010101" pitchFamily="2" charset="-122"/>
                </a:rPr>
                <a:t>颜色：黑蝶贝</a:t>
              </a:r>
              <a:r>
                <a:rPr lang="en-US" altLang="zh-CN" sz="800" dirty="0">
                  <a:solidFill>
                    <a:srgbClr val="000000"/>
                  </a:solidFill>
                  <a:latin typeface="微软雅黑" panose="020B0503020204020204" charset="-122"/>
                  <a:ea typeface="微软雅黑" panose="020B0503020204020204" charset="-122"/>
                  <a:sym typeface="宋体" panose="02010600030101010101" pitchFamily="2" charset="-122"/>
                </a:rPr>
                <a:t>/</a:t>
              </a:r>
              <a:r>
                <a:rPr lang="zh-CN" altLang="en-US" sz="800" dirty="0">
                  <a:solidFill>
                    <a:srgbClr val="000000"/>
                  </a:solidFill>
                  <a:latin typeface="微软雅黑" panose="020B0503020204020204" charset="-122"/>
                  <a:ea typeface="微软雅黑" panose="020B0503020204020204" charset="-122"/>
                  <a:sym typeface="宋体" panose="02010600030101010101" pitchFamily="2" charset="-122"/>
                </a:rPr>
                <a:t>白玉贝</a:t>
              </a:r>
              <a:r>
                <a:rPr lang="en-US" altLang="zh-CN" sz="800" dirty="0">
                  <a:solidFill>
                    <a:srgbClr val="000000"/>
                  </a:solidFill>
                  <a:latin typeface="微软雅黑" panose="020B0503020204020204" charset="-122"/>
                  <a:ea typeface="微软雅黑" panose="020B0503020204020204" charset="-122"/>
                  <a:sym typeface="宋体" panose="02010600030101010101" pitchFamily="2" charset="-122"/>
                </a:rPr>
                <a:t>/</a:t>
              </a:r>
              <a:r>
                <a:rPr lang="zh-CN" altLang="en-US" sz="800" dirty="0">
                  <a:solidFill>
                    <a:srgbClr val="000000"/>
                  </a:solidFill>
                  <a:latin typeface="微软雅黑" panose="020B0503020204020204" charset="-122"/>
                  <a:ea typeface="微软雅黑" panose="020B0503020204020204" charset="-122"/>
                  <a:sym typeface="宋体" panose="02010600030101010101" pitchFamily="2" charset="-122"/>
                </a:rPr>
                <a:t>石榴红</a:t>
              </a:r>
              <a:r>
                <a:rPr lang="en-US" altLang="zh-CN" sz="800" dirty="0">
                  <a:solidFill>
                    <a:srgbClr val="000000"/>
                  </a:solidFill>
                  <a:latin typeface="微软雅黑" panose="020B0503020204020204" charset="-122"/>
                  <a:ea typeface="微软雅黑" panose="020B0503020204020204" charset="-122"/>
                  <a:sym typeface="宋体" panose="02010600030101010101" pitchFamily="2" charset="-122"/>
                </a:rPr>
                <a:t>/</a:t>
              </a:r>
              <a:r>
                <a:rPr lang="zh-CN" altLang="en-US" sz="800" dirty="0">
                  <a:solidFill>
                    <a:srgbClr val="000000"/>
                  </a:solidFill>
                  <a:latin typeface="微软雅黑" panose="020B0503020204020204" charset="-122"/>
                  <a:ea typeface="微软雅黑" panose="020B0503020204020204" charset="-122"/>
                  <a:sym typeface="宋体" panose="02010600030101010101" pitchFamily="2" charset="-122"/>
                </a:rPr>
                <a:t>深海蓝</a:t>
              </a:r>
              <a:endParaRPr lang="zh-CN" altLang="zh-CN" sz="800" dirty="0">
                <a:latin typeface="微软雅黑" panose="020B0503020204020204" charset="-122"/>
                <a:ea typeface="微软雅黑" panose="020B0503020204020204" charset="-122"/>
              </a:endParaRPr>
            </a:p>
          </p:txBody>
        </p:sp>
      </p:grpSp>
      <p:pic>
        <p:nvPicPr>
          <p:cNvPr id="10" name="图片 9" descr="15"/>
          <p:cNvPicPr>
            <a:picLocks noChangeAspect="1"/>
          </p:cNvPicPr>
          <p:nvPr/>
        </p:nvPicPr>
        <p:blipFill>
          <a:blip r:embed="rId1" cstate="email"/>
          <a:stretch>
            <a:fillRect/>
          </a:stretch>
        </p:blipFill>
        <p:spPr>
          <a:xfrm>
            <a:off x="551449" y="414692"/>
            <a:ext cx="5531540" cy="3397472"/>
          </a:xfrm>
          <a:prstGeom prst="rect">
            <a:avLst/>
          </a:prstGeom>
        </p:spPr>
      </p:pic>
      <p:pic>
        <p:nvPicPr>
          <p:cNvPr id="28679" name="图片 28678"/>
          <p:cNvPicPr>
            <a:picLocks noChangeAspect="1"/>
          </p:cNvPicPr>
          <p:nvPr/>
        </p:nvPicPr>
        <p:blipFill>
          <a:blip r:embed="rId2" cstate="email"/>
          <a:stretch>
            <a:fillRect/>
          </a:stretch>
        </p:blipFill>
        <p:spPr>
          <a:xfrm>
            <a:off x="339620" y="5205216"/>
            <a:ext cx="1784447" cy="1189631"/>
          </a:xfrm>
          <a:prstGeom prst="rect">
            <a:avLst/>
          </a:prstGeom>
        </p:spPr>
      </p:pic>
      <p:pic>
        <p:nvPicPr>
          <p:cNvPr id="28684" name="图片 28683"/>
          <p:cNvPicPr>
            <a:picLocks noChangeAspect="1"/>
          </p:cNvPicPr>
          <p:nvPr/>
        </p:nvPicPr>
        <p:blipFill>
          <a:blip r:embed="rId3"/>
          <a:stretch>
            <a:fillRect/>
          </a:stretch>
        </p:blipFill>
        <p:spPr>
          <a:xfrm>
            <a:off x="478172" y="3819540"/>
            <a:ext cx="5687736" cy="1375521"/>
          </a:xfrm>
          <a:prstGeom prst="rect">
            <a:avLst/>
          </a:prstGeom>
        </p:spPr>
      </p:pic>
      <p:grpSp>
        <p:nvGrpSpPr>
          <p:cNvPr id="14" name="组合 13"/>
          <p:cNvGrpSpPr/>
          <p:nvPr/>
        </p:nvGrpSpPr>
        <p:grpSpPr>
          <a:xfrm>
            <a:off x="1970503" y="5443989"/>
            <a:ext cx="4129828" cy="889206"/>
            <a:chOff x="8505" y="-148"/>
            <a:chExt cx="8755" cy="1808"/>
          </a:xfrm>
        </p:grpSpPr>
        <p:pic>
          <p:nvPicPr>
            <p:cNvPr id="15" name="图片 14" descr="头像1500-8"/>
            <p:cNvPicPr>
              <a:picLocks noChangeAspect="1"/>
            </p:cNvPicPr>
            <p:nvPr/>
          </p:nvPicPr>
          <p:blipFill>
            <a:blip r:embed="rId4" cstate="email"/>
            <a:srcRect/>
            <a:stretch>
              <a:fillRect/>
            </a:stretch>
          </p:blipFill>
          <p:spPr>
            <a:xfrm>
              <a:off x="15072" y="-148"/>
              <a:ext cx="2189" cy="1794"/>
            </a:xfrm>
            <a:prstGeom prst="rect">
              <a:avLst/>
            </a:prstGeom>
          </p:spPr>
        </p:pic>
        <p:pic>
          <p:nvPicPr>
            <p:cNvPr id="16" name="图片 15" descr="头像1500-5"/>
            <p:cNvPicPr>
              <a:picLocks noChangeAspect="1"/>
            </p:cNvPicPr>
            <p:nvPr/>
          </p:nvPicPr>
          <p:blipFill>
            <a:blip r:embed="rId5" cstate="email"/>
            <a:srcRect/>
            <a:stretch>
              <a:fillRect/>
            </a:stretch>
          </p:blipFill>
          <p:spPr>
            <a:xfrm>
              <a:off x="8505" y="-148"/>
              <a:ext cx="2189" cy="1809"/>
            </a:xfrm>
            <a:prstGeom prst="rect">
              <a:avLst/>
            </a:prstGeom>
          </p:spPr>
        </p:pic>
        <p:pic>
          <p:nvPicPr>
            <p:cNvPr id="17" name="图片 16" descr="头像1500-6"/>
            <p:cNvPicPr>
              <a:picLocks noChangeAspect="1"/>
            </p:cNvPicPr>
            <p:nvPr/>
          </p:nvPicPr>
          <p:blipFill>
            <a:blip r:embed="rId6" cstate="email"/>
            <a:srcRect/>
            <a:stretch>
              <a:fillRect/>
            </a:stretch>
          </p:blipFill>
          <p:spPr>
            <a:xfrm>
              <a:off x="10694" y="-148"/>
              <a:ext cx="2189" cy="1809"/>
            </a:xfrm>
            <a:prstGeom prst="rect">
              <a:avLst/>
            </a:prstGeom>
          </p:spPr>
        </p:pic>
        <p:pic>
          <p:nvPicPr>
            <p:cNvPr id="19" name="图片 18" descr="头像1500-7"/>
            <p:cNvPicPr>
              <a:picLocks noChangeAspect="1"/>
            </p:cNvPicPr>
            <p:nvPr/>
          </p:nvPicPr>
          <p:blipFill>
            <a:blip r:embed="rId7" cstate="email"/>
            <a:srcRect/>
            <a:stretch>
              <a:fillRect/>
            </a:stretch>
          </p:blipFill>
          <p:spPr>
            <a:xfrm>
              <a:off x="12883" y="-148"/>
              <a:ext cx="2189" cy="1794"/>
            </a:xfrm>
            <a:prstGeom prst="rect">
              <a:avLst/>
            </a:prstGeom>
          </p:spPr>
        </p:pic>
      </p:gr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p:cNvPicPr>
          <p:nvPr/>
        </p:nvPicPr>
        <p:blipFill>
          <a:blip r:embed="rId1"/>
          <a:srcRect/>
          <a:stretch>
            <a:fillRect/>
          </a:stretch>
        </p:blipFill>
        <p:spPr bwMode="auto">
          <a:xfrm>
            <a:off x="0" y="-50801"/>
            <a:ext cx="12280900" cy="690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4891" y="3795676"/>
            <a:ext cx="4957233" cy="2523754"/>
          </a:xfrm>
          <a:prstGeom prst="rect">
            <a:avLst/>
          </a:prstGeom>
          <a:noFill/>
        </p:spPr>
        <p:txBody>
          <a:bodyPr wrap="square" lIns="121908" tIns="60953" rIns="121908" bIns="60953">
            <a:spAutoFit/>
          </a:bodyPr>
          <a:lstStyle/>
          <a:p>
            <a:pPr>
              <a:lnSpc>
                <a:spcPct val="100000"/>
              </a:lnSpc>
              <a:spcBef>
                <a:spcPct val="0"/>
              </a:spcBef>
              <a:buFontTx/>
              <a:buNone/>
            </a:pPr>
            <a:r>
              <a:rPr lang="zh-CN" altLang="en-US" sz="1400" b="1" dirty="0">
                <a:latin typeface="+mn-ea"/>
                <a:sym typeface="+mn-ea"/>
              </a:rPr>
              <a:t>深圳市都市之森创意生活用品</a:t>
            </a:r>
            <a:r>
              <a:rPr lang="zh-CN" altLang="en-US" sz="1400" b="1" dirty="0" smtClean="0">
                <a:latin typeface="+mn-ea"/>
                <a:sym typeface="+mn-ea"/>
              </a:rPr>
              <a:t>有限公司</a:t>
            </a:r>
            <a:endParaRPr lang="en-US" altLang="zh-CN" sz="1400" b="1" dirty="0" smtClean="0">
              <a:latin typeface="+mn-ea"/>
              <a:sym typeface="+mn-ea"/>
            </a:endParaRPr>
          </a:p>
          <a:p>
            <a:pPr>
              <a:lnSpc>
                <a:spcPct val="100000"/>
              </a:lnSpc>
              <a:spcBef>
                <a:spcPct val="0"/>
              </a:spcBef>
              <a:buFontTx/>
              <a:buNone/>
            </a:pPr>
            <a:endParaRPr lang="zh-CN" altLang="en-US" sz="1200" dirty="0">
              <a:latin typeface="+mn-ea"/>
            </a:endParaRPr>
          </a:p>
          <a:p>
            <a:pPr>
              <a:lnSpc>
                <a:spcPct val="100000"/>
              </a:lnSpc>
              <a:spcBef>
                <a:spcPct val="0"/>
              </a:spcBef>
              <a:buFontTx/>
              <a:buNone/>
            </a:pPr>
            <a:r>
              <a:rPr lang="zh-CN" altLang="en-US" sz="1200" dirty="0" smtClean="0">
                <a:latin typeface="+mn-ea"/>
              </a:rPr>
              <a:t>深圳市</a:t>
            </a:r>
            <a:r>
              <a:rPr lang="zh-CN" altLang="en-US" sz="1200" dirty="0">
                <a:latin typeface="+mn-ea"/>
              </a:rPr>
              <a:t>福田</a:t>
            </a:r>
            <a:r>
              <a:rPr lang="zh-CN" altLang="en-US" sz="1200" dirty="0" smtClean="0">
                <a:latin typeface="+mn-ea"/>
              </a:rPr>
              <a:t>区皇岗路</a:t>
            </a:r>
            <a:r>
              <a:rPr lang="en-US" altLang="zh-CN" sz="1200" dirty="0" smtClean="0">
                <a:latin typeface="+mn-ea"/>
              </a:rPr>
              <a:t>5001</a:t>
            </a:r>
            <a:r>
              <a:rPr lang="zh-CN" altLang="en-US" sz="1200" dirty="0" smtClean="0">
                <a:latin typeface="+mn-ea"/>
              </a:rPr>
              <a:t>号深业上城</a:t>
            </a:r>
            <a:r>
              <a:rPr lang="en-US" altLang="zh-CN" sz="1200" dirty="0" smtClean="0">
                <a:latin typeface="+mn-ea"/>
              </a:rPr>
              <a:t>LOFT</a:t>
            </a:r>
            <a:r>
              <a:rPr lang="zh-CN" altLang="en-US" sz="1200" dirty="0" smtClean="0">
                <a:latin typeface="+mn-ea"/>
              </a:rPr>
              <a:t>小镇</a:t>
            </a:r>
            <a:r>
              <a:rPr lang="en-US" altLang="zh-CN" sz="1200" dirty="0" smtClean="0">
                <a:latin typeface="+mn-ea"/>
              </a:rPr>
              <a:t>LC424</a:t>
            </a:r>
            <a:endParaRPr lang="en-US" altLang="zh-CN" sz="1200" dirty="0">
              <a:latin typeface="+mn-ea"/>
            </a:endParaRPr>
          </a:p>
          <a:p>
            <a:pPr>
              <a:lnSpc>
                <a:spcPct val="150000"/>
              </a:lnSpc>
              <a:defRPr/>
            </a:pPr>
            <a:endParaRPr lang="en-US" altLang="zh-CN" sz="1400" dirty="0">
              <a:solidFill>
                <a:schemeClr val="tx1">
                  <a:lumMod val="65000"/>
                  <a:lumOff val="35000"/>
                </a:schemeClr>
              </a:solidFill>
              <a:latin typeface="+mn-ea"/>
            </a:endParaRPr>
          </a:p>
          <a:p>
            <a:pPr>
              <a:lnSpc>
                <a:spcPct val="100000"/>
              </a:lnSpc>
              <a:spcBef>
                <a:spcPct val="0"/>
              </a:spcBef>
              <a:buFontTx/>
              <a:buNone/>
            </a:pPr>
            <a:r>
              <a:rPr lang="en-US" altLang="en-US" sz="1400" dirty="0" smtClean="0">
                <a:latin typeface="+mn-ea"/>
                <a:sym typeface="+mn-ea"/>
                <a:hlinkClick r:id="rId2"/>
              </a:rPr>
              <a:t>www.urbanforest.com.cn</a:t>
            </a:r>
            <a:endParaRPr lang="en-US" altLang="en-US" sz="1400" dirty="0" smtClean="0">
              <a:latin typeface="+mn-ea"/>
              <a:sym typeface="+mn-ea"/>
            </a:endParaRPr>
          </a:p>
          <a:p>
            <a:pPr>
              <a:lnSpc>
                <a:spcPct val="100000"/>
              </a:lnSpc>
              <a:spcBef>
                <a:spcPct val="0"/>
              </a:spcBef>
              <a:buFontTx/>
              <a:buNone/>
            </a:pPr>
            <a:endParaRPr lang="en-US" altLang="en-US" sz="1400" u="sng" dirty="0" smtClean="0">
              <a:solidFill>
                <a:schemeClr val="tx1">
                  <a:lumMod val="50000"/>
                  <a:lumOff val="50000"/>
                </a:schemeClr>
              </a:solidFill>
              <a:latin typeface="+mn-ea"/>
              <a:sym typeface="+mn-ea"/>
            </a:endParaRPr>
          </a:p>
          <a:p>
            <a:pPr>
              <a:lnSpc>
                <a:spcPct val="100000"/>
              </a:lnSpc>
              <a:spcBef>
                <a:spcPct val="0"/>
              </a:spcBef>
              <a:buFontTx/>
              <a:buNone/>
            </a:pPr>
            <a:r>
              <a:rPr lang="zh-CN" altLang="en-US" sz="1400" dirty="0" smtClean="0">
                <a:latin typeface="+mn-ea"/>
              </a:rPr>
              <a:t>公司电话：</a:t>
            </a:r>
            <a:r>
              <a:rPr lang="en-US" altLang="zh-CN" sz="1400" dirty="0" smtClean="0">
                <a:latin typeface="+mn-ea"/>
              </a:rPr>
              <a:t>0755-8323 0509</a:t>
            </a:r>
            <a:endParaRPr lang="en-US" altLang="zh-CN" sz="1400" dirty="0" smtClean="0">
              <a:latin typeface="+mn-ea"/>
            </a:endParaRPr>
          </a:p>
          <a:p>
            <a:pPr>
              <a:lnSpc>
                <a:spcPct val="100000"/>
              </a:lnSpc>
              <a:spcBef>
                <a:spcPct val="0"/>
              </a:spcBef>
              <a:buFontTx/>
              <a:buNone/>
            </a:pPr>
            <a:endParaRPr lang="en-US" altLang="en-US" sz="1400" dirty="0">
              <a:latin typeface="+mn-ea"/>
            </a:endParaRPr>
          </a:p>
          <a:p>
            <a:pPr>
              <a:lnSpc>
                <a:spcPct val="150000"/>
              </a:lnSpc>
              <a:defRPr/>
            </a:pPr>
            <a:r>
              <a:rPr lang="zh-CN" altLang="en-US" sz="1400" dirty="0" smtClean="0">
                <a:solidFill>
                  <a:schemeClr val="tx1">
                    <a:lumMod val="65000"/>
                    <a:lumOff val="35000"/>
                  </a:schemeClr>
                </a:solidFill>
                <a:latin typeface="+mn-ea"/>
              </a:rPr>
              <a:t>微</a:t>
            </a:r>
            <a:r>
              <a:rPr lang="zh-CN" altLang="en-US" sz="1400" dirty="0">
                <a:solidFill>
                  <a:schemeClr val="tx1">
                    <a:lumMod val="65000"/>
                    <a:lumOff val="35000"/>
                  </a:schemeClr>
                </a:solidFill>
                <a:latin typeface="+mn-ea"/>
              </a:rPr>
              <a:t>信公众号</a:t>
            </a:r>
            <a:r>
              <a:rPr lang="zh-CN" altLang="en-US" sz="1400" dirty="0" smtClean="0">
                <a:solidFill>
                  <a:schemeClr val="tx1">
                    <a:lumMod val="65000"/>
                    <a:lumOff val="35000"/>
                  </a:schemeClr>
                </a:solidFill>
                <a:latin typeface="+mn-ea"/>
              </a:rPr>
              <a:t>：</a:t>
            </a:r>
            <a:r>
              <a:rPr lang="en-US" altLang="zh-CN" sz="1400" dirty="0" smtClean="0">
                <a:solidFill>
                  <a:schemeClr val="tx1">
                    <a:lumMod val="65000"/>
                    <a:lumOff val="35000"/>
                  </a:schemeClr>
                </a:solidFill>
                <a:latin typeface="+mn-ea"/>
              </a:rPr>
              <a:t>URBAN FOREST </a:t>
            </a:r>
            <a:r>
              <a:rPr lang="en-US" altLang="zh-CN" sz="1400" dirty="0">
                <a:solidFill>
                  <a:schemeClr val="tx1">
                    <a:lumMod val="65000"/>
                    <a:lumOff val="35000"/>
                  </a:schemeClr>
                </a:solidFill>
                <a:latin typeface="+mn-ea"/>
              </a:rPr>
              <a:t>l </a:t>
            </a:r>
            <a:r>
              <a:rPr lang="zh-CN" altLang="en-US" sz="1400" dirty="0" smtClean="0">
                <a:solidFill>
                  <a:schemeClr val="tx1">
                    <a:lumMod val="65000"/>
                    <a:lumOff val="35000"/>
                  </a:schemeClr>
                </a:solidFill>
                <a:latin typeface="+mn-ea"/>
              </a:rPr>
              <a:t>都市之森</a:t>
            </a:r>
            <a:endParaRPr lang="en-US" altLang="zh-CN" sz="1400" dirty="0">
              <a:solidFill>
                <a:schemeClr val="tx1">
                  <a:lumMod val="65000"/>
                  <a:lumOff val="35000"/>
                </a:schemeClr>
              </a:solidFill>
              <a:latin typeface="+mn-ea"/>
            </a:endParaRPr>
          </a:p>
          <a:p>
            <a:pPr>
              <a:lnSpc>
                <a:spcPct val="150000"/>
              </a:lnSpc>
              <a:defRPr/>
            </a:pPr>
            <a:endParaRPr lang="en-US" altLang="zh-CN" sz="1200" dirty="0">
              <a:solidFill>
                <a:schemeClr val="tx1">
                  <a:lumMod val="65000"/>
                  <a:lumOff val="35000"/>
                </a:schemeClr>
              </a:solidFill>
              <a:latin typeface="思源黑体 CN Light" panose="020B0300000000000000" pitchFamily="34" charset="-122"/>
              <a:ea typeface="思源黑体 CN Light" panose="020B0300000000000000" pitchFamily="34" charset="-122"/>
            </a:endParaRPr>
          </a:p>
        </p:txBody>
      </p:sp>
      <p:sp>
        <p:nvSpPr>
          <p:cNvPr id="8" name="TextBox 7"/>
          <p:cNvSpPr txBox="1"/>
          <p:nvPr/>
        </p:nvSpPr>
        <p:spPr>
          <a:xfrm>
            <a:off x="2959628" y="2759812"/>
            <a:ext cx="1114425" cy="307762"/>
          </a:xfrm>
          <a:prstGeom prst="rect">
            <a:avLst/>
          </a:prstGeom>
          <a:noFill/>
        </p:spPr>
        <p:txBody>
          <a:bodyPr wrap="square" lIns="121908" tIns="60953" rIns="121908" bIns="60953">
            <a:spAutoFit/>
          </a:bodyPr>
          <a:lstStyle/>
          <a:p>
            <a:pPr>
              <a:defRPr/>
            </a:pPr>
            <a:r>
              <a:rPr lang="zh-CN" altLang="en-US" sz="1200" dirty="0" smtClean="0">
                <a:solidFill>
                  <a:schemeClr val="tx1">
                    <a:lumMod val="65000"/>
                    <a:lumOff val="35000"/>
                  </a:schemeClr>
                </a:solidFill>
                <a:latin typeface="思源黑体 CN Light" panose="020B0300000000000000" pitchFamily="34" charset="-122"/>
                <a:ea typeface="思源黑体 CN Light" panose="020B0300000000000000" pitchFamily="34" charset="-122"/>
              </a:rPr>
              <a:t>微信公众号</a:t>
            </a:r>
            <a:endParaRPr lang="zh-CN" altLang="en-US" sz="1465" dirty="0">
              <a:solidFill>
                <a:schemeClr val="tx1">
                  <a:lumMod val="65000"/>
                  <a:lumOff val="35000"/>
                </a:schemeClr>
              </a:solidFill>
              <a:latin typeface="思源黑体 CN Light" panose="020B0300000000000000" pitchFamily="34" charset="-122"/>
              <a:ea typeface="思源黑体 CN Light" panose="020B0300000000000000" pitchFamily="34" charset="-122"/>
            </a:endParaRPr>
          </a:p>
        </p:txBody>
      </p:sp>
      <p:sp>
        <p:nvSpPr>
          <p:cNvPr id="11" name="TextBox 10"/>
          <p:cNvSpPr txBox="1"/>
          <p:nvPr/>
        </p:nvSpPr>
        <p:spPr>
          <a:xfrm>
            <a:off x="7836002" y="4198185"/>
            <a:ext cx="3917848" cy="2031325"/>
          </a:xfrm>
          <a:prstGeom prst="rect">
            <a:avLst/>
          </a:prstGeom>
          <a:noFill/>
          <a:ln>
            <a:solidFill>
              <a:schemeClr val="bg1">
                <a:lumMod val="65000"/>
              </a:schemeClr>
            </a:solidFill>
          </a:ln>
        </p:spPr>
        <p:txBody>
          <a:bodyPr wrap="square">
            <a:spAutoFit/>
          </a:bodyPr>
          <a:lstStyle/>
          <a:p>
            <a:pPr eaLnBrk="1" hangingPunct="1">
              <a:lnSpc>
                <a:spcPct val="150000"/>
              </a:lnSpc>
              <a:defRPr/>
            </a:pPr>
            <a:r>
              <a:rPr lang="zh-CN" altLang="en-US" sz="1400" b="1" dirty="0">
                <a:latin typeface="等线 Light" panose="02010600030101010101" charset="-122"/>
                <a:ea typeface="等线 Light" panose="02010600030101010101" charset="-122"/>
              </a:rPr>
              <a:t>欢迎致电查询</a:t>
            </a:r>
            <a:endParaRPr lang="en-US" altLang="zh-CN" sz="1400" b="1" dirty="0">
              <a:latin typeface="等线 Light" panose="02010600030101010101" charset="-122"/>
              <a:ea typeface="等线 Light" panose="02010600030101010101" charset="-122"/>
            </a:endParaRPr>
          </a:p>
          <a:p>
            <a:pPr eaLnBrk="1" hangingPunct="1">
              <a:lnSpc>
                <a:spcPct val="150000"/>
              </a:lnSpc>
              <a:defRPr/>
            </a:pPr>
            <a:endParaRPr lang="en-US" altLang="zh-CN" sz="1400" dirty="0">
              <a:latin typeface="等线 Light" panose="02010600030101010101" charset="-122"/>
              <a:ea typeface="等线 Light" panose="02010600030101010101" charset="-122"/>
            </a:endParaRPr>
          </a:p>
          <a:p>
            <a:pPr eaLnBrk="1" hangingPunct="1">
              <a:lnSpc>
                <a:spcPct val="150000"/>
              </a:lnSpc>
              <a:defRPr/>
            </a:pPr>
            <a:r>
              <a:rPr lang="zh-CN" altLang="en-US" sz="1400" dirty="0">
                <a:latin typeface="等线 Light" panose="02010600030101010101" charset="-122"/>
                <a:ea typeface="等线 Light" panose="02010600030101010101" charset="-122"/>
              </a:rPr>
              <a:t>联  系 人</a:t>
            </a:r>
            <a:r>
              <a:rPr lang="zh-CN" altLang="en-US" sz="1400" dirty="0" smtClean="0">
                <a:latin typeface="等线 Light" panose="02010600030101010101" charset="-122"/>
                <a:ea typeface="等线 Light" panose="02010600030101010101" charset="-122"/>
              </a:rPr>
              <a:t>：刘秋红 </a:t>
            </a:r>
            <a:r>
              <a:rPr lang="en-US" altLang="zh-CN" sz="1400" dirty="0" err="1" smtClean="0">
                <a:latin typeface="等线 Light" panose="02010600030101010101" charset="-122"/>
                <a:ea typeface="等线 Light" panose="02010600030101010101" charset="-122"/>
              </a:rPr>
              <a:t>Yomiko.Liu</a:t>
            </a:r>
            <a:endParaRPr lang="en-US" altLang="zh-CN" sz="1400" dirty="0">
              <a:latin typeface="等线 Light" panose="02010600030101010101" charset="-122"/>
              <a:ea typeface="等线 Light" panose="02010600030101010101" charset="-122"/>
            </a:endParaRPr>
          </a:p>
          <a:p>
            <a:pPr eaLnBrk="1" hangingPunct="1">
              <a:lnSpc>
                <a:spcPct val="150000"/>
              </a:lnSpc>
              <a:defRPr/>
            </a:pPr>
            <a:r>
              <a:rPr lang="zh-CN" altLang="en-US" sz="1400" dirty="0">
                <a:latin typeface="等线 Light" panose="02010600030101010101" charset="-122"/>
                <a:ea typeface="等线 Light" panose="02010600030101010101" charset="-122"/>
              </a:rPr>
              <a:t>联系</a:t>
            </a:r>
            <a:r>
              <a:rPr lang="zh-CN" altLang="en-US" sz="1400" dirty="0" smtClean="0">
                <a:latin typeface="等线 Light" panose="02010600030101010101" charset="-122"/>
                <a:ea typeface="等线 Light" panose="02010600030101010101" charset="-122"/>
              </a:rPr>
              <a:t>电话（微信）：</a:t>
            </a:r>
            <a:r>
              <a:rPr lang="en-US" altLang="zh-CN" sz="1400" dirty="0" smtClean="0">
                <a:latin typeface="等线 Light" panose="02010600030101010101" charset="-122"/>
                <a:ea typeface="等线 Light" panose="02010600030101010101" charset="-122"/>
              </a:rPr>
              <a:t>159-140-53152</a:t>
            </a:r>
            <a:endParaRPr lang="en-US" altLang="zh-CN" sz="1400" dirty="0" smtClean="0">
              <a:latin typeface="等线 Light" panose="02010600030101010101" charset="-122"/>
              <a:ea typeface="等线 Light" panose="02010600030101010101" charset="-122"/>
            </a:endParaRPr>
          </a:p>
          <a:p>
            <a:pPr eaLnBrk="1" hangingPunct="1">
              <a:lnSpc>
                <a:spcPct val="150000"/>
              </a:lnSpc>
              <a:defRPr/>
            </a:pPr>
            <a:r>
              <a:rPr lang="en-US" altLang="zh-CN" sz="1400" dirty="0">
                <a:latin typeface="等线 Light" panose="02010600030101010101" charset="-122"/>
                <a:ea typeface="等线 Light" panose="02010600030101010101" charset="-122"/>
              </a:rPr>
              <a:t> </a:t>
            </a:r>
            <a:r>
              <a:rPr lang="en-US" altLang="zh-CN" sz="1400" dirty="0" smtClean="0">
                <a:latin typeface="等线 Light" panose="02010600030101010101" charset="-122"/>
                <a:ea typeface="等线 Light" panose="02010600030101010101" charset="-122"/>
              </a:rPr>
              <a:t>                                189-2848-5666</a:t>
            </a:r>
            <a:endParaRPr lang="en-US" altLang="zh-CN" sz="1400" dirty="0" smtClean="0">
              <a:latin typeface="等线 Light" panose="02010600030101010101" charset="-122"/>
              <a:ea typeface="等线 Light" panose="02010600030101010101" charset="-122"/>
            </a:endParaRPr>
          </a:p>
          <a:p>
            <a:pPr eaLnBrk="1" hangingPunct="1">
              <a:lnSpc>
                <a:spcPct val="150000"/>
              </a:lnSpc>
              <a:defRPr/>
            </a:pPr>
            <a:r>
              <a:rPr lang="zh-CN" altLang="en-US" sz="1400" dirty="0" smtClean="0">
                <a:latin typeface="等线 Light" panose="02010600030101010101" charset="-122"/>
                <a:ea typeface="等线 Light" panose="02010600030101010101" charset="-122"/>
              </a:rPr>
              <a:t>邮     箱：</a:t>
            </a:r>
            <a:r>
              <a:rPr lang="en-US" altLang="zh-CN" sz="1400" dirty="0" smtClean="0">
                <a:latin typeface="等线 Light" panose="02010600030101010101" charset="-122"/>
                <a:ea typeface="等线 Light" panose="02010600030101010101" charset="-122"/>
              </a:rPr>
              <a:t>yomiko@urbanforest.com.cn</a:t>
            </a:r>
            <a:endParaRPr lang="zh-CN" altLang="en-US" sz="1400" dirty="0">
              <a:latin typeface="等线 Light" panose="02010600030101010101" charset="-122"/>
              <a:ea typeface="等线 Light" panose="02010600030101010101" charset="-122"/>
            </a:endParaRPr>
          </a:p>
        </p:txBody>
      </p:sp>
      <p:pic>
        <p:nvPicPr>
          <p:cNvPr id="9" name="图片 8"/>
          <p:cNvPicPr>
            <a:picLocks noChangeAspect="1"/>
          </p:cNvPicPr>
          <p:nvPr/>
        </p:nvPicPr>
        <p:blipFill>
          <a:blip r:embed="rId3" cstate="email"/>
          <a:stretch>
            <a:fillRect/>
          </a:stretch>
        </p:blipFill>
        <p:spPr>
          <a:xfrm>
            <a:off x="817034" y="968718"/>
            <a:ext cx="1678516" cy="1678516"/>
          </a:xfrm>
          <a:prstGeom prst="rect">
            <a:avLst/>
          </a:prstGeom>
        </p:spPr>
      </p:pic>
      <p:pic>
        <p:nvPicPr>
          <p:cNvPr id="3" name="图片 2"/>
          <p:cNvPicPr>
            <a:picLocks noChangeAspect="1"/>
          </p:cNvPicPr>
          <p:nvPr/>
        </p:nvPicPr>
        <p:blipFill>
          <a:blip r:embed="rId4" cstate="email"/>
          <a:stretch>
            <a:fillRect/>
          </a:stretch>
        </p:blipFill>
        <p:spPr>
          <a:xfrm>
            <a:off x="2773892" y="968718"/>
            <a:ext cx="1703523" cy="1678516"/>
          </a:xfrm>
          <a:prstGeom prst="rect">
            <a:avLst/>
          </a:prstGeom>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email"/>
          <a:stretch>
            <a:fillRect/>
          </a:stretch>
        </p:blipFill>
        <p:spPr>
          <a:xfrm>
            <a:off x="1566118" y="900672"/>
            <a:ext cx="8970454" cy="522022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156" name="幻灯片副标题"/>
          <p:cNvSpPr txBox="1"/>
          <p:nvPr>
            <p:ph type="body" sz="quarter" idx="1"/>
          </p:nvPr>
        </p:nvSpPr>
        <p:spPr>
          <a:xfrm>
            <a:off x="603250" y="1186481"/>
            <a:ext cx="10985500" cy="467390"/>
          </a:xfrm>
          <a:prstGeom prst="rect">
            <a:avLst/>
          </a:prstGeom>
        </p:spPr>
        <p:txBody>
          <a:bodyPr/>
          <a:lstStyle/>
          <a:p/>
        </p:txBody>
      </p:sp>
      <p:sp>
        <p:nvSpPr>
          <p:cNvPr id="157" name="幻灯片项目符号文本"/>
          <p:cNvSpPr txBox="1"/>
          <p:nvPr>
            <p:ph type="body" idx="13"/>
          </p:nvPr>
        </p:nvSpPr>
        <p:spPr>
          <a:prstGeom prst="rect">
            <a:avLst/>
          </a:prstGeom>
        </p:spPr>
        <p:txBody>
          <a:bodyPr/>
          <a:lstStyle/>
          <a:p/>
        </p:txBody>
      </p:sp>
      <p:pic>
        <p:nvPicPr>
          <p:cNvPr id="158" name="邮差包ppt-02.jpg" descr="邮差包ppt-02.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499007" y="550385"/>
            <a:ext cx="9893243" cy="5757229"/>
          </a:xfrm>
          <a:prstGeom prst="rect">
            <a:avLst/>
          </a:prstGeom>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154927" y="419996"/>
            <a:ext cx="9882145" cy="5750771"/>
          </a:xfrm>
          <a:prstGeom prst="rect">
            <a:avLst/>
          </a:prstGeom>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582766" y="632718"/>
            <a:ext cx="9026467" cy="5252822"/>
          </a:xfrm>
          <a:prstGeom prst="rect">
            <a:avLst/>
          </a:prstGeom>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3B7FE6D969E34984AD6C52985E6603C"/>
          <p:cNvPicPr>
            <a:picLocks noChangeAspect="1"/>
          </p:cNvPicPr>
          <p:nvPr/>
        </p:nvPicPr>
        <p:blipFill>
          <a:blip r:embed="rId1" cstate="email"/>
          <a:stretch>
            <a:fillRect/>
          </a:stretch>
        </p:blipFill>
        <p:spPr>
          <a:xfrm>
            <a:off x="3750369" y="1357429"/>
            <a:ext cx="4215004" cy="4292515"/>
          </a:xfrm>
          <a:prstGeom prst="rect">
            <a:avLst/>
          </a:prstGeom>
        </p:spPr>
      </p:pic>
      <p:sp>
        <p:nvSpPr>
          <p:cNvPr id="5" name="文本框 4"/>
          <p:cNvSpPr txBox="1"/>
          <p:nvPr/>
        </p:nvSpPr>
        <p:spPr>
          <a:xfrm>
            <a:off x="1169479" y="907994"/>
            <a:ext cx="4425978"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上海</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久光百货</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苏州</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诚品书店</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成都</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万象城</a:t>
            </a:r>
            <a:endParaRPr lang="zh-CN" altLang="en-US" sz="1600"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2" cstate="email"/>
          <a:stretch>
            <a:fillRect/>
          </a:stretch>
        </p:blipFill>
        <p:spPr>
          <a:xfrm>
            <a:off x="8017723" y="1357430"/>
            <a:ext cx="3116483" cy="4292514"/>
          </a:xfrm>
          <a:prstGeom prst="rect">
            <a:avLst/>
          </a:prstGeom>
        </p:spPr>
      </p:pic>
      <p:pic>
        <p:nvPicPr>
          <p:cNvPr id="6" name="图片 5"/>
          <p:cNvPicPr>
            <a:picLocks noChangeAspect="1"/>
          </p:cNvPicPr>
          <p:nvPr/>
        </p:nvPicPr>
        <p:blipFill>
          <a:blip r:embed="rId3"/>
          <a:stretch>
            <a:fillRect/>
          </a:stretch>
        </p:blipFill>
        <p:spPr>
          <a:xfrm>
            <a:off x="1262431" y="1357429"/>
            <a:ext cx="2435588" cy="2071571"/>
          </a:xfrm>
          <a:prstGeom prst="rect">
            <a:avLst/>
          </a:prstGeom>
        </p:spPr>
      </p:pic>
      <p:pic>
        <p:nvPicPr>
          <p:cNvPr id="8" name="图片 7" descr="E8F0D2003A1220245421C462F9A2430D"/>
          <p:cNvPicPr>
            <a:picLocks noChangeAspect="1"/>
          </p:cNvPicPr>
          <p:nvPr/>
        </p:nvPicPr>
        <p:blipFill>
          <a:blip r:embed="rId4"/>
          <a:stretch>
            <a:fillRect/>
          </a:stretch>
        </p:blipFill>
        <p:spPr>
          <a:xfrm>
            <a:off x="1262430" y="3429000"/>
            <a:ext cx="2435589" cy="2220944"/>
          </a:xfrm>
          <a:prstGeom prst="rect">
            <a:avLst/>
          </a:prstGeom>
        </p:spPr>
      </p:pic>
      <p:sp>
        <p:nvSpPr>
          <p:cNvPr id="9" name="内容占位符 2"/>
          <p:cNvSpPr>
            <a:spLocks noGrp="1"/>
          </p:cNvSpPr>
          <p:nvPr/>
        </p:nvSpPr>
        <p:spPr>
          <a:xfrm>
            <a:off x="293615" y="234087"/>
            <a:ext cx="1337945" cy="389890"/>
          </a:xfrm>
          <a:prstGeom prst="rect">
            <a:avLst/>
          </a:prstGeom>
          <a:noFill/>
          <a:ln>
            <a:noFill/>
          </a:ln>
          <a:extLst>
            <a:ext uri="{909E8E84-426E-40DD-AFC4-6F175D3DCCD1}">
              <a14:hiddenFill xmlns:a14="http://schemas.microsoft.com/office/drawing/2010/main">
                <a:solidFill>
                  <a:schemeClr val="dk1"/>
                </a:solidFill>
              </a14:hiddenFill>
            </a:ext>
          </a:ex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p>
            <a:pPr lvl="0" algn="l">
              <a:lnSpc>
                <a:spcPct val="90000"/>
              </a:lnSpc>
              <a:spcBef>
                <a:spcPts val="1000"/>
              </a:spcBef>
              <a:buFont typeface="Arial" panose="020B0604020202020204" pitchFamily="34" charset="0"/>
            </a:pPr>
            <a:r>
              <a:rPr lang="zh-CN" altLang="en-US" dirty="0">
                <a:solidFill>
                  <a:schemeClr val="tx1"/>
                </a:solidFill>
                <a:latin typeface="冬青黑体简体中文 W3" panose="020B0300000000000000" charset="-122"/>
                <a:ea typeface="冬青黑体简体中文 W3" panose="020B0300000000000000" charset="-122"/>
                <a:sym typeface="+mn-ea"/>
              </a:rPr>
              <a:t>线下展示</a:t>
            </a:r>
            <a:endParaRPr lang="zh-CN" altLang="en-US" dirty="0">
              <a:solidFill>
                <a:schemeClr val="tx1"/>
              </a:solidFill>
              <a:latin typeface="冬青黑体简体中文 W3" panose="020B0300000000000000" charset="-122"/>
              <a:ea typeface="冬青黑体简体中文 W3" panose="020B0300000000000000" charset="-122"/>
              <a:sym typeface="+mn-ea"/>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B9B1D96C606B0C6BB2902987948B524"/>
          <p:cNvPicPr>
            <a:picLocks noChangeAspect="1"/>
          </p:cNvPicPr>
          <p:nvPr/>
        </p:nvPicPr>
        <p:blipFill>
          <a:blip r:embed="rId1" cstate="email"/>
          <a:stretch>
            <a:fillRect/>
          </a:stretch>
        </p:blipFill>
        <p:spPr>
          <a:xfrm>
            <a:off x="1388308" y="1683061"/>
            <a:ext cx="3937015" cy="3178921"/>
          </a:xfrm>
          <a:prstGeom prst="rect">
            <a:avLst/>
          </a:prstGeom>
        </p:spPr>
      </p:pic>
      <p:sp>
        <p:nvSpPr>
          <p:cNvPr id="7" name="文本框 6"/>
          <p:cNvSpPr txBox="1"/>
          <p:nvPr/>
        </p:nvSpPr>
        <p:spPr>
          <a:xfrm>
            <a:off x="1346363" y="1008947"/>
            <a:ext cx="2787724"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上海</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高岛屋</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尚嘉中心</a:t>
            </a:r>
            <a:endParaRPr lang="zh-CN" altLang="en-US" sz="1600"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2" cstate="email"/>
          <a:stretch>
            <a:fillRect/>
          </a:stretch>
        </p:blipFill>
        <p:spPr>
          <a:xfrm>
            <a:off x="5357773" y="1683061"/>
            <a:ext cx="5640195" cy="3172609"/>
          </a:xfrm>
          <a:prstGeom prst="rect">
            <a:avLst/>
          </a:prstGeom>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201848" y="1441025"/>
            <a:ext cx="4514660" cy="3356031"/>
          </a:xfrm>
          <a:prstGeom prst="rect">
            <a:avLst/>
          </a:prstGeom>
        </p:spPr>
      </p:pic>
      <p:sp>
        <p:nvSpPr>
          <p:cNvPr id="10" name="文本框 9"/>
          <p:cNvSpPr txBox="1"/>
          <p:nvPr/>
        </p:nvSpPr>
        <p:spPr>
          <a:xfrm>
            <a:off x="1265516" y="768971"/>
            <a:ext cx="3069637"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方所</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广州</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重庆</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青岛</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成都店</a:t>
            </a:r>
            <a:endParaRPr lang="zh-CN" altLang="en-US" sz="1600"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2" cstate="email"/>
          <a:stretch>
            <a:fillRect/>
          </a:stretch>
        </p:blipFill>
        <p:spPr>
          <a:xfrm>
            <a:off x="5749201" y="1429991"/>
            <a:ext cx="2533575" cy="3378100"/>
          </a:xfrm>
          <a:prstGeom prst="rect">
            <a:avLst/>
          </a:prstGeom>
        </p:spPr>
      </p:pic>
      <p:pic>
        <p:nvPicPr>
          <p:cNvPr id="6" name="图片 5"/>
          <p:cNvPicPr>
            <a:picLocks noChangeAspect="1"/>
          </p:cNvPicPr>
          <p:nvPr/>
        </p:nvPicPr>
        <p:blipFill>
          <a:blip r:embed="rId3" cstate="email"/>
          <a:stretch>
            <a:fillRect/>
          </a:stretch>
        </p:blipFill>
        <p:spPr>
          <a:xfrm>
            <a:off x="8323858" y="1429991"/>
            <a:ext cx="2651025" cy="3378100"/>
          </a:xfrm>
          <a:prstGeom prst="rect">
            <a:avLst/>
          </a:prstGeom>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cstate="email"/>
          <a:stretch>
            <a:fillRect/>
          </a:stretch>
        </p:blipFill>
        <p:spPr>
          <a:xfrm>
            <a:off x="1359597" y="1554597"/>
            <a:ext cx="4487530" cy="3365648"/>
          </a:xfrm>
        </p:spPr>
      </p:pic>
      <p:pic>
        <p:nvPicPr>
          <p:cNvPr id="7" name="图片 6"/>
          <p:cNvPicPr>
            <a:picLocks noChangeAspect="1"/>
          </p:cNvPicPr>
          <p:nvPr/>
        </p:nvPicPr>
        <p:blipFill>
          <a:blip r:embed="rId2" cstate="email"/>
          <a:stretch>
            <a:fillRect/>
          </a:stretch>
        </p:blipFill>
        <p:spPr>
          <a:xfrm>
            <a:off x="5878136" y="1536304"/>
            <a:ext cx="5052718" cy="3367163"/>
          </a:xfrm>
          <a:prstGeom prst="rect">
            <a:avLst/>
          </a:prstGeom>
        </p:spPr>
      </p:pic>
      <p:sp>
        <p:nvSpPr>
          <p:cNvPr id="8" name="文本框 7"/>
          <p:cNvSpPr txBox="1"/>
          <p:nvPr/>
        </p:nvSpPr>
        <p:spPr>
          <a:xfrm>
            <a:off x="1460265" y="878028"/>
            <a:ext cx="1483825"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大悦城</a:t>
            </a:r>
            <a:endParaRPr lang="zh-CN" altLang="en-US" sz="1600" dirty="0">
              <a:latin typeface="微软雅黑" panose="020B0503020204020204" charset="-122"/>
              <a:ea typeface="微软雅黑" panose="020B0503020204020204" charset="-122"/>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81306" y="467717"/>
            <a:ext cx="2853703"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深圳万象天地</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德国红点展馆</a:t>
            </a:r>
            <a:endParaRPr lang="zh-CN" altLang="en-US" sz="1600" dirty="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cstate="email"/>
          <a:stretch>
            <a:fillRect/>
          </a:stretch>
        </p:blipFill>
        <p:spPr>
          <a:xfrm>
            <a:off x="1981306" y="3676050"/>
            <a:ext cx="3966734" cy="2583463"/>
          </a:xfrm>
          <a:prstGeom prst="rect">
            <a:avLst/>
          </a:prstGeom>
        </p:spPr>
      </p:pic>
      <p:pic>
        <p:nvPicPr>
          <p:cNvPr id="6" name="图片 5"/>
          <p:cNvPicPr>
            <a:picLocks noChangeAspect="1"/>
          </p:cNvPicPr>
          <p:nvPr/>
        </p:nvPicPr>
        <p:blipFill>
          <a:blip r:embed="rId2" cstate="email"/>
          <a:stretch>
            <a:fillRect/>
          </a:stretch>
        </p:blipFill>
        <p:spPr>
          <a:xfrm>
            <a:off x="6023484" y="3676050"/>
            <a:ext cx="3921620" cy="2554081"/>
          </a:xfrm>
          <a:prstGeom prst="rect">
            <a:avLst/>
          </a:prstGeom>
        </p:spPr>
      </p:pic>
      <p:pic>
        <p:nvPicPr>
          <p:cNvPr id="3" name="图片 2"/>
          <p:cNvPicPr>
            <a:picLocks noChangeAspect="1"/>
          </p:cNvPicPr>
          <p:nvPr/>
        </p:nvPicPr>
        <p:blipFill>
          <a:blip r:embed="rId3" cstate="email"/>
          <a:stretch>
            <a:fillRect/>
          </a:stretch>
        </p:blipFill>
        <p:spPr>
          <a:xfrm>
            <a:off x="1981306" y="1009141"/>
            <a:ext cx="3966734" cy="2599723"/>
          </a:xfrm>
          <a:prstGeom prst="rect">
            <a:avLst/>
          </a:prstGeom>
        </p:spPr>
      </p:pic>
      <p:pic>
        <p:nvPicPr>
          <p:cNvPr id="8" name="图片 7"/>
          <p:cNvPicPr>
            <a:picLocks noChangeAspect="1"/>
          </p:cNvPicPr>
          <p:nvPr/>
        </p:nvPicPr>
        <p:blipFill>
          <a:blip r:embed="rId4"/>
          <a:stretch>
            <a:fillRect/>
          </a:stretch>
        </p:blipFill>
        <p:spPr>
          <a:xfrm>
            <a:off x="6023484" y="1009141"/>
            <a:ext cx="3921620" cy="2614414"/>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email"/>
          <a:stretch>
            <a:fillRect/>
          </a:stretch>
        </p:blipFill>
        <p:spPr>
          <a:xfrm>
            <a:off x="1929468" y="1373697"/>
            <a:ext cx="4110606" cy="4110606"/>
          </a:xfrm>
          <a:prstGeom prst="rect">
            <a:avLst/>
          </a:prstGeom>
        </p:spPr>
      </p:pic>
      <p:pic>
        <p:nvPicPr>
          <p:cNvPr id="9" name="图片 8"/>
          <p:cNvPicPr>
            <a:picLocks noChangeAspect="1"/>
          </p:cNvPicPr>
          <p:nvPr/>
        </p:nvPicPr>
        <p:blipFill>
          <a:blip r:embed="rId2" cstate="email"/>
          <a:stretch>
            <a:fillRect/>
          </a:stretch>
        </p:blipFill>
        <p:spPr>
          <a:xfrm>
            <a:off x="6069084" y="1373697"/>
            <a:ext cx="4041745" cy="4110606"/>
          </a:xfrm>
          <a:prstGeom prst="rect">
            <a:avLst/>
          </a:prstGeom>
        </p:spPr>
      </p:pic>
      <p:sp>
        <p:nvSpPr>
          <p:cNvPr id="10" name="文本框 9"/>
          <p:cNvSpPr txBox="1"/>
          <p:nvPr/>
        </p:nvSpPr>
        <p:spPr>
          <a:xfrm>
            <a:off x="1694577" y="691091"/>
            <a:ext cx="2853703"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上海无限极荟</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重庆真理客厅</a:t>
            </a:r>
            <a:endParaRPr lang="zh-CN" altLang="en-US" sz="1600" dirty="0">
              <a:latin typeface="微软雅黑" panose="020B0503020204020204" charset="-122"/>
              <a:ea typeface="微软雅黑" panose="020B0503020204020204" charset="-122"/>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QQ图片20161104130056"/>
          <p:cNvPicPr>
            <a:picLocks noChangeAspect="1"/>
          </p:cNvPicPr>
          <p:nvPr/>
        </p:nvPicPr>
        <p:blipFill>
          <a:blip r:embed="rId1" cstate="email"/>
          <a:stretch>
            <a:fillRect/>
          </a:stretch>
        </p:blipFill>
        <p:spPr>
          <a:xfrm>
            <a:off x="861251" y="1768689"/>
            <a:ext cx="4008120" cy="2990427"/>
          </a:xfrm>
          <a:prstGeom prst="rect">
            <a:avLst/>
          </a:prstGeom>
        </p:spPr>
      </p:pic>
      <p:pic>
        <p:nvPicPr>
          <p:cNvPr id="5" name="图片 4" descr="QQ图片20161104130107"/>
          <p:cNvPicPr>
            <a:picLocks noChangeAspect="1"/>
          </p:cNvPicPr>
          <p:nvPr/>
        </p:nvPicPr>
        <p:blipFill>
          <a:blip r:embed="rId2" cstate="email"/>
          <a:stretch>
            <a:fillRect/>
          </a:stretch>
        </p:blipFill>
        <p:spPr>
          <a:xfrm>
            <a:off x="4905723" y="1754720"/>
            <a:ext cx="2990427" cy="2990427"/>
          </a:xfrm>
          <a:prstGeom prst="rect">
            <a:avLst/>
          </a:prstGeom>
        </p:spPr>
      </p:pic>
      <p:pic>
        <p:nvPicPr>
          <p:cNvPr id="6" name="图片 5" descr="QQ图片20161104130116"/>
          <p:cNvPicPr>
            <a:picLocks noChangeAspect="1"/>
          </p:cNvPicPr>
          <p:nvPr/>
        </p:nvPicPr>
        <p:blipFill>
          <a:blip r:embed="rId3" cstate="email"/>
          <a:stretch>
            <a:fillRect/>
          </a:stretch>
        </p:blipFill>
        <p:spPr>
          <a:xfrm>
            <a:off x="7932502" y="1768266"/>
            <a:ext cx="3948853" cy="2963333"/>
          </a:xfrm>
          <a:prstGeom prst="rect">
            <a:avLst/>
          </a:prstGeom>
        </p:spPr>
      </p:pic>
      <p:sp>
        <p:nvSpPr>
          <p:cNvPr id="7" name="文本框 6"/>
          <p:cNvSpPr txBox="1"/>
          <p:nvPr/>
        </p:nvSpPr>
        <p:spPr>
          <a:xfrm>
            <a:off x="791626" y="953340"/>
            <a:ext cx="2798862" cy="338554"/>
          </a:xfrm>
          <a:prstGeom prst="rect">
            <a:avLst/>
          </a:prstGeom>
          <a:noFill/>
        </p:spPr>
        <p:txBody>
          <a:bodyPr wrap="square" rtlCol="0">
            <a:spAutoFit/>
          </a:bodyPr>
          <a:lstStyle/>
          <a:p>
            <a:r>
              <a:rPr lang="en-US" altLang="zh-CN" sz="1600" dirty="0">
                <a:latin typeface="微软雅黑" panose="020B0503020204020204" charset="-122"/>
                <a:ea typeface="微软雅黑" panose="020B0503020204020204" charset="-122"/>
              </a:rPr>
              <a:t>2016</a:t>
            </a:r>
            <a:r>
              <a:rPr lang="zh-CN" altLang="en-US" sz="1600" dirty="0">
                <a:latin typeface="微软雅黑" panose="020B0503020204020204" charset="-122"/>
                <a:ea typeface="微软雅黑" panose="020B0503020204020204" charset="-122"/>
              </a:rPr>
              <a:t>年秋季深圳会展中心</a:t>
            </a:r>
            <a:endParaRPr lang="zh-CN" altLang="en-US" sz="1600" dirty="0">
              <a:latin typeface="微软雅黑" panose="020B0503020204020204" charset="-122"/>
              <a:ea typeface="微软雅黑" panose="020B050302020402020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176" name="幻灯片副标题"/>
          <p:cNvSpPr txBox="1"/>
          <p:nvPr>
            <p:ph type="body" sz="quarter" idx="1"/>
          </p:nvPr>
        </p:nvSpPr>
        <p:spPr>
          <a:xfrm>
            <a:off x="603250" y="1186481"/>
            <a:ext cx="10985500" cy="467390"/>
          </a:xfrm>
          <a:prstGeom prst="rect">
            <a:avLst/>
          </a:prstGeom>
        </p:spPr>
        <p:txBody>
          <a:bodyPr/>
          <a:lstStyle/>
          <a:p/>
        </p:txBody>
      </p:sp>
      <p:sp>
        <p:nvSpPr>
          <p:cNvPr id="177" name="幻灯片项目符号文本"/>
          <p:cNvSpPr txBox="1"/>
          <p:nvPr>
            <p:ph type="body" idx="13"/>
          </p:nvPr>
        </p:nvSpPr>
        <p:spPr>
          <a:prstGeom prst="rect">
            <a:avLst/>
          </a:prstGeom>
        </p:spPr>
        <p:txBody>
          <a:bodyPr/>
          <a:lstStyle/>
          <a:p/>
        </p:txBody>
      </p:sp>
      <p:pic>
        <p:nvPicPr>
          <p:cNvPr id="178" name="邮差包ppt-06.jpg" descr="邮差包ppt-06.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email"/>
          <a:stretch>
            <a:fillRect/>
          </a:stretch>
        </p:blipFill>
        <p:spPr>
          <a:xfrm>
            <a:off x="9322419" y="1066523"/>
            <a:ext cx="2257151" cy="3184575"/>
          </a:xfrm>
          <a:prstGeom prst="rect">
            <a:avLst/>
          </a:prstGeom>
        </p:spPr>
      </p:pic>
      <p:pic>
        <p:nvPicPr>
          <p:cNvPr id="10" name="图片 9"/>
          <p:cNvPicPr>
            <a:picLocks noChangeAspect="1"/>
          </p:cNvPicPr>
          <p:nvPr/>
        </p:nvPicPr>
        <p:blipFill>
          <a:blip r:embed="rId2" cstate="email"/>
          <a:stretch>
            <a:fillRect/>
          </a:stretch>
        </p:blipFill>
        <p:spPr>
          <a:xfrm>
            <a:off x="6739056" y="4290647"/>
            <a:ext cx="2539018" cy="1692678"/>
          </a:xfrm>
          <a:prstGeom prst="rect">
            <a:avLst/>
          </a:prstGeom>
        </p:spPr>
      </p:pic>
      <p:pic>
        <p:nvPicPr>
          <p:cNvPr id="12" name="图片 11"/>
          <p:cNvPicPr>
            <a:picLocks noChangeAspect="1"/>
          </p:cNvPicPr>
          <p:nvPr/>
        </p:nvPicPr>
        <p:blipFill>
          <a:blip r:embed="rId3" cstate="email"/>
          <a:stretch>
            <a:fillRect/>
          </a:stretch>
        </p:blipFill>
        <p:spPr>
          <a:xfrm>
            <a:off x="6739056" y="1066524"/>
            <a:ext cx="2539018" cy="3184575"/>
          </a:xfrm>
          <a:prstGeom prst="rect">
            <a:avLst/>
          </a:prstGeom>
        </p:spPr>
      </p:pic>
      <p:pic>
        <p:nvPicPr>
          <p:cNvPr id="14" name="图片 13"/>
          <p:cNvPicPr>
            <a:picLocks noChangeAspect="1"/>
          </p:cNvPicPr>
          <p:nvPr/>
        </p:nvPicPr>
        <p:blipFill>
          <a:blip r:embed="rId4" cstate="email"/>
          <a:stretch>
            <a:fillRect/>
          </a:stretch>
        </p:blipFill>
        <p:spPr>
          <a:xfrm>
            <a:off x="9322419" y="4290650"/>
            <a:ext cx="2257151" cy="1692675"/>
          </a:xfrm>
          <a:prstGeom prst="rect">
            <a:avLst/>
          </a:prstGeom>
        </p:spPr>
      </p:pic>
      <p:sp>
        <p:nvSpPr>
          <p:cNvPr id="15" name="文本框 14"/>
          <p:cNvSpPr txBox="1"/>
          <p:nvPr/>
        </p:nvSpPr>
        <p:spPr>
          <a:xfrm>
            <a:off x="579750" y="536121"/>
            <a:ext cx="2775846" cy="338554"/>
          </a:xfrm>
          <a:prstGeom prst="rect">
            <a:avLst/>
          </a:prstGeom>
          <a:noFill/>
        </p:spPr>
        <p:txBody>
          <a:bodyPr wrap="square" rtlCol="0">
            <a:spAutoFit/>
          </a:bodyPr>
          <a:lstStyle/>
          <a:p>
            <a:r>
              <a:rPr lang="en-US" altLang="zh-CN" sz="1600" dirty="0">
                <a:latin typeface="微软雅黑" panose="020B0503020204020204" charset="-122"/>
                <a:ea typeface="微软雅黑" panose="020B0503020204020204" charset="-122"/>
              </a:rPr>
              <a:t>2018</a:t>
            </a:r>
            <a:r>
              <a:rPr lang="zh-CN" altLang="en-US" sz="1600" dirty="0">
                <a:latin typeface="微软雅黑" panose="020B0503020204020204" charset="-122"/>
                <a:ea typeface="微软雅黑" panose="020B0503020204020204" charset="-122"/>
              </a:rPr>
              <a:t>年春季深圳会展中心</a:t>
            </a:r>
            <a:endParaRPr lang="zh-CN" altLang="en-US" sz="1600"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5"/>
          <a:stretch>
            <a:fillRect/>
          </a:stretch>
        </p:blipFill>
        <p:spPr>
          <a:xfrm>
            <a:off x="492292" y="1066523"/>
            <a:ext cx="6194940" cy="4916802"/>
          </a:xfrm>
          <a:prstGeom prst="rect">
            <a:avLst/>
          </a:prstGeom>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5914707" y="1102327"/>
            <a:ext cx="3035368" cy="2211410"/>
          </a:xfrm>
          <a:prstGeom prst="rect">
            <a:avLst/>
          </a:prstGeom>
        </p:spPr>
      </p:pic>
      <p:pic>
        <p:nvPicPr>
          <p:cNvPr id="7" name="图片 6"/>
          <p:cNvPicPr>
            <a:picLocks noChangeAspect="1"/>
          </p:cNvPicPr>
          <p:nvPr/>
        </p:nvPicPr>
        <p:blipFill>
          <a:blip r:embed="rId2"/>
          <a:stretch>
            <a:fillRect/>
          </a:stretch>
        </p:blipFill>
        <p:spPr>
          <a:xfrm>
            <a:off x="5862035" y="3373456"/>
            <a:ext cx="3088039" cy="2046351"/>
          </a:xfrm>
          <a:prstGeom prst="rect">
            <a:avLst/>
          </a:prstGeom>
        </p:spPr>
      </p:pic>
      <p:pic>
        <p:nvPicPr>
          <p:cNvPr id="9" name="图片 8"/>
          <p:cNvPicPr>
            <a:picLocks noChangeAspect="1"/>
          </p:cNvPicPr>
          <p:nvPr/>
        </p:nvPicPr>
        <p:blipFill>
          <a:blip r:embed="rId3"/>
          <a:stretch>
            <a:fillRect/>
          </a:stretch>
        </p:blipFill>
        <p:spPr>
          <a:xfrm>
            <a:off x="9036206" y="1102328"/>
            <a:ext cx="3023352" cy="2211409"/>
          </a:xfrm>
          <a:prstGeom prst="rect">
            <a:avLst/>
          </a:prstGeom>
        </p:spPr>
      </p:pic>
      <p:pic>
        <p:nvPicPr>
          <p:cNvPr id="11" name="图片 10"/>
          <p:cNvPicPr>
            <a:picLocks noChangeAspect="1"/>
          </p:cNvPicPr>
          <p:nvPr/>
        </p:nvPicPr>
        <p:blipFill>
          <a:blip r:embed="rId4"/>
          <a:stretch>
            <a:fillRect/>
          </a:stretch>
        </p:blipFill>
        <p:spPr>
          <a:xfrm>
            <a:off x="9036206" y="3373455"/>
            <a:ext cx="2986040" cy="2046351"/>
          </a:xfrm>
          <a:prstGeom prst="rect">
            <a:avLst/>
          </a:prstGeom>
        </p:spPr>
      </p:pic>
      <p:pic>
        <p:nvPicPr>
          <p:cNvPr id="13" name="图片 12"/>
          <p:cNvPicPr>
            <a:picLocks noChangeAspect="1"/>
          </p:cNvPicPr>
          <p:nvPr/>
        </p:nvPicPr>
        <p:blipFill>
          <a:blip r:embed="rId5"/>
          <a:stretch>
            <a:fillRect/>
          </a:stretch>
        </p:blipFill>
        <p:spPr>
          <a:xfrm>
            <a:off x="90592" y="1102327"/>
            <a:ext cx="5756640" cy="4317480"/>
          </a:xfrm>
          <a:prstGeom prst="rect">
            <a:avLst/>
          </a:prstGeom>
        </p:spPr>
      </p:pic>
      <p:sp>
        <p:nvSpPr>
          <p:cNvPr id="14" name="文本框 13"/>
          <p:cNvSpPr txBox="1"/>
          <p:nvPr/>
        </p:nvSpPr>
        <p:spPr>
          <a:xfrm>
            <a:off x="463664" y="533890"/>
            <a:ext cx="3823110" cy="338554"/>
          </a:xfrm>
          <a:prstGeom prst="rect">
            <a:avLst/>
          </a:prstGeom>
          <a:noFill/>
        </p:spPr>
        <p:txBody>
          <a:bodyPr wrap="square" rtlCol="0">
            <a:spAutoFit/>
          </a:bodyPr>
          <a:lstStyle/>
          <a:p>
            <a:r>
              <a:rPr lang="en-US" altLang="zh-CN" sz="1600" dirty="0">
                <a:latin typeface="微软雅黑" panose="020B0503020204020204" charset="-122"/>
                <a:ea typeface="微软雅黑" panose="020B0503020204020204" charset="-122"/>
              </a:rPr>
              <a:t>2019</a:t>
            </a:r>
            <a:r>
              <a:rPr lang="zh-CN" altLang="en-US" sz="1600" dirty="0">
                <a:latin typeface="微软雅黑" panose="020B0503020204020204" charset="-122"/>
                <a:ea typeface="微软雅黑" panose="020B0503020204020204" charset="-122"/>
              </a:rPr>
              <a:t>年上海</a:t>
            </a:r>
            <a:r>
              <a:rPr lang="en-US" altLang="zh-CN" sz="1600" dirty="0">
                <a:latin typeface="微软雅黑" panose="020B0503020204020204" charset="-122"/>
                <a:ea typeface="微软雅黑" panose="020B0503020204020204" charset="-122"/>
              </a:rPr>
              <a:t>-idea home show</a:t>
            </a:r>
            <a:endParaRPr lang="zh-CN" altLang="en-US" sz="1600" dirty="0">
              <a:latin typeface="微软雅黑" panose="020B0503020204020204" charset="-122"/>
              <a:ea typeface="微软雅黑" panose="020B0503020204020204" charset="-122"/>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email"/>
          <a:stretch>
            <a:fillRect/>
          </a:stretch>
        </p:blipFill>
        <p:spPr>
          <a:xfrm>
            <a:off x="2030136" y="1541007"/>
            <a:ext cx="5106803" cy="3404535"/>
          </a:xfrm>
          <a:prstGeom prst="rect">
            <a:avLst/>
          </a:prstGeom>
        </p:spPr>
      </p:pic>
      <p:pic>
        <p:nvPicPr>
          <p:cNvPr id="9" name="图片 8"/>
          <p:cNvPicPr>
            <a:picLocks noChangeAspect="1"/>
          </p:cNvPicPr>
          <p:nvPr/>
        </p:nvPicPr>
        <p:blipFill>
          <a:blip r:embed="rId2" cstate="email"/>
          <a:stretch>
            <a:fillRect/>
          </a:stretch>
        </p:blipFill>
        <p:spPr>
          <a:xfrm>
            <a:off x="7238646" y="1541007"/>
            <a:ext cx="2291247" cy="3359302"/>
          </a:xfrm>
          <a:prstGeom prst="rect">
            <a:avLst/>
          </a:prstGeom>
        </p:spPr>
      </p:pic>
      <p:sp>
        <p:nvSpPr>
          <p:cNvPr id="10" name="文本框 9"/>
          <p:cNvSpPr txBox="1"/>
          <p:nvPr/>
        </p:nvSpPr>
        <p:spPr>
          <a:xfrm>
            <a:off x="1895913" y="766592"/>
            <a:ext cx="5410898"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买手店</a:t>
            </a:r>
            <a:r>
              <a:rPr lang="en-US" altLang="zh-CN" sz="1600" dirty="0">
                <a:latin typeface="微软雅黑" panose="020B0503020204020204" charset="-122"/>
                <a:ea typeface="微软雅黑" panose="020B0503020204020204" charset="-122"/>
              </a:rPr>
              <a:t>EDITOR-</a:t>
            </a:r>
            <a:r>
              <a:rPr lang="zh-CN" altLang="en-US" sz="1600" dirty="0">
                <a:latin typeface="微软雅黑" panose="020B0503020204020204" charset="-122"/>
                <a:ea typeface="微软雅黑" panose="020B0503020204020204" charset="-122"/>
              </a:rPr>
              <a:t>兴业太古汇</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港汇广场</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嘉里中心</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苪欧百货</a:t>
            </a:r>
            <a:endParaRPr lang="zh-CN" altLang="en-US" sz="1600" dirty="0">
              <a:latin typeface="微软雅黑" panose="020B0503020204020204" charset="-122"/>
              <a:ea typeface="微软雅黑" panose="020B0503020204020204" charset="-122"/>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291906" y="518621"/>
            <a:ext cx="5410898"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时尚生活方式</a:t>
            </a:r>
            <a:r>
              <a:rPr lang="en-US" altLang="zh-CN" sz="1600" dirty="0">
                <a:latin typeface="微软雅黑" panose="020B0503020204020204" charset="-122"/>
                <a:ea typeface="微软雅黑" panose="020B0503020204020204" charset="-122"/>
              </a:rPr>
              <a:t>DCAMP-</a:t>
            </a:r>
            <a:r>
              <a:rPr lang="zh-CN" altLang="en-US" sz="1600" dirty="0">
                <a:latin typeface="微软雅黑" panose="020B0503020204020204" charset="-122"/>
                <a:ea typeface="微软雅黑" panose="020B0503020204020204" charset="-122"/>
              </a:rPr>
              <a:t>广州</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成都</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无锡</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桂林</a:t>
            </a:r>
            <a:endParaRPr lang="zh-CN" altLang="en-US" sz="1600" dirty="0">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1" cstate="email"/>
          <a:stretch>
            <a:fillRect/>
          </a:stretch>
        </p:blipFill>
        <p:spPr>
          <a:xfrm>
            <a:off x="7846452" y="1125621"/>
            <a:ext cx="3017342" cy="2038029"/>
          </a:xfrm>
          <a:prstGeom prst="rect">
            <a:avLst/>
          </a:prstGeom>
        </p:spPr>
      </p:pic>
      <p:pic>
        <p:nvPicPr>
          <p:cNvPr id="14" name="图片 13"/>
          <p:cNvPicPr>
            <a:picLocks noChangeAspect="1"/>
          </p:cNvPicPr>
          <p:nvPr/>
        </p:nvPicPr>
        <p:blipFill>
          <a:blip r:embed="rId2" cstate="email"/>
          <a:stretch>
            <a:fillRect/>
          </a:stretch>
        </p:blipFill>
        <p:spPr>
          <a:xfrm>
            <a:off x="7846452" y="3214777"/>
            <a:ext cx="3017342" cy="3041009"/>
          </a:xfrm>
          <a:prstGeom prst="rect">
            <a:avLst/>
          </a:prstGeom>
        </p:spPr>
      </p:pic>
      <p:pic>
        <p:nvPicPr>
          <p:cNvPr id="3" name="图片 2"/>
          <p:cNvPicPr>
            <a:picLocks noChangeAspect="1"/>
          </p:cNvPicPr>
          <p:nvPr/>
        </p:nvPicPr>
        <p:blipFill>
          <a:blip r:embed="rId3"/>
          <a:stretch>
            <a:fillRect/>
          </a:stretch>
        </p:blipFill>
        <p:spPr>
          <a:xfrm>
            <a:off x="1370151" y="1125621"/>
            <a:ext cx="6415086" cy="5130165"/>
          </a:xfrm>
          <a:prstGeom prst="rect">
            <a:avLst/>
          </a:prstGeom>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7498386" y="1309388"/>
            <a:ext cx="3249284" cy="2436963"/>
          </a:xfrm>
          <a:prstGeom prst="rect">
            <a:avLst/>
          </a:prstGeom>
        </p:spPr>
      </p:pic>
      <p:pic>
        <p:nvPicPr>
          <p:cNvPr id="9" name="图片 8"/>
          <p:cNvPicPr>
            <a:picLocks noChangeAspect="1"/>
          </p:cNvPicPr>
          <p:nvPr/>
        </p:nvPicPr>
        <p:blipFill>
          <a:blip r:embed="rId2"/>
          <a:stretch>
            <a:fillRect/>
          </a:stretch>
        </p:blipFill>
        <p:spPr>
          <a:xfrm>
            <a:off x="1333578" y="1309388"/>
            <a:ext cx="6136913" cy="4796367"/>
          </a:xfrm>
          <a:prstGeom prst="rect">
            <a:avLst/>
          </a:prstGeom>
        </p:spPr>
      </p:pic>
      <p:sp>
        <p:nvSpPr>
          <p:cNvPr id="10" name="矩形 9"/>
          <p:cNvSpPr/>
          <p:nvPr/>
        </p:nvSpPr>
        <p:spPr>
          <a:xfrm>
            <a:off x="1333578" y="845083"/>
            <a:ext cx="5159501" cy="369332"/>
          </a:xfrm>
          <a:prstGeom prst="rect">
            <a:avLst/>
          </a:prstGeom>
        </p:spPr>
        <p:txBody>
          <a:bodyPr wrap="square">
            <a:spAutoFit/>
          </a:bodyPr>
          <a:lstStyle/>
          <a:p>
            <a:r>
              <a:rPr lang="en-US" altLang="zh-CN" dirty="0">
                <a:latin typeface="微软雅黑" panose="020B0503020204020204" charset="-122"/>
                <a:ea typeface="微软雅黑" panose="020B0503020204020204" charset="-122"/>
              </a:rPr>
              <a:t>EDITOR X URBAN FOREST 2019</a:t>
            </a:r>
            <a:r>
              <a:rPr lang="zh-CN" altLang="en-US" dirty="0">
                <a:latin typeface="微软雅黑" panose="020B0503020204020204" charset="-122"/>
                <a:ea typeface="微软雅黑" panose="020B0503020204020204" charset="-122"/>
              </a:rPr>
              <a:t>年春季快闪</a:t>
            </a:r>
            <a:endParaRPr lang="zh-CN" altLang="en-US" dirty="0"/>
          </a:p>
        </p:txBody>
      </p:sp>
      <p:pic>
        <p:nvPicPr>
          <p:cNvPr id="12" name="图片 11"/>
          <p:cNvPicPr>
            <a:picLocks noChangeAspect="1"/>
          </p:cNvPicPr>
          <p:nvPr/>
        </p:nvPicPr>
        <p:blipFill>
          <a:blip r:embed="rId3"/>
          <a:stretch>
            <a:fillRect/>
          </a:stretch>
        </p:blipFill>
        <p:spPr>
          <a:xfrm>
            <a:off x="7498386" y="3783435"/>
            <a:ext cx="3249284" cy="2322320"/>
          </a:xfrm>
          <a:prstGeom prst="rect">
            <a:avLst/>
          </a:prstGeom>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266737" y="1149292"/>
            <a:ext cx="9795755" cy="4280060"/>
          </a:xfrm>
          <a:prstGeom prst="rect">
            <a:avLst/>
          </a:prstGeom>
        </p:spPr>
      </p:pic>
      <p:sp>
        <p:nvSpPr>
          <p:cNvPr id="7" name="矩形 6"/>
          <p:cNvSpPr/>
          <p:nvPr/>
        </p:nvSpPr>
        <p:spPr>
          <a:xfrm>
            <a:off x="1333578" y="845083"/>
            <a:ext cx="6501739" cy="369332"/>
          </a:xfrm>
          <a:prstGeom prst="rect">
            <a:avLst/>
          </a:prstGeom>
        </p:spPr>
        <p:txBody>
          <a:bodyPr wrap="square">
            <a:spAutoFit/>
          </a:bodyPr>
          <a:lstStyle/>
          <a:p>
            <a:r>
              <a:rPr lang="zh-CN" altLang="en-US" dirty="0">
                <a:latin typeface="微软雅黑" panose="020B0503020204020204" charset="-122"/>
                <a:ea typeface="微软雅黑" panose="020B0503020204020204" charset="-122"/>
              </a:rPr>
              <a:t>万象天地</a:t>
            </a:r>
            <a:r>
              <a:rPr lang="en-US" altLang="zh-CN" dirty="0">
                <a:latin typeface="微软雅黑" panose="020B0503020204020204" charset="-122"/>
                <a:ea typeface="微软雅黑" panose="020B0503020204020204" charset="-122"/>
              </a:rPr>
              <a:t>-URBAN FOREST-2019</a:t>
            </a:r>
            <a:r>
              <a:rPr lang="zh-CN" altLang="en-US" dirty="0">
                <a:latin typeface="微软雅黑" panose="020B0503020204020204" charset="-122"/>
                <a:ea typeface="微软雅黑" panose="020B0503020204020204" charset="-122"/>
              </a:rPr>
              <a:t>年春日樱花站</a:t>
            </a:r>
            <a:endParaRPr lang="zh-CN" altLang="en-US" dirty="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17997" y="1265930"/>
            <a:ext cx="5478861" cy="4032734"/>
          </a:xfrm>
          <a:prstGeom prst="rect">
            <a:avLst/>
          </a:prstGeom>
        </p:spPr>
      </p:pic>
      <p:pic>
        <p:nvPicPr>
          <p:cNvPr id="6" name="图片 5"/>
          <p:cNvPicPr>
            <a:picLocks noChangeAspect="1"/>
          </p:cNvPicPr>
          <p:nvPr/>
        </p:nvPicPr>
        <p:blipFill>
          <a:blip r:embed="rId2"/>
          <a:stretch>
            <a:fillRect/>
          </a:stretch>
        </p:blipFill>
        <p:spPr>
          <a:xfrm>
            <a:off x="5966387" y="1265930"/>
            <a:ext cx="2671634" cy="2006516"/>
          </a:xfrm>
          <a:prstGeom prst="rect">
            <a:avLst/>
          </a:prstGeom>
        </p:spPr>
      </p:pic>
      <p:pic>
        <p:nvPicPr>
          <p:cNvPr id="7" name="图片 6"/>
          <p:cNvPicPr>
            <a:picLocks noChangeAspect="1"/>
          </p:cNvPicPr>
          <p:nvPr/>
        </p:nvPicPr>
        <p:blipFill>
          <a:blip r:embed="rId3"/>
          <a:stretch>
            <a:fillRect/>
          </a:stretch>
        </p:blipFill>
        <p:spPr>
          <a:xfrm>
            <a:off x="8707550" y="1265930"/>
            <a:ext cx="3015545" cy="4053831"/>
          </a:xfrm>
          <a:prstGeom prst="rect">
            <a:avLst/>
          </a:prstGeom>
        </p:spPr>
      </p:pic>
      <p:pic>
        <p:nvPicPr>
          <p:cNvPr id="11" name="图片 10"/>
          <p:cNvPicPr>
            <a:picLocks noChangeAspect="1"/>
          </p:cNvPicPr>
          <p:nvPr/>
        </p:nvPicPr>
        <p:blipFill>
          <a:blip r:embed="rId4"/>
          <a:stretch>
            <a:fillRect/>
          </a:stretch>
        </p:blipFill>
        <p:spPr>
          <a:xfrm>
            <a:off x="5971102" y="3313245"/>
            <a:ext cx="2666920" cy="2006516"/>
          </a:xfrm>
          <a:prstGeom prst="rect">
            <a:avLst/>
          </a:prstGeom>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05558" y="671783"/>
            <a:ext cx="4532432" cy="5816977"/>
          </a:xfrm>
          <a:prstGeom prst="rect">
            <a:avLst/>
          </a:prstGeom>
          <a:noFill/>
        </p:spPr>
        <p:txBody>
          <a:bodyPr wrap="square" rtlCol="0">
            <a:spAutoFit/>
          </a:bodyPr>
          <a:lstStyle/>
          <a:p>
            <a:pPr algn="ctr"/>
            <a:r>
              <a:rPr lang="zh-CN" altLang="en-US" sz="1200" dirty="0">
                <a:latin typeface="微软雅黑" panose="020B0503020204020204" charset="-122"/>
                <a:ea typeface="微软雅黑" panose="020B0503020204020204" charset="-122"/>
              </a:rPr>
              <a:t>更多陈列尽在：</a:t>
            </a:r>
            <a:endParaRPr lang="zh-CN" altLang="en-US" sz="1200" dirty="0">
              <a:latin typeface="微软雅黑" panose="020B0503020204020204" charset="-122"/>
              <a:ea typeface="微软雅黑" panose="020B0503020204020204" charset="-122"/>
            </a:endParaRPr>
          </a:p>
          <a:p>
            <a:pPr algn="ctr"/>
            <a:r>
              <a:rPr lang="zh-CN" altLang="en-US" sz="1200" dirty="0">
                <a:latin typeface="微软雅黑" panose="020B0503020204020204" charset="-122"/>
                <a:ea typeface="微软雅黑" panose="020B0503020204020204" charset="-122"/>
              </a:rPr>
              <a:t> </a:t>
            </a:r>
            <a:endParaRPr lang="zh-CN" altLang="en-US" sz="1200" dirty="0">
              <a:latin typeface="微软雅黑" panose="020B0503020204020204" charset="-122"/>
              <a:ea typeface="微软雅黑" panose="020B0503020204020204" charset="-122"/>
            </a:endParaRPr>
          </a:p>
          <a:p>
            <a:pPr algn="ctr"/>
            <a:r>
              <a:rPr lang="en-US" altLang="zh-CN" sz="1200" dirty="0">
                <a:latin typeface="微软雅黑" panose="020B0503020204020204" charset="-122"/>
                <a:ea typeface="微软雅黑" panose="020B0503020204020204" charset="-122"/>
              </a:rPr>
              <a:t>K11/</a:t>
            </a:r>
            <a:r>
              <a:rPr lang="zh-CN" altLang="en-US" sz="1200" dirty="0">
                <a:latin typeface="微软雅黑" panose="020B0503020204020204" charset="-122"/>
                <a:ea typeface="微软雅黑" panose="020B0503020204020204" charset="-122"/>
                <a:sym typeface="+mn-ea"/>
              </a:rPr>
              <a:t>太古汇</a:t>
            </a:r>
            <a:r>
              <a:rPr lang="en-US" altLang="zh-CN" sz="1200" dirty="0">
                <a:latin typeface="微软雅黑" panose="020B0503020204020204" charset="-122"/>
                <a:ea typeface="微软雅黑" panose="020B0503020204020204" charset="-122"/>
                <a:sym typeface="+mn-ea"/>
              </a:rPr>
              <a:t>/</a:t>
            </a:r>
            <a:r>
              <a:rPr lang="zh-CN" altLang="en-US" sz="1200" dirty="0">
                <a:latin typeface="微软雅黑" panose="020B0503020204020204" charset="-122"/>
                <a:ea typeface="微软雅黑" panose="020B0503020204020204" charset="-122"/>
                <a:sym typeface="+mn-ea"/>
              </a:rPr>
              <a:t>高屋岛</a:t>
            </a:r>
            <a:r>
              <a:rPr lang="en-US" altLang="zh-CN" sz="1200" dirty="0">
                <a:latin typeface="微软雅黑" panose="020B0503020204020204" charset="-122"/>
                <a:ea typeface="微软雅黑" panose="020B0503020204020204" charset="-122"/>
                <a:sym typeface="+mn-ea"/>
              </a:rPr>
              <a:t>/</a:t>
            </a:r>
            <a:r>
              <a:rPr lang="zh-CN" altLang="en-US" sz="1200" dirty="0">
                <a:latin typeface="微软雅黑" panose="020B0503020204020204" charset="-122"/>
                <a:ea typeface="微软雅黑" panose="020B0503020204020204" charset="-122"/>
                <a:sym typeface="+mn-ea"/>
              </a:rPr>
              <a:t>尚嘉中心</a:t>
            </a:r>
            <a:r>
              <a:rPr lang="en-US" altLang="zh-CN" sz="1200" dirty="0">
                <a:latin typeface="微软雅黑" panose="020B0503020204020204" charset="-122"/>
                <a:ea typeface="微软雅黑" panose="020B0503020204020204" charset="-122"/>
                <a:sym typeface="+mn-ea"/>
              </a:rPr>
              <a:t>/</a:t>
            </a:r>
            <a:r>
              <a:rPr lang="zh-CN" altLang="en-US" sz="1200" dirty="0">
                <a:latin typeface="微软雅黑" panose="020B0503020204020204" charset="-122"/>
                <a:ea typeface="微软雅黑" panose="020B0503020204020204" charset="-122"/>
                <a:sym typeface="+mn-ea"/>
              </a:rPr>
              <a:t>港汇</a:t>
            </a:r>
            <a:r>
              <a:rPr lang="en-US" altLang="zh-CN" sz="1200" dirty="0">
                <a:latin typeface="微软雅黑" panose="020B0503020204020204" charset="-122"/>
                <a:ea typeface="微软雅黑" panose="020B0503020204020204" charset="-122"/>
                <a:sym typeface="+mn-ea"/>
              </a:rPr>
              <a:t>/</a:t>
            </a:r>
            <a:r>
              <a:rPr lang="zh-CN" altLang="en-US" sz="1200" dirty="0">
                <a:latin typeface="微软雅黑" panose="020B0503020204020204" charset="-122"/>
                <a:ea typeface="微软雅黑" panose="020B0503020204020204" charset="-122"/>
                <a:sym typeface="+mn-ea"/>
              </a:rPr>
              <a:t>大悦城</a:t>
            </a:r>
            <a:r>
              <a:rPr lang="en-US" altLang="zh-CN" sz="1200" dirty="0">
                <a:latin typeface="微软雅黑" panose="020B0503020204020204" charset="-122"/>
                <a:ea typeface="微软雅黑" panose="020B0503020204020204" charset="-122"/>
                <a:sym typeface="+mn-ea"/>
              </a:rPr>
              <a:t>/</a:t>
            </a:r>
            <a:r>
              <a:rPr lang="zh-CN" altLang="en-US" sz="1200" dirty="0">
                <a:latin typeface="微软雅黑" panose="020B0503020204020204" charset="-122"/>
                <a:ea typeface="微软雅黑" panose="020B0503020204020204" charset="-122"/>
                <a:sym typeface="+mn-ea"/>
              </a:rPr>
              <a:t>新天地</a:t>
            </a:r>
            <a:r>
              <a:rPr lang="en-US" altLang="zh-CN" sz="1200" dirty="0">
                <a:latin typeface="微软雅黑" panose="020B0503020204020204" charset="-122"/>
                <a:ea typeface="微软雅黑" panose="020B0503020204020204" charset="-122"/>
                <a:sym typeface="+mn-ea"/>
              </a:rPr>
              <a:t>/</a:t>
            </a:r>
            <a:r>
              <a:rPr lang="zh-CN" altLang="en-US" sz="1200" dirty="0">
                <a:latin typeface="微软雅黑" panose="020B0503020204020204" charset="-122"/>
                <a:ea typeface="微软雅黑" panose="020B0503020204020204" charset="-122"/>
                <a:sym typeface="+mn-ea"/>
              </a:rPr>
              <a:t>万象天地</a:t>
            </a:r>
            <a:endParaRPr lang="en-US" altLang="zh-CN" sz="1200" dirty="0">
              <a:latin typeface="微软雅黑" panose="020B0503020204020204" charset="-122"/>
              <a:ea typeface="微软雅黑" panose="020B0503020204020204" charset="-122"/>
              <a:sym typeface="+mn-ea"/>
            </a:endParaRPr>
          </a:p>
          <a:p>
            <a:pPr algn="ctr"/>
            <a:endParaRPr lang="zh-CN" altLang="en-US" sz="1200" dirty="0">
              <a:latin typeface="微软雅黑" panose="020B0503020204020204" charset="-122"/>
              <a:ea typeface="微软雅黑" panose="020B0503020204020204" charset="-122"/>
            </a:endParaRPr>
          </a:p>
          <a:p>
            <a:pPr algn="ctr"/>
            <a:r>
              <a:rPr lang="zh-CN" altLang="en-US" sz="1200" dirty="0">
                <a:latin typeface="微软雅黑" panose="020B0503020204020204" charset="-122"/>
                <a:ea typeface="微软雅黑" panose="020B0503020204020204" charset="-122"/>
              </a:rPr>
              <a:t>梅陇镇伊势丹百货</a:t>
            </a:r>
            <a:endParaRPr lang="en-US" altLang="zh-CN" sz="1200" dirty="0">
              <a:latin typeface="微软雅黑" panose="020B0503020204020204" charset="-122"/>
              <a:ea typeface="微软雅黑" panose="020B0503020204020204" charset="-122"/>
            </a:endParaRPr>
          </a:p>
          <a:p>
            <a:pPr algn="ctr"/>
            <a:endParaRPr lang="zh-CN" altLang="en-US" sz="1200" dirty="0">
              <a:latin typeface="微软雅黑" panose="020B0503020204020204" charset="-122"/>
              <a:ea typeface="微软雅黑" panose="020B0503020204020204" charset="-122"/>
            </a:endParaRPr>
          </a:p>
          <a:p>
            <a:pPr algn="ctr"/>
            <a:r>
              <a:rPr lang="zh-CN" altLang="en-US" sz="1200" dirty="0">
                <a:latin typeface="微软雅黑" panose="020B0503020204020204" charset="-122"/>
                <a:ea typeface="微软雅黑" panose="020B0503020204020204" charset="-122"/>
              </a:rPr>
              <a:t>成都银泰</a:t>
            </a:r>
            <a:r>
              <a:rPr lang="en-US" altLang="zh-CN" sz="1200" dirty="0">
                <a:latin typeface="微软雅黑" panose="020B0503020204020204" charset="-122"/>
                <a:ea typeface="微软雅黑" panose="020B0503020204020204" charset="-122"/>
              </a:rPr>
              <a:t>in99</a:t>
            </a:r>
            <a:endParaRPr lang="en-US" altLang="zh-CN" sz="1200" dirty="0">
              <a:latin typeface="微软雅黑" panose="020B0503020204020204" charset="-122"/>
              <a:ea typeface="微软雅黑" panose="020B0503020204020204" charset="-122"/>
            </a:endParaRPr>
          </a:p>
          <a:p>
            <a:pPr algn="ctr"/>
            <a:endParaRPr lang="en-US" altLang="zh-CN" sz="1200" dirty="0">
              <a:latin typeface="微软雅黑" panose="020B0503020204020204" charset="-122"/>
              <a:ea typeface="微软雅黑" panose="020B0503020204020204" charset="-122"/>
            </a:endParaRPr>
          </a:p>
          <a:p>
            <a:pPr algn="ctr"/>
            <a:r>
              <a:rPr lang="zh-CN" altLang="en-US" sz="1200" dirty="0">
                <a:latin typeface="微软雅黑" panose="020B0503020204020204" charset="-122"/>
                <a:ea typeface="微软雅黑" panose="020B0503020204020204" charset="-122"/>
              </a:rPr>
              <a:t>重庆真理客厅</a:t>
            </a:r>
            <a:endParaRPr lang="zh-CN" altLang="en-US" sz="1200" dirty="0">
              <a:latin typeface="微软雅黑" panose="020B0503020204020204" charset="-122"/>
              <a:ea typeface="微软雅黑" panose="020B0503020204020204" charset="-122"/>
            </a:endParaRPr>
          </a:p>
          <a:p>
            <a:pPr algn="ctr"/>
            <a:endParaRPr lang="zh-CN" altLang="en-US" sz="1200" dirty="0">
              <a:latin typeface="微软雅黑" panose="020B0503020204020204" charset="-122"/>
              <a:ea typeface="微软雅黑" panose="020B0503020204020204" charset="-122"/>
            </a:endParaRPr>
          </a:p>
          <a:p>
            <a:pPr algn="ctr"/>
            <a:r>
              <a:rPr lang="en-US" altLang="zh-CN" sz="1200" dirty="0">
                <a:latin typeface="微软雅黑" panose="020B0503020204020204" charset="-122"/>
                <a:ea typeface="微软雅黑" panose="020B0503020204020204" charset="-122"/>
              </a:rPr>
              <a:t>LORI</a:t>
            </a:r>
            <a:endParaRPr lang="en-US" altLang="zh-CN" sz="1200" dirty="0">
              <a:latin typeface="微软雅黑" panose="020B0503020204020204" charset="-122"/>
              <a:ea typeface="微软雅黑" panose="020B0503020204020204" charset="-122"/>
            </a:endParaRPr>
          </a:p>
          <a:p>
            <a:pPr algn="ctr"/>
            <a:endParaRPr lang="en-US" altLang="zh-CN" sz="1200" dirty="0">
              <a:latin typeface="微软雅黑" panose="020B0503020204020204" charset="-122"/>
              <a:ea typeface="微软雅黑" panose="020B0503020204020204" charset="-122"/>
            </a:endParaRPr>
          </a:p>
          <a:p>
            <a:pPr algn="ctr"/>
            <a:r>
              <a:rPr lang="zh-CN" altLang="en-US" sz="1200" dirty="0">
                <a:latin typeface="微软雅黑" panose="020B0503020204020204" charset="-122"/>
                <a:ea typeface="微软雅黑" panose="020B0503020204020204" charset="-122"/>
              </a:rPr>
              <a:t>生活方式</a:t>
            </a:r>
            <a:r>
              <a:rPr lang="en-US" altLang="zh-CN" sz="1200" dirty="0">
                <a:latin typeface="微软雅黑" panose="020B0503020204020204" charset="-122"/>
                <a:ea typeface="微软雅黑" panose="020B0503020204020204" charset="-122"/>
              </a:rPr>
              <a:t>LIFESTYLE</a:t>
            </a:r>
            <a:endParaRPr lang="en-US" altLang="zh-CN" sz="1200" dirty="0">
              <a:latin typeface="微软雅黑" panose="020B0503020204020204" charset="-122"/>
              <a:ea typeface="微软雅黑" panose="020B0503020204020204" charset="-122"/>
            </a:endParaRPr>
          </a:p>
          <a:p>
            <a:pPr algn="ctr"/>
            <a:endParaRPr lang="en-US" altLang="zh-CN" sz="1200" dirty="0">
              <a:latin typeface="微软雅黑" panose="020B0503020204020204" charset="-122"/>
              <a:ea typeface="微软雅黑" panose="020B0503020204020204" charset="-122"/>
            </a:endParaRPr>
          </a:p>
          <a:p>
            <a:pPr algn="ctr"/>
            <a:r>
              <a:rPr lang="zh-CN" altLang="en-US" sz="1200" dirty="0">
                <a:latin typeface="微软雅黑" panose="020B0503020204020204" charset="-122"/>
                <a:ea typeface="微软雅黑" panose="020B0503020204020204" charset="-122"/>
              </a:rPr>
              <a:t>品所</a:t>
            </a:r>
            <a:r>
              <a:rPr lang="en-US" altLang="zh-CN" sz="1200" dirty="0">
                <a:latin typeface="微软雅黑" panose="020B0503020204020204" charset="-122"/>
                <a:ea typeface="微软雅黑" panose="020B0503020204020204" charset="-122"/>
              </a:rPr>
              <a:t>BEGROW</a:t>
            </a:r>
            <a:endParaRPr lang="en-US" altLang="zh-CN" sz="1200" dirty="0">
              <a:latin typeface="微软雅黑" panose="020B0503020204020204" charset="-122"/>
              <a:ea typeface="微软雅黑" panose="020B0503020204020204" charset="-122"/>
            </a:endParaRPr>
          </a:p>
          <a:p>
            <a:pPr algn="ctr"/>
            <a:endParaRPr lang="en-US" altLang="zh-CN" sz="1200" dirty="0">
              <a:latin typeface="微软雅黑" panose="020B0503020204020204" charset="-122"/>
              <a:ea typeface="微软雅黑" panose="020B0503020204020204" charset="-122"/>
            </a:endParaRPr>
          </a:p>
          <a:p>
            <a:pPr algn="ctr"/>
            <a:r>
              <a:rPr lang="zh-CN" altLang="en-US" sz="1200" dirty="0">
                <a:latin typeface="微软雅黑" panose="020B0503020204020204" charset="-122"/>
                <a:ea typeface="微软雅黑" panose="020B0503020204020204" charset="-122"/>
              </a:rPr>
              <a:t>屋必家</a:t>
            </a:r>
            <a:r>
              <a:rPr lang="en-US" altLang="zh-CN" sz="1200" dirty="0">
                <a:latin typeface="微软雅黑" panose="020B0503020204020204" charset="-122"/>
                <a:ea typeface="微软雅黑" panose="020B0503020204020204" charset="-122"/>
              </a:rPr>
              <a:t>UBER HOME</a:t>
            </a:r>
            <a:endParaRPr lang="en-US" altLang="zh-CN" sz="1200" dirty="0">
              <a:latin typeface="微软雅黑" panose="020B0503020204020204" charset="-122"/>
              <a:ea typeface="微软雅黑" panose="020B0503020204020204" charset="-122"/>
            </a:endParaRPr>
          </a:p>
          <a:p>
            <a:pPr algn="ctr"/>
            <a:endParaRPr lang="en-US" altLang="zh-CN" sz="1200" dirty="0">
              <a:latin typeface="微软雅黑" panose="020B0503020204020204" charset="-122"/>
              <a:ea typeface="微软雅黑" panose="020B0503020204020204" charset="-122"/>
            </a:endParaRPr>
          </a:p>
          <a:p>
            <a:pPr algn="ctr"/>
            <a:endParaRPr lang="en-US" altLang="zh-CN" sz="1200" dirty="0">
              <a:latin typeface="微软雅黑" panose="020B0503020204020204" charset="-122"/>
              <a:ea typeface="微软雅黑" panose="020B0503020204020204" charset="-122"/>
            </a:endParaRPr>
          </a:p>
          <a:p>
            <a:pPr algn="ctr"/>
            <a:r>
              <a:rPr lang="zh-CN" altLang="en-US" sz="1200" dirty="0">
                <a:latin typeface="微软雅黑" panose="020B0503020204020204" charset="-122"/>
                <a:ea typeface="微软雅黑" panose="020B0503020204020204" charset="-122"/>
              </a:rPr>
              <a:t>方所</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言几又</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曲江书城</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诚品</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覓</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半亩堂</a:t>
            </a:r>
            <a:endParaRPr lang="en-US" altLang="zh-CN" sz="1200" dirty="0">
              <a:latin typeface="微软雅黑" panose="020B0503020204020204" charset="-122"/>
              <a:ea typeface="微软雅黑" panose="020B0503020204020204" charset="-122"/>
            </a:endParaRPr>
          </a:p>
          <a:p>
            <a:pPr algn="ctr"/>
            <a:endParaRPr lang="en-US" altLang="zh-CN" sz="1200" dirty="0">
              <a:latin typeface="微软雅黑" panose="020B0503020204020204" charset="-122"/>
              <a:ea typeface="微软雅黑" panose="020B0503020204020204" charset="-122"/>
            </a:endParaRPr>
          </a:p>
          <a:p>
            <a:pPr algn="ctr"/>
            <a:r>
              <a:rPr lang="zh-CN" altLang="en-US" sz="1200" dirty="0">
                <a:latin typeface="微软雅黑" panose="020B0503020204020204" charset="-122"/>
                <a:ea typeface="微软雅黑" panose="020B0503020204020204" charset="-122"/>
              </a:rPr>
              <a:t>广州白云机场</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深圳宝安机场</a:t>
            </a:r>
            <a:endParaRPr lang="en-US" altLang="zh-CN" sz="1200" dirty="0">
              <a:latin typeface="微软雅黑" panose="020B0503020204020204" charset="-122"/>
              <a:ea typeface="微软雅黑" panose="020B0503020204020204" charset="-122"/>
            </a:endParaRPr>
          </a:p>
          <a:p>
            <a:pPr algn="ctr"/>
            <a:endParaRPr lang="en-US" altLang="zh-CN" sz="1200" dirty="0">
              <a:latin typeface="微软雅黑" panose="020B0503020204020204" charset="-122"/>
              <a:ea typeface="微软雅黑" panose="020B0503020204020204" charset="-122"/>
            </a:endParaRPr>
          </a:p>
          <a:p>
            <a:pPr algn="ctr"/>
            <a:r>
              <a:rPr lang="zh-CN" altLang="en-US" sz="1200" dirty="0">
                <a:latin typeface="微软雅黑" panose="020B0503020204020204" charset="-122"/>
                <a:ea typeface="微软雅黑" panose="020B0503020204020204" charset="-122"/>
              </a:rPr>
              <a:t>昆明长水机场</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厦门高崎机场</a:t>
            </a:r>
            <a:endParaRPr lang="en-US" altLang="zh-CN" sz="1200" dirty="0">
              <a:latin typeface="微软雅黑" panose="020B0503020204020204" charset="-122"/>
              <a:ea typeface="微软雅黑" panose="020B0503020204020204" charset="-122"/>
            </a:endParaRPr>
          </a:p>
          <a:p>
            <a:pPr algn="ctr"/>
            <a:endParaRPr lang="en-US" altLang="zh-CN" sz="1200" dirty="0">
              <a:latin typeface="微软雅黑" panose="020B0503020204020204" charset="-122"/>
              <a:ea typeface="微软雅黑" panose="020B0503020204020204" charset="-122"/>
            </a:endParaRPr>
          </a:p>
          <a:p>
            <a:pPr algn="ctr"/>
            <a:r>
              <a:rPr lang="zh-CN" altLang="en-US" sz="1200" dirty="0">
                <a:latin typeface="微软雅黑" panose="020B0503020204020204" charset="-122"/>
                <a:ea typeface="微软雅黑" panose="020B0503020204020204" charset="-122"/>
              </a:rPr>
              <a:t>北京首都机场</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成都双流机场</a:t>
            </a:r>
            <a:endParaRPr lang="zh-CN" altLang="en-US" sz="1200" dirty="0">
              <a:latin typeface="微软雅黑" panose="020B0503020204020204" charset="-122"/>
              <a:ea typeface="微软雅黑" panose="020B0503020204020204" charset="-122"/>
            </a:endParaRPr>
          </a:p>
          <a:p>
            <a:pPr algn="ctr"/>
            <a:endParaRPr lang="zh-CN" altLang="en-US" sz="1200" dirty="0">
              <a:latin typeface="微软雅黑" panose="020B0503020204020204" charset="-122"/>
              <a:ea typeface="微软雅黑" panose="020B0503020204020204" charset="-122"/>
            </a:endParaRPr>
          </a:p>
          <a:p>
            <a:pPr algn="ctr"/>
            <a:r>
              <a:rPr lang="en-US" altLang="zh-CN" sz="1200" dirty="0">
                <a:latin typeface="微软雅黑" panose="020B0503020204020204" charset="-122"/>
                <a:ea typeface="微软雅黑" panose="020B0503020204020204" charset="-122"/>
              </a:rPr>
              <a:t>......</a:t>
            </a:r>
            <a:endParaRPr lang="en-US" altLang="zh-CN" sz="1200" dirty="0">
              <a:latin typeface="微软雅黑" panose="020B0503020204020204" charset="-122"/>
              <a:ea typeface="微软雅黑" panose="020B0503020204020204" charset="-122"/>
            </a:endParaRPr>
          </a:p>
          <a:p>
            <a:pPr algn="ctr"/>
            <a:endParaRPr lang="en-US" altLang="zh-CN" sz="1200" dirty="0">
              <a:latin typeface="微软雅黑" panose="020B0503020204020204" charset="-122"/>
              <a:ea typeface="微软雅黑" panose="020B0503020204020204" charset="-122"/>
            </a:endParaRPr>
          </a:p>
          <a:p>
            <a:pPr algn="ctr"/>
            <a:r>
              <a:rPr lang="zh-CN" altLang="en-US" sz="1200" dirty="0">
                <a:latin typeface="微软雅黑" panose="020B0503020204020204" charset="-122"/>
                <a:ea typeface="微软雅黑" panose="020B0503020204020204" charset="-122"/>
              </a:rPr>
              <a:t>等等欢迎到线下体验</a:t>
            </a:r>
            <a:endParaRPr lang="zh-CN" altLang="en-US" sz="1200" dirty="0">
              <a:latin typeface="微软雅黑" panose="020B0503020204020204" charset="-122"/>
              <a:ea typeface="微软雅黑" panose="020B0503020204020204" charset="-122"/>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email"/>
          <a:stretch>
            <a:fillRect/>
          </a:stretch>
        </p:blipFill>
        <p:spPr>
          <a:xfrm>
            <a:off x="0" y="1296390"/>
            <a:ext cx="12192000" cy="4766573"/>
          </a:xfrm>
          <a:prstGeom prst="rect">
            <a:avLst/>
          </a:prstGeom>
        </p:spPr>
      </p:pic>
      <p:sp>
        <p:nvSpPr>
          <p:cNvPr id="5" name="文本框 4"/>
          <p:cNvSpPr txBox="1"/>
          <p:nvPr/>
        </p:nvSpPr>
        <p:spPr>
          <a:xfrm>
            <a:off x="113943" y="319044"/>
            <a:ext cx="3179037" cy="420564"/>
          </a:xfrm>
          <a:prstGeom prst="rect">
            <a:avLst/>
          </a:prstGeom>
          <a:noFill/>
        </p:spPr>
        <p:txBody>
          <a:bodyPr wrap="square" rtlCol="0">
            <a:spAutoFit/>
          </a:bodyPr>
          <a:lstStyle/>
          <a:p>
            <a:r>
              <a:rPr kumimoji="1" lang="zh-CN" altLang="en-US" sz="2135" dirty="0">
                <a:latin typeface="Lantinghei SC Demibold" charset="-122"/>
                <a:ea typeface="Lantinghei SC Demibold" charset="-122"/>
                <a:cs typeface="Lantinghei SC Demibold" charset="-122"/>
              </a:rPr>
              <a:t>广州白</a:t>
            </a:r>
            <a:r>
              <a:rPr lang="zh-CN" altLang="en-US" sz="2135" dirty="0">
                <a:latin typeface="Lantinghei SC Demibold" charset="-122"/>
                <a:ea typeface="Lantinghei SC Demibold" charset="-122"/>
                <a:cs typeface="Lantinghei SC Demibold" charset="-122"/>
              </a:rPr>
              <a:t>云</a:t>
            </a:r>
            <a:r>
              <a:rPr kumimoji="1" lang="zh-CN" altLang="en-US" sz="2135" dirty="0">
                <a:latin typeface="Lantinghei SC Demibold" charset="-122"/>
                <a:ea typeface="Lantinghei SC Demibold" charset="-122"/>
                <a:cs typeface="Lantinghei SC Demibold" charset="-122"/>
              </a:rPr>
              <a:t>机场海报</a:t>
            </a:r>
            <a:r>
              <a:rPr kumimoji="1" lang="en-US" altLang="zh-CN" sz="2135" dirty="0">
                <a:latin typeface="Lantinghei SC Demibold" charset="-122"/>
                <a:ea typeface="Lantinghei SC Demibold" charset="-122"/>
                <a:cs typeface="Lantinghei SC Demibold" charset="-122"/>
              </a:rPr>
              <a:t>1</a:t>
            </a:r>
            <a:endParaRPr kumimoji="1" lang="zh-CN" altLang="en-US" sz="2135" dirty="0">
              <a:latin typeface="Lantinghei SC Demibold" charset="-122"/>
              <a:ea typeface="Lantinghei SC Demibold" charset="-122"/>
              <a:cs typeface="Lantinghei SC Demibold" charset="-122"/>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email"/>
          <a:stretch>
            <a:fillRect/>
          </a:stretch>
        </p:blipFill>
        <p:spPr>
          <a:xfrm>
            <a:off x="0" y="1045714"/>
            <a:ext cx="12192000" cy="4766573"/>
          </a:xfrm>
          <a:prstGeom prst="rect">
            <a:avLst/>
          </a:prstGeom>
        </p:spPr>
      </p:pic>
      <p:sp>
        <p:nvSpPr>
          <p:cNvPr id="5" name="文本框 4"/>
          <p:cNvSpPr txBox="1"/>
          <p:nvPr/>
        </p:nvSpPr>
        <p:spPr>
          <a:xfrm>
            <a:off x="113943" y="319044"/>
            <a:ext cx="3179037" cy="420564"/>
          </a:xfrm>
          <a:prstGeom prst="rect">
            <a:avLst/>
          </a:prstGeom>
          <a:noFill/>
        </p:spPr>
        <p:txBody>
          <a:bodyPr wrap="square" rtlCol="0">
            <a:spAutoFit/>
          </a:bodyPr>
          <a:lstStyle/>
          <a:p>
            <a:r>
              <a:rPr kumimoji="1" lang="zh-CN" altLang="en-US" sz="2135" dirty="0">
                <a:latin typeface="Lantinghei SC Demibold" charset="-122"/>
                <a:ea typeface="Lantinghei SC Demibold" charset="-122"/>
                <a:cs typeface="Lantinghei SC Demibold" charset="-122"/>
              </a:rPr>
              <a:t>广州白</a:t>
            </a:r>
            <a:r>
              <a:rPr lang="zh-CN" altLang="en-US" sz="2135" dirty="0">
                <a:latin typeface="Lantinghei SC Demibold" charset="-122"/>
                <a:ea typeface="Lantinghei SC Demibold" charset="-122"/>
                <a:cs typeface="Lantinghei SC Demibold" charset="-122"/>
              </a:rPr>
              <a:t>云</a:t>
            </a:r>
            <a:r>
              <a:rPr kumimoji="1" lang="zh-CN" altLang="en-US" sz="2135" dirty="0">
                <a:latin typeface="Lantinghei SC Demibold" charset="-122"/>
                <a:ea typeface="Lantinghei SC Demibold" charset="-122"/>
                <a:cs typeface="Lantinghei SC Demibold" charset="-122"/>
              </a:rPr>
              <a:t>机场海报</a:t>
            </a:r>
            <a:r>
              <a:rPr kumimoji="1" lang="en-US" altLang="zh-CN" sz="2135" dirty="0">
                <a:latin typeface="Lantinghei SC Demibold" charset="-122"/>
                <a:ea typeface="Lantinghei SC Demibold" charset="-122"/>
                <a:cs typeface="Lantinghei SC Demibold" charset="-122"/>
              </a:rPr>
              <a:t>2</a:t>
            </a:r>
            <a:endParaRPr kumimoji="1" lang="zh-CN" altLang="en-US" sz="2135" dirty="0">
              <a:latin typeface="Lantinghei SC Demibold" charset="-122"/>
              <a:ea typeface="Lantinghei SC Demibold" charset="-122"/>
              <a:cs typeface="Lantinghei SC Demibold"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201" name="幻灯片副标题"/>
          <p:cNvSpPr txBox="1"/>
          <p:nvPr>
            <p:ph type="body" sz="quarter" idx="1"/>
          </p:nvPr>
        </p:nvSpPr>
        <p:spPr>
          <a:xfrm>
            <a:off x="603250" y="1186481"/>
            <a:ext cx="10985500" cy="467390"/>
          </a:xfrm>
          <a:prstGeom prst="rect">
            <a:avLst/>
          </a:prstGeom>
        </p:spPr>
        <p:txBody>
          <a:bodyPr/>
          <a:lstStyle/>
          <a:p/>
        </p:txBody>
      </p:sp>
      <p:sp>
        <p:nvSpPr>
          <p:cNvPr id="202" name="幻灯片项目符号文本"/>
          <p:cNvSpPr txBox="1"/>
          <p:nvPr>
            <p:ph type="body" idx="13"/>
          </p:nvPr>
        </p:nvSpPr>
        <p:spPr>
          <a:prstGeom prst="rect">
            <a:avLst/>
          </a:prstGeom>
        </p:spPr>
        <p:txBody>
          <a:bodyPr/>
          <a:lstStyle/>
          <a:p/>
        </p:txBody>
      </p:sp>
      <p:pic>
        <p:nvPicPr>
          <p:cNvPr id="203" name="邮差包ppt-11.jpg" descr="邮差包ppt-11.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email"/>
          <a:stretch>
            <a:fillRect/>
          </a:stretch>
        </p:blipFill>
        <p:spPr>
          <a:xfrm>
            <a:off x="1410088" y="1218320"/>
            <a:ext cx="2548793" cy="4560998"/>
          </a:xfrm>
          <a:prstGeom prst="rect">
            <a:avLst/>
          </a:prstGeom>
        </p:spPr>
      </p:pic>
      <p:pic>
        <p:nvPicPr>
          <p:cNvPr id="7" name="图片 6"/>
          <p:cNvPicPr>
            <a:picLocks noChangeAspect="1"/>
          </p:cNvPicPr>
          <p:nvPr/>
        </p:nvPicPr>
        <p:blipFill>
          <a:blip r:embed="rId2"/>
          <a:stretch>
            <a:fillRect/>
          </a:stretch>
        </p:blipFill>
        <p:spPr>
          <a:xfrm>
            <a:off x="4498029" y="1218320"/>
            <a:ext cx="2545678" cy="4547194"/>
          </a:xfrm>
          <a:prstGeom prst="rect">
            <a:avLst/>
          </a:prstGeom>
        </p:spPr>
      </p:pic>
      <p:pic>
        <p:nvPicPr>
          <p:cNvPr id="8" name="图片 7"/>
          <p:cNvPicPr>
            <a:picLocks noChangeAspect="1"/>
          </p:cNvPicPr>
          <p:nvPr/>
        </p:nvPicPr>
        <p:blipFill>
          <a:blip r:embed="rId3" cstate="email"/>
          <a:stretch>
            <a:fillRect/>
          </a:stretch>
        </p:blipFill>
        <p:spPr>
          <a:xfrm>
            <a:off x="7766242" y="1218320"/>
            <a:ext cx="2574655" cy="4560998"/>
          </a:xfrm>
          <a:prstGeom prst="rect">
            <a:avLst/>
          </a:prstGeom>
        </p:spPr>
      </p:pic>
      <p:sp>
        <p:nvSpPr>
          <p:cNvPr id="9" name="文本框 8"/>
          <p:cNvSpPr txBox="1"/>
          <p:nvPr/>
        </p:nvSpPr>
        <p:spPr>
          <a:xfrm>
            <a:off x="1336910" y="458390"/>
            <a:ext cx="7177915" cy="307777"/>
          </a:xfrm>
          <a:prstGeom prst="rect">
            <a:avLst/>
          </a:prstGeom>
          <a:noFill/>
        </p:spPr>
        <p:txBody>
          <a:bodyPr wrap="square" rtlCol="0">
            <a:spAutoFit/>
          </a:bodyPr>
          <a:lstStyle/>
          <a:p>
            <a:r>
              <a:rPr lang="zh-CN" altLang="en-US" sz="1400" b="1" dirty="0">
                <a:latin typeface="微软雅黑" panose="020B0503020204020204" charset="-122"/>
                <a:ea typeface="微软雅黑" panose="020B0503020204020204" charset="-122"/>
              </a:rPr>
              <a:t>大号自媒体：罗辑思维</a:t>
            </a:r>
            <a:r>
              <a:rPr lang="en-US" altLang="zh-CN" sz="1400" b="1" dirty="0">
                <a:latin typeface="微软雅黑" panose="020B0503020204020204" charset="-122"/>
                <a:ea typeface="微软雅黑" panose="020B0503020204020204" charset="-122"/>
              </a:rPr>
              <a:t>/</a:t>
            </a:r>
            <a:r>
              <a:rPr lang="zh-CN" altLang="en-US" sz="1400" b="1" dirty="0">
                <a:latin typeface="微软雅黑" panose="020B0503020204020204" charset="-122"/>
                <a:ea typeface="微软雅黑" panose="020B0503020204020204" charset="-122"/>
              </a:rPr>
              <a:t>吴晓波频道</a:t>
            </a:r>
            <a:r>
              <a:rPr lang="en-US" altLang="zh-CN" sz="1400" b="1" dirty="0">
                <a:latin typeface="微软雅黑" panose="020B0503020204020204" charset="-122"/>
                <a:ea typeface="微软雅黑" panose="020B0503020204020204" charset="-122"/>
              </a:rPr>
              <a:t>/</a:t>
            </a:r>
            <a:r>
              <a:rPr lang="zh-CN" altLang="en-US" sz="1400" b="1" dirty="0">
                <a:latin typeface="微软雅黑" panose="020B0503020204020204" charset="-122"/>
                <a:ea typeface="微软雅黑" panose="020B0503020204020204" charset="-122"/>
              </a:rPr>
              <a:t>一条</a:t>
            </a:r>
            <a:r>
              <a:rPr lang="en-US" altLang="zh-CN" sz="1400" b="1" dirty="0">
                <a:latin typeface="微软雅黑" panose="020B0503020204020204" charset="-122"/>
                <a:ea typeface="微软雅黑" panose="020B0503020204020204" charset="-122"/>
              </a:rPr>
              <a:t>/</a:t>
            </a:r>
            <a:r>
              <a:rPr lang="zh-CN" altLang="en-US" sz="1400" b="1" dirty="0">
                <a:latin typeface="微软雅黑" panose="020B0503020204020204" charset="-122"/>
                <a:ea typeface="微软雅黑" panose="020B0503020204020204" charset="-122"/>
              </a:rPr>
              <a:t>十点读书</a:t>
            </a:r>
            <a:r>
              <a:rPr lang="en-US" altLang="zh-CN" sz="1400" b="1" dirty="0">
                <a:latin typeface="微软雅黑" panose="020B0503020204020204" charset="-122"/>
                <a:ea typeface="微软雅黑" panose="020B0503020204020204" charset="-122"/>
              </a:rPr>
              <a:t>/</a:t>
            </a:r>
            <a:r>
              <a:rPr lang="zh-CN" altLang="en-US" sz="1400" b="1" dirty="0">
                <a:latin typeface="微软雅黑" panose="020B0503020204020204" charset="-122"/>
                <a:ea typeface="微软雅黑" panose="020B0503020204020204" charset="-122"/>
              </a:rPr>
              <a:t>物道</a:t>
            </a:r>
            <a:r>
              <a:rPr lang="en-US" altLang="zh-CN" sz="1400" b="1" dirty="0">
                <a:latin typeface="微软雅黑" panose="020B0503020204020204" charset="-122"/>
                <a:ea typeface="微软雅黑" panose="020B0503020204020204" charset="-122"/>
              </a:rPr>
              <a:t>/</a:t>
            </a:r>
            <a:r>
              <a:rPr lang="zh-CN" altLang="en-US" sz="1400" b="1" dirty="0">
                <a:latin typeface="微软雅黑" panose="020B0503020204020204" charset="-122"/>
                <a:ea typeface="微软雅黑" panose="020B0503020204020204" charset="-122"/>
              </a:rPr>
              <a:t>拾遗</a:t>
            </a:r>
            <a:r>
              <a:rPr lang="en-US" altLang="zh-CN" sz="1400" b="1" dirty="0">
                <a:latin typeface="微软雅黑" panose="020B0503020204020204" charset="-122"/>
                <a:ea typeface="微软雅黑" panose="020B0503020204020204" charset="-122"/>
              </a:rPr>
              <a:t>/</a:t>
            </a:r>
            <a:r>
              <a:rPr lang="zh-CN" altLang="en-US" sz="1400" b="1" dirty="0">
                <a:latin typeface="微软雅黑" panose="020B0503020204020204" charset="-122"/>
                <a:ea typeface="微软雅黑" panose="020B0503020204020204" charset="-122"/>
              </a:rPr>
              <a:t>良仓等等</a:t>
            </a:r>
            <a:endParaRPr lang="zh-CN" altLang="en-US" sz="1400" b="1" dirty="0">
              <a:latin typeface="微软雅黑" panose="020B0503020204020204" charset="-122"/>
              <a:ea typeface="微软雅黑" panose="020B0503020204020204" charset="-122"/>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391387" y="1093534"/>
            <a:ext cx="2543541" cy="4432676"/>
          </a:xfrm>
          <a:prstGeom prst="rect">
            <a:avLst/>
          </a:prstGeom>
        </p:spPr>
      </p:pic>
      <p:pic>
        <p:nvPicPr>
          <p:cNvPr id="7" name="图片 6"/>
          <p:cNvPicPr>
            <a:picLocks noChangeAspect="1"/>
          </p:cNvPicPr>
          <p:nvPr/>
        </p:nvPicPr>
        <p:blipFill>
          <a:blip r:embed="rId2" cstate="email"/>
          <a:stretch>
            <a:fillRect/>
          </a:stretch>
        </p:blipFill>
        <p:spPr>
          <a:xfrm>
            <a:off x="4482692" y="1093534"/>
            <a:ext cx="2518006" cy="4432676"/>
          </a:xfrm>
          <a:prstGeom prst="rect">
            <a:avLst/>
          </a:prstGeom>
        </p:spPr>
      </p:pic>
      <p:pic>
        <p:nvPicPr>
          <p:cNvPr id="9" name="图片 8"/>
          <p:cNvPicPr>
            <a:picLocks noChangeAspect="1"/>
          </p:cNvPicPr>
          <p:nvPr/>
        </p:nvPicPr>
        <p:blipFill>
          <a:blip r:embed="rId3" cstate="email"/>
          <a:stretch>
            <a:fillRect/>
          </a:stretch>
        </p:blipFill>
        <p:spPr>
          <a:xfrm>
            <a:off x="7548462" y="1093534"/>
            <a:ext cx="2467833" cy="4363852"/>
          </a:xfrm>
          <a:prstGeom prst="rect">
            <a:avLst/>
          </a:prstGeom>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email"/>
          <a:stretch>
            <a:fillRect/>
          </a:stretch>
        </p:blipFill>
        <p:spPr>
          <a:xfrm>
            <a:off x="7711692" y="1173146"/>
            <a:ext cx="2609025" cy="4511705"/>
          </a:xfrm>
          <a:prstGeom prst="rect">
            <a:avLst/>
          </a:prstGeom>
        </p:spPr>
      </p:pic>
      <p:pic>
        <p:nvPicPr>
          <p:cNvPr id="5" name="图片 4"/>
          <p:cNvPicPr>
            <a:picLocks noChangeAspect="1"/>
          </p:cNvPicPr>
          <p:nvPr/>
        </p:nvPicPr>
        <p:blipFill>
          <a:blip r:embed="rId2"/>
          <a:stretch>
            <a:fillRect/>
          </a:stretch>
        </p:blipFill>
        <p:spPr>
          <a:xfrm>
            <a:off x="1413207" y="1150564"/>
            <a:ext cx="2555372" cy="4556870"/>
          </a:xfrm>
          <a:prstGeom prst="rect">
            <a:avLst/>
          </a:prstGeom>
        </p:spPr>
      </p:pic>
      <p:pic>
        <p:nvPicPr>
          <p:cNvPr id="6" name="图片 5"/>
          <p:cNvPicPr>
            <a:picLocks noChangeAspect="1"/>
          </p:cNvPicPr>
          <p:nvPr/>
        </p:nvPicPr>
        <p:blipFill>
          <a:blip r:embed="rId3" cstate="email"/>
          <a:stretch>
            <a:fillRect/>
          </a:stretch>
        </p:blipFill>
        <p:spPr>
          <a:xfrm>
            <a:off x="4529327" y="1161028"/>
            <a:ext cx="2497014" cy="4350029"/>
          </a:xfrm>
          <a:prstGeom prst="rect">
            <a:avLst/>
          </a:prstGeom>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532130" y="1069975"/>
            <a:ext cx="10525125" cy="5115560"/>
          </a:xfrm>
          <a:prstGeom prst="rect">
            <a:avLst/>
          </a:prstGeom>
        </p:spPr>
      </p:pic>
      <p:sp>
        <p:nvSpPr>
          <p:cNvPr id="9" name="文本框 8"/>
          <p:cNvSpPr txBox="1"/>
          <p:nvPr/>
        </p:nvSpPr>
        <p:spPr>
          <a:xfrm>
            <a:off x="699522" y="393689"/>
            <a:ext cx="7177915" cy="306705"/>
          </a:xfrm>
          <a:prstGeom prst="rect">
            <a:avLst/>
          </a:prstGeom>
          <a:noFill/>
        </p:spPr>
        <p:txBody>
          <a:bodyPr wrap="square" rtlCol="0">
            <a:spAutoFit/>
          </a:bodyPr>
          <a:p>
            <a:r>
              <a:rPr lang="en-US" altLang="zh-CN" sz="1400" b="1" dirty="0">
                <a:latin typeface="微软雅黑" panose="020B0503020204020204" charset="-122"/>
                <a:ea typeface="微软雅黑" panose="020B0503020204020204" charset="-122"/>
              </a:rPr>
              <a:t>KOREA-NAVER</a:t>
            </a:r>
            <a:endParaRPr lang="en-US" altLang="zh-CN" sz="1400" b="1" dirty="0">
              <a:latin typeface="微软雅黑" panose="020B0503020204020204" charset="-122"/>
              <a:ea typeface="微软雅黑" panose="020B0503020204020204" charset="-122"/>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694305" y="935990"/>
            <a:ext cx="3150235" cy="5553710"/>
          </a:xfrm>
          <a:prstGeom prst="rect">
            <a:avLst/>
          </a:prstGeom>
        </p:spPr>
      </p:pic>
      <p:pic>
        <p:nvPicPr>
          <p:cNvPr id="4" name="图片 3"/>
          <p:cNvPicPr>
            <a:picLocks noChangeAspect="1"/>
          </p:cNvPicPr>
          <p:nvPr/>
        </p:nvPicPr>
        <p:blipFill>
          <a:blip r:embed="rId2"/>
          <a:stretch>
            <a:fillRect/>
          </a:stretch>
        </p:blipFill>
        <p:spPr>
          <a:xfrm>
            <a:off x="6355715" y="923290"/>
            <a:ext cx="3150235" cy="5566410"/>
          </a:xfrm>
          <a:prstGeom prst="rect">
            <a:avLst/>
          </a:prstGeom>
        </p:spPr>
      </p:pic>
      <p:sp>
        <p:nvSpPr>
          <p:cNvPr id="9" name="文本框 8"/>
          <p:cNvSpPr txBox="1"/>
          <p:nvPr/>
        </p:nvSpPr>
        <p:spPr>
          <a:xfrm>
            <a:off x="699522" y="393689"/>
            <a:ext cx="7177915" cy="306705"/>
          </a:xfrm>
          <a:prstGeom prst="rect">
            <a:avLst/>
          </a:prstGeom>
          <a:noFill/>
        </p:spPr>
        <p:txBody>
          <a:bodyPr wrap="square" rtlCol="0">
            <a:spAutoFit/>
          </a:bodyPr>
          <a:p>
            <a:r>
              <a:rPr lang="en-US" altLang="zh-CN" sz="1400" b="1" dirty="0">
                <a:latin typeface="微软雅黑" panose="020B0503020204020204" charset="-122"/>
                <a:ea typeface="微软雅黑" panose="020B0503020204020204" charset="-122"/>
              </a:rPr>
              <a:t>JAPAN-GREEN</a:t>
            </a:r>
            <a:endParaRPr lang="en-US" altLang="zh-CN" sz="1400" b="1" dirty="0">
              <a:latin typeface="微软雅黑" panose="020B0503020204020204" charset="-122"/>
              <a:ea typeface="微软雅黑" panose="020B0503020204020204" charset="-122"/>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图片 7"/>
          <p:cNvPicPr>
            <a:picLocks noChangeAspect="1" noChangeArrowheads="1"/>
          </p:cNvPicPr>
          <p:nvPr/>
        </p:nvPicPr>
        <p:blipFill>
          <a:blip r:embed="rId1" cstate="email"/>
          <a:srcRect/>
          <a:stretch>
            <a:fillRect/>
          </a:stretch>
        </p:blipFill>
        <p:spPr bwMode="auto">
          <a:xfrm>
            <a:off x="1196293" y="2117725"/>
            <a:ext cx="4345669" cy="290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图片 9"/>
          <p:cNvPicPr>
            <a:picLocks noChangeAspect="1" noChangeArrowheads="1"/>
          </p:cNvPicPr>
          <p:nvPr/>
        </p:nvPicPr>
        <p:blipFill>
          <a:blip r:embed="rId2" cstate="email"/>
          <a:srcRect/>
          <a:stretch>
            <a:fillRect/>
          </a:stretch>
        </p:blipFill>
        <p:spPr bwMode="auto">
          <a:xfrm>
            <a:off x="5470526" y="2117725"/>
            <a:ext cx="4923300" cy="290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文本框 10"/>
          <p:cNvSpPr txBox="1">
            <a:spLocks noChangeArrowheads="1"/>
          </p:cNvSpPr>
          <p:nvPr/>
        </p:nvSpPr>
        <p:spPr bwMode="auto">
          <a:xfrm>
            <a:off x="1091254" y="779885"/>
            <a:ext cx="27005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600" dirty="0">
                <a:latin typeface="微软雅黑" panose="020B0503020204020204" charset="-122"/>
                <a:ea typeface="微软雅黑" panose="020B0503020204020204" charset="-122"/>
              </a:rPr>
              <a:t>企业端合作案例</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建设银行</a:t>
            </a:r>
            <a:endParaRPr lang="zh-CN" altLang="en-US" sz="1600" dirty="0">
              <a:latin typeface="微软雅黑" panose="020B0503020204020204" charset="-122"/>
              <a:ea typeface="微软雅黑" panose="020B0503020204020204" charset="-122"/>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图片 4" descr="0LVPY3$T6O~5TWPH_@GT%VA"/>
          <p:cNvPicPr>
            <a:picLocks noChangeAspect="1" noChangeArrowheads="1"/>
          </p:cNvPicPr>
          <p:nvPr/>
        </p:nvPicPr>
        <p:blipFill>
          <a:blip r:embed="rId1"/>
          <a:srcRect/>
          <a:stretch>
            <a:fillRect/>
          </a:stretch>
        </p:blipFill>
        <p:spPr bwMode="auto">
          <a:xfrm>
            <a:off x="1570037" y="1435478"/>
            <a:ext cx="4035425"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图片 5" descr="%NXTMX~[KB0C%7LS[UHARBU"/>
          <p:cNvPicPr>
            <a:picLocks noChangeAspect="1" noChangeArrowheads="1"/>
          </p:cNvPicPr>
          <p:nvPr/>
        </p:nvPicPr>
        <p:blipFill>
          <a:blip r:embed="rId2" cstate="email"/>
          <a:srcRect/>
          <a:stretch>
            <a:fillRect/>
          </a:stretch>
        </p:blipFill>
        <p:spPr bwMode="auto">
          <a:xfrm>
            <a:off x="6586540" y="1435478"/>
            <a:ext cx="3963988"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文本框 6"/>
          <p:cNvSpPr txBox="1">
            <a:spLocks noChangeArrowheads="1"/>
          </p:cNvSpPr>
          <p:nvPr/>
        </p:nvSpPr>
        <p:spPr bwMode="auto">
          <a:xfrm>
            <a:off x="1377950" y="658302"/>
            <a:ext cx="47180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800" dirty="0">
                <a:latin typeface="微软雅黑" panose="020B0503020204020204" charset="-122"/>
                <a:ea typeface="微软雅黑" panose="020B0503020204020204" charset="-122"/>
              </a:rPr>
              <a:t>合作案例</a:t>
            </a:r>
            <a:r>
              <a:rPr lang="en-US" altLang="zh-CN" sz="1800" dirty="0">
                <a:latin typeface="微软雅黑" panose="020B0503020204020204" charset="-122"/>
                <a:ea typeface="微软雅黑" panose="020B0503020204020204" charset="-122"/>
              </a:rPr>
              <a:t>-GUCCI 2016</a:t>
            </a:r>
            <a:r>
              <a:rPr lang="zh-CN" altLang="en-US" sz="1800" dirty="0">
                <a:latin typeface="微软雅黑" panose="020B0503020204020204" charset="-122"/>
                <a:ea typeface="微软雅黑" panose="020B0503020204020204" charset="-122"/>
              </a:rPr>
              <a:t>年春季时装展伴手礼</a:t>
            </a:r>
            <a:endParaRPr lang="zh-CN" altLang="en-US" sz="1800" dirty="0">
              <a:latin typeface="微软雅黑" panose="020B0503020204020204" charset="-122"/>
              <a:ea typeface="微软雅黑" panose="020B0503020204020204" charset="-122"/>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文本框 6"/>
          <p:cNvSpPr txBox="1">
            <a:spLocks noChangeArrowheads="1"/>
          </p:cNvSpPr>
          <p:nvPr/>
        </p:nvSpPr>
        <p:spPr bwMode="auto">
          <a:xfrm>
            <a:off x="1090613" y="623888"/>
            <a:ext cx="24003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800">
                <a:latin typeface="微软雅黑" panose="020B0503020204020204" charset="-122"/>
                <a:ea typeface="微软雅黑" panose="020B0503020204020204" charset="-122"/>
              </a:rPr>
              <a:t>合作案例</a:t>
            </a:r>
            <a:r>
              <a:rPr lang="en-US" altLang="zh-CN" sz="1800">
                <a:latin typeface="微软雅黑" panose="020B0503020204020204" charset="-122"/>
                <a:ea typeface="微软雅黑" panose="020B0503020204020204" charset="-122"/>
              </a:rPr>
              <a:t>-</a:t>
            </a:r>
            <a:r>
              <a:rPr lang="zh-CN" altLang="en-US" sz="1800">
                <a:latin typeface="微软雅黑" panose="020B0503020204020204" charset="-122"/>
                <a:ea typeface="微软雅黑" panose="020B0503020204020204" charset="-122"/>
              </a:rPr>
              <a:t>深夜蜜语</a:t>
            </a:r>
            <a:endParaRPr lang="zh-CN" altLang="en-US" sz="1800">
              <a:latin typeface="微软雅黑" panose="020B0503020204020204" charset="-122"/>
              <a:ea typeface="微软雅黑" panose="020B0503020204020204" charset="-122"/>
            </a:endParaRPr>
          </a:p>
        </p:txBody>
      </p:sp>
      <p:pic>
        <p:nvPicPr>
          <p:cNvPr id="50179" name="图片 3" descr="W]R3B8)WW2F)~2P@FJNR2{3"/>
          <p:cNvPicPr>
            <a:picLocks noChangeAspect="1" noChangeArrowheads="1"/>
          </p:cNvPicPr>
          <p:nvPr/>
        </p:nvPicPr>
        <p:blipFill>
          <a:blip r:embed="rId1" cstate="email"/>
          <a:srcRect/>
          <a:stretch>
            <a:fillRect/>
          </a:stretch>
        </p:blipFill>
        <p:spPr bwMode="auto">
          <a:xfrm>
            <a:off x="1249363" y="1525588"/>
            <a:ext cx="3927475"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图片 4" descr="K0BH50$9DELC8X~M~S59C$S"/>
          <p:cNvPicPr>
            <a:picLocks noChangeAspect="1" noChangeArrowheads="1"/>
          </p:cNvPicPr>
          <p:nvPr/>
        </p:nvPicPr>
        <p:blipFill>
          <a:blip r:embed="rId2"/>
          <a:srcRect/>
          <a:stretch>
            <a:fillRect/>
          </a:stretch>
        </p:blipFill>
        <p:spPr bwMode="auto">
          <a:xfrm>
            <a:off x="5373688" y="1528763"/>
            <a:ext cx="288925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图片 5" descr="V~}C2WZJXS4J79KIJ%WYV{3"/>
          <p:cNvPicPr>
            <a:picLocks noChangeAspect="1" noChangeArrowheads="1"/>
          </p:cNvPicPr>
          <p:nvPr/>
        </p:nvPicPr>
        <p:blipFill>
          <a:blip r:embed="rId3"/>
          <a:srcRect/>
          <a:stretch>
            <a:fillRect/>
          </a:stretch>
        </p:blipFill>
        <p:spPr bwMode="auto">
          <a:xfrm>
            <a:off x="8459788" y="1528763"/>
            <a:ext cx="2670175"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02153" y="467630"/>
            <a:ext cx="5168652"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sym typeface="+mn-ea"/>
              </a:rPr>
              <a:t>企业</a:t>
            </a:r>
            <a:r>
              <a:rPr lang="zh-CN" altLang="en-US" sz="1600" dirty="0">
                <a:latin typeface="微软雅黑" panose="020B0503020204020204" charset="-122"/>
                <a:ea typeface="微软雅黑" panose="020B0503020204020204" charset="-122"/>
              </a:rPr>
              <a:t>合作案例：花卷旅行颈枕</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中国国际航空公司</a:t>
            </a:r>
            <a:endParaRPr lang="zh-CN" altLang="en-US" sz="1600" dirty="0">
              <a:latin typeface="微软雅黑" panose="020B0503020204020204" charset="-122"/>
              <a:ea typeface="微软雅黑" panose="020B0503020204020204" charset="-122"/>
            </a:endParaRPr>
          </a:p>
        </p:txBody>
      </p:sp>
      <p:pic>
        <p:nvPicPr>
          <p:cNvPr id="10" name="图片 9"/>
          <p:cNvPicPr>
            <a:picLocks noChangeAspect="1"/>
          </p:cNvPicPr>
          <p:nvPr/>
        </p:nvPicPr>
        <p:blipFill>
          <a:blip r:embed="rId1"/>
          <a:stretch>
            <a:fillRect/>
          </a:stretch>
        </p:blipFill>
        <p:spPr>
          <a:xfrm>
            <a:off x="61519" y="975996"/>
            <a:ext cx="5143500" cy="3429000"/>
          </a:xfrm>
          <a:prstGeom prst="rect">
            <a:avLst/>
          </a:prstGeom>
        </p:spPr>
      </p:pic>
      <p:pic>
        <p:nvPicPr>
          <p:cNvPr id="12" name="图片 11"/>
          <p:cNvPicPr>
            <a:picLocks noChangeAspect="1"/>
          </p:cNvPicPr>
          <p:nvPr/>
        </p:nvPicPr>
        <p:blipFill>
          <a:blip r:embed="rId2"/>
          <a:stretch>
            <a:fillRect/>
          </a:stretch>
        </p:blipFill>
        <p:spPr>
          <a:xfrm>
            <a:off x="4010433" y="3772120"/>
            <a:ext cx="3720743" cy="2901321"/>
          </a:xfrm>
          <a:prstGeom prst="rect">
            <a:avLst/>
          </a:prstGeom>
        </p:spPr>
      </p:pic>
      <p:pic>
        <p:nvPicPr>
          <p:cNvPr id="14" name="图片 13"/>
          <p:cNvPicPr>
            <a:picLocks noChangeAspect="1"/>
          </p:cNvPicPr>
          <p:nvPr/>
        </p:nvPicPr>
        <p:blipFill>
          <a:blip r:embed="rId3"/>
          <a:stretch>
            <a:fillRect/>
          </a:stretch>
        </p:blipFill>
        <p:spPr>
          <a:xfrm>
            <a:off x="5314950" y="1268040"/>
            <a:ext cx="4023919" cy="2844911"/>
          </a:xfrm>
          <a:prstGeom prst="rect">
            <a:avLst/>
          </a:prstGeom>
        </p:spPr>
      </p:pic>
      <p:pic>
        <p:nvPicPr>
          <p:cNvPr id="16" name="图片 15"/>
          <p:cNvPicPr>
            <a:picLocks noChangeAspect="1"/>
          </p:cNvPicPr>
          <p:nvPr/>
        </p:nvPicPr>
        <p:blipFill>
          <a:blip r:embed="rId4"/>
          <a:stretch>
            <a:fillRect/>
          </a:stretch>
        </p:blipFill>
        <p:spPr>
          <a:xfrm>
            <a:off x="9338869" y="1938063"/>
            <a:ext cx="2594140" cy="1834057"/>
          </a:xfrm>
          <a:prstGeom prst="rect">
            <a:avLst/>
          </a:prstGeom>
        </p:spPr>
      </p:pic>
      <p:pic>
        <p:nvPicPr>
          <p:cNvPr id="18" name="图片 17"/>
          <p:cNvPicPr>
            <a:picLocks noChangeAspect="1"/>
          </p:cNvPicPr>
          <p:nvPr/>
        </p:nvPicPr>
        <p:blipFill>
          <a:blip r:embed="rId5"/>
          <a:stretch>
            <a:fillRect/>
          </a:stretch>
        </p:blipFill>
        <p:spPr>
          <a:xfrm>
            <a:off x="531909" y="4078568"/>
            <a:ext cx="2067229" cy="2134998"/>
          </a:xfrm>
          <a:prstGeom prst="rect">
            <a:avLst/>
          </a:prstGeom>
        </p:spPr>
      </p:pic>
      <p:pic>
        <p:nvPicPr>
          <p:cNvPr id="19" name="图片 18"/>
          <p:cNvPicPr>
            <a:picLocks noChangeAspect="1"/>
          </p:cNvPicPr>
          <p:nvPr/>
        </p:nvPicPr>
        <p:blipFill>
          <a:blip r:embed="rId6"/>
          <a:stretch>
            <a:fillRect/>
          </a:stretch>
        </p:blipFill>
        <p:spPr>
          <a:xfrm>
            <a:off x="2309597" y="4318084"/>
            <a:ext cx="1412188" cy="1412188"/>
          </a:xfrm>
          <a:prstGeom prst="rect">
            <a:avLst/>
          </a:prstGeom>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97623" y="745354"/>
            <a:ext cx="3814716"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sym typeface="+mn-ea"/>
              </a:rPr>
              <a:t>企业</a:t>
            </a:r>
            <a:r>
              <a:rPr lang="zh-CN" altLang="en-US" sz="1600" dirty="0">
                <a:latin typeface="微软雅黑" panose="020B0503020204020204" charset="-122"/>
                <a:ea typeface="微软雅黑" panose="020B0503020204020204" charset="-122"/>
              </a:rPr>
              <a:t>合作案例：梅赛德斯</a:t>
            </a:r>
            <a:r>
              <a:rPr lang="en-US" altLang="zh-CN" sz="1600" dirty="0">
                <a:latin typeface="微软雅黑" panose="020B0503020204020204" charset="-122"/>
                <a:ea typeface="微软雅黑" panose="020B0503020204020204" charset="-122"/>
              </a:rPr>
              <a:t>Mercedes me</a:t>
            </a:r>
            <a:endParaRPr lang="zh-CN" altLang="en-US" sz="1600" dirty="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cstate="email"/>
          <a:stretch>
            <a:fillRect/>
          </a:stretch>
        </p:blipFill>
        <p:spPr>
          <a:xfrm>
            <a:off x="5977908" y="1392571"/>
            <a:ext cx="5971220" cy="4563612"/>
          </a:xfrm>
          <a:prstGeom prst="rect">
            <a:avLst/>
          </a:prstGeom>
        </p:spPr>
      </p:pic>
      <p:sp>
        <p:nvSpPr>
          <p:cNvPr id="9" name="文本框 8"/>
          <p:cNvSpPr txBox="1"/>
          <p:nvPr/>
        </p:nvSpPr>
        <p:spPr>
          <a:xfrm>
            <a:off x="6839763" y="745354"/>
            <a:ext cx="3814716"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sym typeface="+mn-ea"/>
              </a:rPr>
              <a:t>企业</a:t>
            </a:r>
            <a:r>
              <a:rPr lang="zh-CN" altLang="en-US" sz="1600" dirty="0">
                <a:latin typeface="微软雅黑" panose="020B0503020204020204" charset="-122"/>
                <a:ea typeface="微软雅黑" panose="020B0503020204020204" charset="-122"/>
              </a:rPr>
              <a:t>合作案例：拜腾汽车</a:t>
            </a:r>
            <a:r>
              <a:rPr lang="en-US" altLang="zh-CN" sz="1600" dirty="0">
                <a:latin typeface="微软雅黑" panose="020B0503020204020204" charset="-122"/>
                <a:ea typeface="微软雅黑" panose="020B0503020204020204" charset="-122"/>
              </a:rPr>
              <a:t>BYTON</a:t>
            </a:r>
            <a:endParaRPr lang="zh-CN" altLang="en-US" sz="1600"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2"/>
          <a:stretch>
            <a:fillRect/>
          </a:stretch>
        </p:blipFill>
        <p:spPr>
          <a:xfrm>
            <a:off x="303563" y="1122239"/>
            <a:ext cx="6096000" cy="2530573"/>
          </a:xfrm>
          <a:prstGeom prst="rect">
            <a:avLst/>
          </a:prstGeom>
        </p:spPr>
      </p:pic>
      <p:pic>
        <p:nvPicPr>
          <p:cNvPr id="4" name="图片 3"/>
          <p:cNvPicPr>
            <a:picLocks noChangeAspect="1"/>
          </p:cNvPicPr>
          <p:nvPr/>
        </p:nvPicPr>
        <p:blipFill>
          <a:blip r:embed="rId3"/>
          <a:stretch>
            <a:fillRect/>
          </a:stretch>
        </p:blipFill>
        <p:spPr>
          <a:xfrm>
            <a:off x="177467" y="3811378"/>
            <a:ext cx="6315612" cy="282826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206" name="幻灯片副标题"/>
          <p:cNvSpPr txBox="1"/>
          <p:nvPr>
            <p:ph type="body" sz="quarter" idx="1"/>
          </p:nvPr>
        </p:nvSpPr>
        <p:spPr>
          <a:xfrm>
            <a:off x="603250" y="1186481"/>
            <a:ext cx="10985500" cy="467390"/>
          </a:xfrm>
          <a:prstGeom prst="rect">
            <a:avLst/>
          </a:prstGeom>
        </p:spPr>
        <p:txBody>
          <a:bodyPr/>
          <a:lstStyle/>
          <a:p/>
        </p:txBody>
      </p:sp>
      <p:sp>
        <p:nvSpPr>
          <p:cNvPr id="207" name="幻灯片项目符号文本"/>
          <p:cNvSpPr txBox="1"/>
          <p:nvPr>
            <p:ph type="body" idx="13"/>
          </p:nvPr>
        </p:nvSpPr>
        <p:spPr>
          <a:prstGeom prst="rect">
            <a:avLst/>
          </a:prstGeom>
        </p:spPr>
        <p:txBody>
          <a:bodyPr/>
          <a:lstStyle/>
          <a:p/>
        </p:txBody>
      </p:sp>
      <p:pic>
        <p:nvPicPr>
          <p:cNvPr id="208" name="邮差包ppt-12.jpg" descr="邮差包ppt-12.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7298023" y="881388"/>
            <a:ext cx="2391262" cy="3253269"/>
          </a:xfrm>
          <a:prstGeom prst="rect">
            <a:avLst/>
          </a:prstGeom>
        </p:spPr>
      </p:pic>
      <p:sp>
        <p:nvSpPr>
          <p:cNvPr id="8" name="文本框 7"/>
          <p:cNvSpPr txBox="1"/>
          <p:nvPr/>
        </p:nvSpPr>
        <p:spPr>
          <a:xfrm>
            <a:off x="618065" y="400056"/>
            <a:ext cx="40797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花卷旅行套装</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新鸿基地产</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 name="图片 2"/>
          <p:cNvPicPr>
            <a:picLocks noChangeAspect="1"/>
          </p:cNvPicPr>
          <p:nvPr/>
        </p:nvPicPr>
        <p:blipFill>
          <a:blip r:embed="rId2"/>
          <a:stretch>
            <a:fillRect/>
          </a:stretch>
        </p:blipFill>
        <p:spPr>
          <a:xfrm>
            <a:off x="995296" y="1584550"/>
            <a:ext cx="4944110" cy="3581488"/>
          </a:xfrm>
          <a:prstGeom prst="rect">
            <a:avLst/>
          </a:prstGeom>
        </p:spPr>
      </p:pic>
      <p:pic>
        <p:nvPicPr>
          <p:cNvPr id="4" name="图片 3"/>
          <p:cNvPicPr>
            <a:picLocks noChangeAspect="1"/>
          </p:cNvPicPr>
          <p:nvPr/>
        </p:nvPicPr>
        <p:blipFill>
          <a:blip r:embed="rId3"/>
          <a:stretch>
            <a:fillRect/>
          </a:stretch>
        </p:blipFill>
        <p:spPr>
          <a:xfrm>
            <a:off x="7507747" y="4457805"/>
            <a:ext cx="3221773" cy="2209411"/>
          </a:xfrm>
          <a:prstGeom prst="rect">
            <a:avLst/>
          </a:prstGeom>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316405" y="1323305"/>
            <a:ext cx="7929973" cy="2660753"/>
          </a:xfrm>
          <a:prstGeom prst="rect">
            <a:avLst/>
          </a:prstGeom>
        </p:spPr>
      </p:pic>
      <p:pic>
        <p:nvPicPr>
          <p:cNvPr id="11" name="图片 10"/>
          <p:cNvPicPr>
            <a:picLocks noChangeAspect="1"/>
          </p:cNvPicPr>
          <p:nvPr/>
        </p:nvPicPr>
        <p:blipFill>
          <a:blip r:embed="rId2"/>
          <a:stretch>
            <a:fillRect/>
          </a:stretch>
        </p:blipFill>
        <p:spPr>
          <a:xfrm>
            <a:off x="7377213" y="3604896"/>
            <a:ext cx="3981481" cy="3051768"/>
          </a:xfrm>
          <a:prstGeom prst="rect">
            <a:avLst/>
          </a:prstGeom>
        </p:spPr>
      </p:pic>
      <p:sp>
        <p:nvSpPr>
          <p:cNvPr id="12" name="文本框 11"/>
          <p:cNvSpPr txBox="1"/>
          <p:nvPr/>
        </p:nvSpPr>
        <p:spPr>
          <a:xfrm>
            <a:off x="770465" y="560922"/>
            <a:ext cx="4573322" cy="338554"/>
          </a:xfrm>
          <a:prstGeom prst="rect">
            <a:avLst/>
          </a:prstGeom>
          <a:noFill/>
        </p:spPr>
        <p:txBody>
          <a:bodyPr wrap="square" rtlCol="0">
            <a:spAutoFit/>
          </a:bodyPr>
          <a:lstStyle/>
          <a:p>
            <a:pPr lvl="0">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花卷旅行颈枕</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-I DO (</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钻石品牌）</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645008" y="1098956"/>
            <a:ext cx="7232253" cy="4044319"/>
          </a:xfrm>
          <a:prstGeom prst="rect">
            <a:avLst/>
          </a:prstGeom>
        </p:spPr>
      </p:pic>
      <p:pic>
        <p:nvPicPr>
          <p:cNvPr id="5" name="图片 4"/>
          <p:cNvPicPr>
            <a:picLocks noChangeAspect="1"/>
          </p:cNvPicPr>
          <p:nvPr/>
        </p:nvPicPr>
        <p:blipFill>
          <a:blip r:embed="rId2"/>
          <a:stretch>
            <a:fillRect/>
          </a:stretch>
        </p:blipFill>
        <p:spPr>
          <a:xfrm>
            <a:off x="7759556" y="2805770"/>
            <a:ext cx="3544154" cy="3532112"/>
          </a:xfrm>
          <a:prstGeom prst="rect">
            <a:avLst/>
          </a:prstGeom>
        </p:spPr>
      </p:pic>
      <p:sp>
        <p:nvSpPr>
          <p:cNvPr id="6" name="文本框 5"/>
          <p:cNvSpPr txBox="1"/>
          <p:nvPr/>
        </p:nvSpPr>
        <p:spPr>
          <a:xfrm>
            <a:off x="770464" y="560922"/>
            <a:ext cx="5428999" cy="338554"/>
          </a:xfrm>
          <a:prstGeom prst="rect">
            <a:avLst/>
          </a:prstGeom>
          <a:noFill/>
        </p:spPr>
        <p:txBody>
          <a:bodyPr wrap="square" rtlCol="0">
            <a:spAutoFit/>
          </a:bodyPr>
          <a:lstStyle/>
          <a:p>
            <a:pPr lvl="0">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花卷旅行颈枕</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慕思（全球高端寝具品牌）</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email"/>
          <a:stretch>
            <a:fillRect/>
          </a:stretch>
        </p:blipFill>
        <p:spPr>
          <a:xfrm>
            <a:off x="8211580" y="1365648"/>
            <a:ext cx="3362582" cy="4483443"/>
          </a:xfrm>
          <a:prstGeom prst="rect">
            <a:avLst/>
          </a:prstGeom>
        </p:spPr>
      </p:pic>
      <p:pic>
        <p:nvPicPr>
          <p:cNvPr id="6" name="图片 5"/>
          <p:cNvPicPr>
            <a:picLocks noChangeAspect="1"/>
          </p:cNvPicPr>
          <p:nvPr/>
        </p:nvPicPr>
        <p:blipFill>
          <a:blip r:embed="rId2"/>
          <a:stretch>
            <a:fillRect/>
          </a:stretch>
        </p:blipFill>
        <p:spPr>
          <a:xfrm>
            <a:off x="536820" y="1082550"/>
            <a:ext cx="7361905" cy="4676190"/>
          </a:xfrm>
          <a:prstGeom prst="rect">
            <a:avLst/>
          </a:prstGeom>
        </p:spPr>
      </p:pic>
      <p:sp>
        <p:nvSpPr>
          <p:cNvPr id="7" name="文本框 6"/>
          <p:cNvSpPr txBox="1"/>
          <p:nvPr/>
        </p:nvSpPr>
        <p:spPr>
          <a:xfrm>
            <a:off x="770464" y="560922"/>
            <a:ext cx="5428999" cy="338554"/>
          </a:xfrm>
          <a:prstGeom prst="rect">
            <a:avLst/>
          </a:prstGeom>
          <a:noFill/>
        </p:spPr>
        <p:txBody>
          <a:bodyPr wrap="square" rtlCol="0">
            <a:spAutoFit/>
          </a:bodyPr>
          <a:lstStyle/>
          <a:p>
            <a:pPr lvl="0">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花卷</a:t>
            </a:r>
            <a:r>
              <a:rPr kumimoji="0" lang="zh-CN" altLang="en-US" sz="16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旅行眼罩</a:t>
            </a:r>
            <a:r>
              <a:rPr kumimoji="0" lang="en-US" altLang="zh-CN" sz="16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国航</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17284" y="1711355"/>
            <a:ext cx="7013375" cy="2561748"/>
          </a:xfrm>
          <a:prstGeom prst="rect">
            <a:avLst/>
          </a:prstGeom>
        </p:spPr>
      </p:pic>
      <p:sp>
        <p:nvSpPr>
          <p:cNvPr id="8" name="文本框 7"/>
          <p:cNvSpPr txBox="1"/>
          <p:nvPr/>
        </p:nvSpPr>
        <p:spPr>
          <a:xfrm>
            <a:off x="715860" y="445833"/>
            <a:ext cx="48544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仙人掌洗漱套装</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玛丝菲尔</a:t>
            </a:r>
            <a:r>
              <a:rPr kumimoji="0" lang="en-US" altLang="zh-CN" sz="1600" b="0"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Marisfrolg</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 name="图片 2"/>
          <p:cNvPicPr>
            <a:picLocks noChangeAspect="1"/>
          </p:cNvPicPr>
          <p:nvPr/>
        </p:nvPicPr>
        <p:blipFill>
          <a:blip r:embed="rId2"/>
          <a:stretch>
            <a:fillRect/>
          </a:stretch>
        </p:blipFill>
        <p:spPr>
          <a:xfrm>
            <a:off x="8539992" y="2084837"/>
            <a:ext cx="2718033" cy="4063391"/>
          </a:xfrm>
          <a:prstGeom prst="rect">
            <a:avLst/>
          </a:prstGeom>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701675" y="640080"/>
            <a:ext cx="4797425" cy="3383915"/>
          </a:xfrm>
          <a:prstGeom prst="rect">
            <a:avLst/>
          </a:prstGeom>
        </p:spPr>
      </p:pic>
      <p:pic>
        <p:nvPicPr>
          <p:cNvPr id="7" name="图片 6"/>
          <p:cNvPicPr>
            <a:picLocks noChangeAspect="1"/>
          </p:cNvPicPr>
          <p:nvPr/>
        </p:nvPicPr>
        <p:blipFill>
          <a:blip r:embed="rId2"/>
          <a:stretch>
            <a:fillRect/>
          </a:stretch>
        </p:blipFill>
        <p:spPr>
          <a:xfrm>
            <a:off x="7543800" y="3307715"/>
            <a:ext cx="4311015" cy="1729740"/>
          </a:xfrm>
          <a:prstGeom prst="rect">
            <a:avLst/>
          </a:prstGeom>
        </p:spPr>
      </p:pic>
      <p:sp>
        <p:nvSpPr>
          <p:cNvPr id="8" name="文本框 7"/>
          <p:cNvSpPr txBox="1"/>
          <p:nvPr/>
        </p:nvSpPr>
        <p:spPr>
          <a:xfrm>
            <a:off x="833149" y="161465"/>
            <a:ext cx="49047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仙人掌洗漱套装</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浦发银行 公司金融</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nvPicPr>
        <p:blipFill>
          <a:blip r:embed="rId3"/>
          <a:stretch>
            <a:fillRect/>
          </a:stretch>
        </p:blipFill>
        <p:spPr>
          <a:xfrm>
            <a:off x="920115" y="3804920"/>
            <a:ext cx="4176395" cy="2954020"/>
          </a:xfrm>
          <a:prstGeom prst="rect">
            <a:avLst/>
          </a:prstGeom>
        </p:spPr>
      </p:pic>
      <p:pic>
        <p:nvPicPr>
          <p:cNvPr id="3" name="图片 2"/>
          <p:cNvPicPr>
            <a:picLocks noChangeAspect="1"/>
          </p:cNvPicPr>
          <p:nvPr/>
        </p:nvPicPr>
        <p:blipFill>
          <a:blip r:embed="rId4"/>
          <a:stretch>
            <a:fillRect/>
          </a:stretch>
        </p:blipFill>
        <p:spPr>
          <a:xfrm>
            <a:off x="7543817" y="5037533"/>
            <a:ext cx="4398628" cy="1764785"/>
          </a:xfrm>
          <a:prstGeom prst="rect">
            <a:avLst/>
          </a:prstGeom>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2589530" cy="549910"/>
          </a:xfrm>
        </p:spPr>
        <p:txBody>
          <a:bodyPr/>
          <a:p>
            <a:r>
              <a:rPr lang="zh-CN" altLang="en-US" sz="1600" b="1">
                <a:latin typeface="微软雅黑" panose="020B0503020204020204" charset="-122"/>
                <a:ea typeface="微软雅黑" panose="020B0503020204020204" charset="-122"/>
                <a:cs typeface="微软雅黑" panose="020B0503020204020204" charset="-122"/>
              </a:rPr>
              <a:t>仙人掌洗漱收纳包</a:t>
            </a:r>
            <a:r>
              <a:rPr lang="en-US" altLang="zh-CN" sz="1600" b="1">
                <a:latin typeface="微软雅黑" panose="020B0503020204020204" charset="-122"/>
                <a:ea typeface="微软雅黑" panose="020B0503020204020204" charset="-122"/>
                <a:cs typeface="微软雅黑" panose="020B0503020204020204" charset="-122"/>
              </a:rPr>
              <a:t>-</a:t>
            </a:r>
            <a:r>
              <a:rPr lang="zh-CN" altLang="en-US" sz="1600" b="1">
                <a:latin typeface="微软雅黑" panose="020B0503020204020204" charset="-122"/>
                <a:ea typeface="微软雅黑" panose="020B0503020204020204" charset="-122"/>
                <a:cs typeface="微软雅黑" panose="020B0503020204020204" charset="-122"/>
              </a:rPr>
              <a:t>华为</a:t>
            </a:r>
            <a:endParaRPr lang="zh-CN" altLang="en-US" sz="1600" b="1">
              <a:latin typeface="微软雅黑" panose="020B0503020204020204" charset="-122"/>
              <a:ea typeface="微软雅黑" panose="020B0503020204020204" charset="-122"/>
              <a:cs typeface="微软雅黑" panose="020B0503020204020204" charset="-122"/>
            </a:endParaRPr>
          </a:p>
        </p:txBody>
      </p:sp>
      <p:pic>
        <p:nvPicPr>
          <p:cNvPr id="4" name="内容占位符 3"/>
          <p:cNvPicPr>
            <a:picLocks noChangeAspect="1"/>
          </p:cNvPicPr>
          <p:nvPr>
            <p:ph idx="1"/>
          </p:nvPr>
        </p:nvPicPr>
        <p:blipFill>
          <a:blip r:embed="rId1"/>
          <a:stretch>
            <a:fillRect/>
          </a:stretch>
        </p:blipFill>
        <p:spPr>
          <a:xfrm>
            <a:off x="2367280" y="1965325"/>
            <a:ext cx="5621655" cy="3633470"/>
          </a:xfrm>
          <a:prstGeom prst="rect">
            <a:avLst/>
          </a:prstGeom>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889345" y="899476"/>
            <a:ext cx="8276401" cy="5768175"/>
          </a:xfrm>
          <a:prstGeom prst="rect">
            <a:avLst/>
          </a:prstGeom>
        </p:spPr>
      </p:pic>
      <p:sp>
        <p:nvSpPr>
          <p:cNvPr id="5" name="文本框 4"/>
          <p:cNvSpPr txBox="1"/>
          <p:nvPr/>
        </p:nvSpPr>
        <p:spPr>
          <a:xfrm>
            <a:off x="770465" y="560922"/>
            <a:ext cx="4573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树折叠托特包</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-SERVIER</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施维亚</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70465" y="560922"/>
            <a:ext cx="4573322" cy="338554"/>
          </a:xfrm>
          <a:prstGeom prst="rect">
            <a:avLst/>
          </a:prstGeom>
          <a:noFill/>
        </p:spPr>
        <p:txBody>
          <a:bodyPr wrap="square" rtlCol="0">
            <a:spAutoFit/>
          </a:bodyPr>
          <a:lstStyle/>
          <a:p>
            <a:pPr lvl="0">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树折叠双肩包</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lang="zh-CN" altLang="en-US" sz="1600" dirty="0">
                <a:latin typeface="微软雅黑" panose="020B0503020204020204" charset="-122"/>
                <a:ea typeface="微软雅黑" panose="020B0503020204020204" charset="-122"/>
              </a:rPr>
              <a:t>腾讯</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 name="图片 2"/>
          <p:cNvPicPr>
            <a:picLocks noChangeAspect="1"/>
          </p:cNvPicPr>
          <p:nvPr/>
        </p:nvPicPr>
        <p:blipFill>
          <a:blip r:embed="rId1"/>
          <a:stretch>
            <a:fillRect/>
          </a:stretch>
        </p:blipFill>
        <p:spPr>
          <a:xfrm>
            <a:off x="1700584" y="1132196"/>
            <a:ext cx="7510527" cy="5311749"/>
          </a:xfrm>
          <a:prstGeom prst="rect">
            <a:avLst/>
          </a:prstGeom>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528036"/>
            <a:ext cx="12192000" cy="6439490"/>
          </a:xfrm>
          <a:prstGeom prst="rect">
            <a:avLst/>
          </a:prstGeom>
        </p:spPr>
      </p:pic>
      <p:sp>
        <p:nvSpPr>
          <p:cNvPr id="5" name="文本框 4"/>
          <p:cNvSpPr txBox="1"/>
          <p:nvPr/>
        </p:nvSpPr>
        <p:spPr>
          <a:xfrm>
            <a:off x="638334" y="189482"/>
            <a:ext cx="4715935" cy="337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树折叠双肩包</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交通银行信用卡</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211" name="幻灯片副标题"/>
          <p:cNvSpPr txBox="1"/>
          <p:nvPr>
            <p:ph type="body" sz="quarter" idx="1"/>
          </p:nvPr>
        </p:nvSpPr>
        <p:spPr>
          <a:xfrm>
            <a:off x="603250" y="1186481"/>
            <a:ext cx="10985500" cy="467390"/>
          </a:xfrm>
          <a:prstGeom prst="rect">
            <a:avLst/>
          </a:prstGeom>
        </p:spPr>
        <p:txBody>
          <a:bodyPr/>
          <a:lstStyle/>
          <a:p/>
        </p:txBody>
      </p:sp>
      <p:sp>
        <p:nvSpPr>
          <p:cNvPr id="212" name="幻灯片项目符号文本"/>
          <p:cNvSpPr txBox="1"/>
          <p:nvPr>
            <p:ph type="body" idx="13"/>
          </p:nvPr>
        </p:nvSpPr>
        <p:spPr>
          <a:prstGeom prst="rect">
            <a:avLst/>
          </a:prstGeom>
        </p:spPr>
        <p:txBody>
          <a:bodyPr/>
          <a:lstStyle/>
          <a:p/>
        </p:txBody>
      </p:sp>
      <p:pic>
        <p:nvPicPr>
          <p:cNvPr id="213" name="邮差包ppt-13.jpg" descr="邮差包ppt-13.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71304" y="1743136"/>
            <a:ext cx="5855456" cy="3879907"/>
          </a:xfrm>
          <a:prstGeom prst="rect">
            <a:avLst/>
          </a:prstGeom>
        </p:spPr>
      </p:pic>
      <p:pic>
        <p:nvPicPr>
          <p:cNvPr id="7" name="图片 6"/>
          <p:cNvPicPr>
            <a:picLocks noChangeAspect="1"/>
          </p:cNvPicPr>
          <p:nvPr/>
        </p:nvPicPr>
        <p:blipFill>
          <a:blip r:embed="rId2"/>
          <a:stretch>
            <a:fillRect/>
          </a:stretch>
        </p:blipFill>
        <p:spPr>
          <a:xfrm>
            <a:off x="6197657" y="1743136"/>
            <a:ext cx="5855455" cy="3879906"/>
          </a:xfrm>
          <a:prstGeom prst="rect">
            <a:avLst/>
          </a:prstGeom>
        </p:spPr>
      </p:pic>
      <p:sp>
        <p:nvSpPr>
          <p:cNvPr id="8" name="文本框 7"/>
          <p:cNvSpPr txBox="1"/>
          <p:nvPr/>
        </p:nvSpPr>
        <p:spPr>
          <a:xfrm>
            <a:off x="355193" y="569311"/>
            <a:ext cx="5072483" cy="338554"/>
          </a:xfrm>
          <a:prstGeom prst="rect">
            <a:avLst/>
          </a:prstGeom>
          <a:noFill/>
        </p:spPr>
        <p:txBody>
          <a:bodyPr wrap="square" rtlCol="0">
            <a:spAutoFit/>
          </a:bodyPr>
          <a:lstStyle/>
          <a:p>
            <a:pPr lvl="0">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树折叠旅行包</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中国工商银行北京分行</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78158" y="1372995"/>
            <a:ext cx="7701094" cy="4306842"/>
          </a:xfrm>
          <a:prstGeom prst="rect">
            <a:avLst/>
          </a:prstGeom>
        </p:spPr>
      </p:pic>
      <p:sp>
        <p:nvSpPr>
          <p:cNvPr id="6" name="文本框 5"/>
          <p:cNvSpPr txBox="1"/>
          <p:nvPr/>
        </p:nvSpPr>
        <p:spPr>
          <a:xfrm>
            <a:off x="594297" y="615427"/>
            <a:ext cx="4128705" cy="338554"/>
          </a:xfrm>
          <a:prstGeom prst="rect">
            <a:avLst/>
          </a:prstGeom>
          <a:noFill/>
        </p:spPr>
        <p:txBody>
          <a:bodyPr wrap="square" rtlCol="0">
            <a:spAutoFit/>
          </a:bodyPr>
          <a:lstStyle/>
          <a:p>
            <a:pPr lvl="0">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甲虫扩容双肩包</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微信</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8" name="图片 7"/>
          <p:cNvPicPr>
            <a:picLocks noChangeAspect="1"/>
          </p:cNvPicPr>
          <p:nvPr/>
        </p:nvPicPr>
        <p:blipFill>
          <a:blip r:embed="rId2"/>
          <a:stretch>
            <a:fillRect/>
          </a:stretch>
        </p:blipFill>
        <p:spPr>
          <a:xfrm>
            <a:off x="8311106" y="1833821"/>
            <a:ext cx="3602736" cy="3602736"/>
          </a:xfrm>
          <a:prstGeom prst="rect">
            <a:avLst/>
          </a:prstGeom>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780175" y="1335001"/>
            <a:ext cx="9504727" cy="4762797"/>
          </a:xfrm>
          <a:prstGeom prst="rect">
            <a:avLst/>
          </a:prstGeom>
        </p:spPr>
      </p:pic>
      <p:sp>
        <p:nvSpPr>
          <p:cNvPr id="6" name="文本框 5"/>
          <p:cNvSpPr txBox="1"/>
          <p:nvPr/>
        </p:nvSpPr>
        <p:spPr>
          <a:xfrm>
            <a:off x="594297" y="615427"/>
            <a:ext cx="4128705" cy="338554"/>
          </a:xfrm>
          <a:prstGeom prst="rect">
            <a:avLst/>
          </a:prstGeom>
          <a:noFill/>
        </p:spPr>
        <p:txBody>
          <a:bodyPr wrap="square" rtlCol="0">
            <a:spAutoFit/>
          </a:bodyPr>
          <a:lstStyle/>
          <a:p>
            <a:pPr lvl="0">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甲虫扩容双肩包</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腾讯</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1184489" y="1677344"/>
            <a:ext cx="8702676" cy="4351338"/>
          </a:xfrm>
        </p:spPr>
      </p:pic>
      <p:sp>
        <p:nvSpPr>
          <p:cNvPr id="5" name="文本框 4"/>
          <p:cNvSpPr txBox="1"/>
          <p:nvPr/>
        </p:nvSpPr>
        <p:spPr>
          <a:xfrm>
            <a:off x="594298" y="615427"/>
            <a:ext cx="3541098" cy="338554"/>
          </a:xfrm>
          <a:prstGeom prst="rect">
            <a:avLst/>
          </a:prstGeom>
          <a:noFill/>
        </p:spPr>
        <p:txBody>
          <a:bodyPr wrap="square" rtlCol="0">
            <a:spAutoFit/>
          </a:bodyPr>
          <a:lstStyle/>
          <a:p>
            <a:pPr lvl="0">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甲虫扩容双肩包</a:t>
            </a:r>
            <a:r>
              <a:rPr kumimoji="0" lang="en-US" altLang="zh-CN" sz="16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百度</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481804" y="1486628"/>
            <a:ext cx="6998154" cy="4173927"/>
          </a:xfrm>
          <a:prstGeom prst="rect">
            <a:avLst/>
          </a:prstGeom>
        </p:spPr>
      </p:pic>
      <p:sp>
        <p:nvSpPr>
          <p:cNvPr id="6" name="文本框 5"/>
          <p:cNvSpPr txBox="1"/>
          <p:nvPr/>
        </p:nvSpPr>
        <p:spPr>
          <a:xfrm>
            <a:off x="481902" y="615427"/>
            <a:ext cx="4128705" cy="337185"/>
          </a:xfrm>
          <a:prstGeom prst="rect">
            <a:avLst/>
          </a:prstGeom>
          <a:noFill/>
        </p:spPr>
        <p:txBody>
          <a:bodyPr wrap="square" rtlCol="0">
            <a:spAutoFit/>
          </a:bodyPr>
          <a:lstStyle/>
          <a:p>
            <a:pPr lvl="0">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迷你甲虫斜挎包</a:t>
            </a:r>
            <a:r>
              <a:rPr kumimoji="0" lang="en-US" altLang="zh-CN" sz="16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网红</a:t>
            </a:r>
            <a:r>
              <a:rPr kumimoji="0" lang="en-US" altLang="zh-CN" sz="16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IP</a:t>
            </a:r>
            <a:r>
              <a:rPr kumimoji="0" lang="zh-CN" altLang="en-US" sz="16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莫西</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nvPicPr>
        <p:blipFill>
          <a:blip r:embed="rId2"/>
          <a:stretch>
            <a:fillRect/>
          </a:stretch>
        </p:blipFill>
        <p:spPr>
          <a:xfrm>
            <a:off x="7774973" y="1567247"/>
            <a:ext cx="2927007" cy="3902677"/>
          </a:xfrm>
          <a:prstGeom prst="rect">
            <a:avLst/>
          </a:prstGeom>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833692" y="318882"/>
            <a:ext cx="4128705" cy="337185"/>
          </a:xfrm>
          <a:prstGeom prst="rect">
            <a:avLst/>
          </a:prstGeom>
          <a:noFill/>
        </p:spPr>
        <p:txBody>
          <a:bodyPr wrap="square" rtlCol="0">
            <a:spAutoFit/>
          </a:bodyPr>
          <a:p>
            <a:pPr lvl="0">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迷你甲虫斜挎包</a:t>
            </a:r>
            <a:r>
              <a:rPr kumimoji="0" lang="en-US" altLang="zh-CN" sz="16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高通</a:t>
            </a:r>
            <a:endParaRPr kumimoji="0" lang="zh-CN" altLang="en-US" sz="16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5" name="图片 4"/>
          <p:cNvPicPr>
            <a:picLocks noChangeAspect="1"/>
          </p:cNvPicPr>
          <p:nvPr/>
        </p:nvPicPr>
        <p:blipFill>
          <a:blip r:embed="rId1"/>
          <a:stretch>
            <a:fillRect/>
          </a:stretch>
        </p:blipFill>
        <p:spPr>
          <a:xfrm>
            <a:off x="833755" y="818515"/>
            <a:ext cx="3835400" cy="5806440"/>
          </a:xfrm>
          <a:prstGeom prst="rect">
            <a:avLst/>
          </a:prstGeom>
        </p:spPr>
      </p:pic>
      <p:pic>
        <p:nvPicPr>
          <p:cNvPr id="2" name="图片 1"/>
          <p:cNvPicPr>
            <a:picLocks noChangeAspect="1"/>
          </p:cNvPicPr>
          <p:nvPr/>
        </p:nvPicPr>
        <p:blipFill>
          <a:blip r:embed="rId2"/>
          <a:stretch>
            <a:fillRect/>
          </a:stretch>
        </p:blipFill>
        <p:spPr>
          <a:xfrm>
            <a:off x="5160645" y="3926840"/>
            <a:ext cx="4070985" cy="2545080"/>
          </a:xfrm>
          <a:prstGeom prst="rect">
            <a:avLst/>
          </a:prstGeom>
        </p:spPr>
      </p:pic>
      <p:pic>
        <p:nvPicPr>
          <p:cNvPr id="3" name="图片 2"/>
          <p:cNvPicPr>
            <a:picLocks noChangeAspect="1"/>
          </p:cNvPicPr>
          <p:nvPr/>
        </p:nvPicPr>
        <p:blipFill>
          <a:blip r:embed="rId3"/>
          <a:stretch>
            <a:fillRect/>
          </a:stretch>
        </p:blipFill>
        <p:spPr>
          <a:xfrm>
            <a:off x="5316220" y="516255"/>
            <a:ext cx="4727575" cy="3072765"/>
          </a:xfrm>
          <a:prstGeom prst="rect">
            <a:avLst/>
          </a:prstGeom>
        </p:spPr>
      </p:pic>
      <p:pic>
        <p:nvPicPr>
          <p:cNvPr id="8" name="图片 7"/>
          <p:cNvPicPr>
            <a:picLocks noChangeAspect="1"/>
          </p:cNvPicPr>
          <p:nvPr/>
        </p:nvPicPr>
        <p:blipFill>
          <a:blip r:embed="rId4"/>
          <a:stretch>
            <a:fillRect/>
          </a:stretch>
        </p:blipFill>
        <p:spPr>
          <a:xfrm>
            <a:off x="9723120" y="3107690"/>
            <a:ext cx="1811020" cy="3432810"/>
          </a:xfrm>
          <a:prstGeom prst="rect">
            <a:avLst/>
          </a:prstGeom>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937638" y="4742147"/>
            <a:ext cx="2769826" cy="1715206"/>
          </a:xfrm>
          <a:prstGeom prst="rect">
            <a:avLst/>
          </a:prstGeom>
        </p:spPr>
      </p:pic>
      <p:pic>
        <p:nvPicPr>
          <p:cNvPr id="3" name="图片 2"/>
          <p:cNvPicPr>
            <a:picLocks noChangeAspect="1"/>
          </p:cNvPicPr>
          <p:nvPr/>
        </p:nvPicPr>
        <p:blipFill>
          <a:blip r:embed="rId2"/>
          <a:stretch>
            <a:fillRect/>
          </a:stretch>
        </p:blipFill>
        <p:spPr>
          <a:xfrm>
            <a:off x="5652981" y="4649868"/>
            <a:ext cx="1286404" cy="1962425"/>
          </a:xfrm>
          <a:prstGeom prst="rect">
            <a:avLst/>
          </a:prstGeom>
        </p:spPr>
      </p:pic>
      <p:pic>
        <p:nvPicPr>
          <p:cNvPr id="5" name="图片 4"/>
          <p:cNvPicPr>
            <a:picLocks noChangeAspect="1"/>
          </p:cNvPicPr>
          <p:nvPr/>
        </p:nvPicPr>
        <p:blipFill>
          <a:blip r:embed="rId3"/>
          <a:stretch>
            <a:fillRect/>
          </a:stretch>
        </p:blipFill>
        <p:spPr>
          <a:xfrm>
            <a:off x="405982" y="959167"/>
            <a:ext cx="5483090" cy="3644042"/>
          </a:xfrm>
          <a:prstGeom prst="rect">
            <a:avLst/>
          </a:prstGeom>
        </p:spPr>
      </p:pic>
      <p:pic>
        <p:nvPicPr>
          <p:cNvPr id="6" name="图片 5"/>
          <p:cNvPicPr>
            <a:picLocks noChangeAspect="1"/>
          </p:cNvPicPr>
          <p:nvPr/>
        </p:nvPicPr>
        <p:blipFill>
          <a:blip r:embed="rId4"/>
          <a:stretch>
            <a:fillRect/>
          </a:stretch>
        </p:blipFill>
        <p:spPr>
          <a:xfrm>
            <a:off x="6432708" y="938375"/>
            <a:ext cx="5227990" cy="3425096"/>
          </a:xfrm>
          <a:prstGeom prst="rect">
            <a:avLst/>
          </a:prstGeom>
        </p:spPr>
      </p:pic>
      <p:sp>
        <p:nvSpPr>
          <p:cNvPr id="7" name="文本框 6"/>
          <p:cNvSpPr txBox="1"/>
          <p:nvPr/>
        </p:nvSpPr>
        <p:spPr>
          <a:xfrm>
            <a:off x="619464" y="313424"/>
            <a:ext cx="6376954" cy="338554"/>
          </a:xfrm>
          <a:prstGeom prst="rect">
            <a:avLst/>
          </a:prstGeom>
          <a:noFill/>
        </p:spPr>
        <p:txBody>
          <a:bodyPr wrap="square" rtlCol="0">
            <a:spAutoFit/>
          </a:bodyPr>
          <a:lstStyle/>
          <a:p>
            <a:pPr lvl="0">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树衣物套装</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lang="en-US" altLang="zh-CN" sz="1600" dirty="0">
                <a:solidFill>
                  <a:prstClr val="black"/>
                </a:solidFill>
                <a:latin typeface="微软雅黑" panose="020B0503020204020204" charset="-122"/>
                <a:ea typeface="微软雅黑" panose="020B0503020204020204" charset="-122"/>
              </a:rPr>
              <a:t>AIGLE</a:t>
            </a:r>
            <a:r>
              <a:rPr lang="zh-CN" altLang="en-US" sz="1600" dirty="0">
                <a:solidFill>
                  <a:prstClr val="black"/>
                </a:solidFill>
                <a:latin typeface="微软雅黑" panose="020B0503020204020204" charset="-122"/>
                <a:ea typeface="微软雅黑" panose="020B0503020204020204" charset="-122"/>
              </a:rPr>
              <a:t>艾高（法国户外运动品牌）</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9" name="图片 8"/>
          <p:cNvPicPr>
            <a:picLocks noChangeAspect="1"/>
          </p:cNvPicPr>
          <p:nvPr/>
        </p:nvPicPr>
        <p:blipFill>
          <a:blip r:embed="rId5"/>
          <a:stretch>
            <a:fillRect/>
          </a:stretch>
        </p:blipFill>
        <p:spPr>
          <a:xfrm rot="5400000">
            <a:off x="7189128" y="4956548"/>
            <a:ext cx="1715205" cy="1286404"/>
          </a:xfrm>
          <a:prstGeom prst="rect">
            <a:avLst/>
          </a:prstGeom>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80936" y="729003"/>
            <a:ext cx="5729522" cy="3795809"/>
          </a:xfrm>
          <a:prstGeom prst="rect">
            <a:avLst/>
          </a:prstGeom>
        </p:spPr>
      </p:pic>
      <p:pic>
        <p:nvPicPr>
          <p:cNvPr id="7" name="图片 6"/>
          <p:cNvPicPr>
            <a:picLocks noChangeAspect="1"/>
          </p:cNvPicPr>
          <p:nvPr/>
        </p:nvPicPr>
        <p:blipFill>
          <a:blip r:embed="rId2"/>
          <a:stretch>
            <a:fillRect/>
          </a:stretch>
        </p:blipFill>
        <p:spPr>
          <a:xfrm>
            <a:off x="6096000" y="729003"/>
            <a:ext cx="5739406" cy="3802310"/>
          </a:xfrm>
          <a:prstGeom prst="rect">
            <a:avLst/>
          </a:prstGeom>
        </p:spPr>
      </p:pic>
      <p:pic>
        <p:nvPicPr>
          <p:cNvPr id="9" name="图片 8"/>
          <p:cNvPicPr>
            <a:picLocks noChangeAspect="1"/>
          </p:cNvPicPr>
          <p:nvPr/>
        </p:nvPicPr>
        <p:blipFill>
          <a:blip r:embed="rId3"/>
          <a:stretch>
            <a:fillRect/>
          </a:stretch>
        </p:blipFill>
        <p:spPr>
          <a:xfrm>
            <a:off x="7203462" y="4668969"/>
            <a:ext cx="3240831" cy="2038028"/>
          </a:xfrm>
          <a:prstGeom prst="rect">
            <a:avLst/>
          </a:prstGeom>
        </p:spPr>
      </p:pic>
      <p:sp>
        <p:nvSpPr>
          <p:cNvPr id="10" name="文本框 9"/>
          <p:cNvSpPr txBox="1"/>
          <p:nvPr/>
        </p:nvSpPr>
        <p:spPr>
          <a:xfrm>
            <a:off x="200015" y="252793"/>
            <a:ext cx="4363596" cy="338554"/>
          </a:xfrm>
          <a:prstGeom prst="rect">
            <a:avLst/>
          </a:prstGeom>
          <a:noFill/>
        </p:spPr>
        <p:txBody>
          <a:bodyPr wrap="square" rtlCol="0">
            <a:spAutoFit/>
          </a:bodyPr>
          <a:lstStyle/>
          <a:p>
            <a:pPr lvl="0">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树衣物套装</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lang="zh-CN" altLang="en-US" sz="1600" dirty="0">
                <a:solidFill>
                  <a:prstClr val="black"/>
                </a:solidFill>
                <a:latin typeface="微软雅黑" panose="020B0503020204020204" charset="-122"/>
                <a:ea typeface="微软雅黑" panose="020B0503020204020204" charset="-122"/>
              </a:rPr>
              <a:t>浦发银行 公司金融</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7284720" y="3987165"/>
            <a:ext cx="3957320" cy="2468245"/>
          </a:xfrm>
          <a:prstGeom prst="rect">
            <a:avLst/>
          </a:prstGeom>
        </p:spPr>
      </p:pic>
      <p:pic>
        <p:nvPicPr>
          <p:cNvPr id="5" name="图片 4"/>
          <p:cNvPicPr>
            <a:picLocks noChangeAspect="1"/>
          </p:cNvPicPr>
          <p:nvPr/>
        </p:nvPicPr>
        <p:blipFill>
          <a:blip r:embed="rId2"/>
          <a:stretch>
            <a:fillRect/>
          </a:stretch>
        </p:blipFill>
        <p:spPr>
          <a:xfrm>
            <a:off x="7123430" y="883920"/>
            <a:ext cx="4323080" cy="2795270"/>
          </a:xfrm>
          <a:prstGeom prst="rect">
            <a:avLst/>
          </a:prstGeom>
        </p:spPr>
      </p:pic>
      <p:pic>
        <p:nvPicPr>
          <p:cNvPr id="6" name="图片 5"/>
          <p:cNvPicPr>
            <a:picLocks noChangeAspect="1"/>
          </p:cNvPicPr>
          <p:nvPr/>
        </p:nvPicPr>
        <p:blipFill>
          <a:blip r:embed="rId3"/>
          <a:stretch>
            <a:fillRect/>
          </a:stretch>
        </p:blipFill>
        <p:spPr>
          <a:xfrm>
            <a:off x="683895" y="1569720"/>
            <a:ext cx="5140960" cy="4756785"/>
          </a:xfrm>
          <a:prstGeom prst="rect">
            <a:avLst/>
          </a:prstGeom>
        </p:spPr>
      </p:pic>
      <p:sp>
        <p:nvSpPr>
          <p:cNvPr id="7" name="文本框 6"/>
          <p:cNvSpPr txBox="1"/>
          <p:nvPr/>
        </p:nvSpPr>
        <p:spPr>
          <a:xfrm>
            <a:off x="683895" y="342900"/>
            <a:ext cx="2159635" cy="337185"/>
          </a:xfrm>
          <a:prstGeom prst="rect">
            <a:avLst/>
          </a:prstGeom>
          <a:noFill/>
        </p:spPr>
        <p:txBody>
          <a:bodyPr wrap="square" rtlCol="0">
            <a:spAutoFit/>
          </a:bodyPr>
          <a:p>
            <a:pPr lvl="0">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36</a:t>
            </a: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氪</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1710690"/>
            <a:ext cx="11882755" cy="4510405"/>
          </a:xfrm>
          <a:prstGeom prst="rect">
            <a:avLst/>
          </a:prstGeom>
        </p:spPr>
      </p:pic>
      <p:sp>
        <p:nvSpPr>
          <p:cNvPr id="7" name="文本框 6"/>
          <p:cNvSpPr txBox="1"/>
          <p:nvPr/>
        </p:nvSpPr>
        <p:spPr>
          <a:xfrm>
            <a:off x="454660" y="342900"/>
            <a:ext cx="2954020" cy="337185"/>
          </a:xfrm>
          <a:prstGeom prst="rect">
            <a:avLst/>
          </a:prstGeom>
          <a:noFill/>
        </p:spPr>
        <p:txBody>
          <a:bodyPr wrap="square" rtlCol="0">
            <a:spAutoFit/>
          </a:bodyPr>
          <a:p>
            <a:pPr lvl="0">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招商信诺</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216" name="幻灯片副标题"/>
          <p:cNvSpPr txBox="1"/>
          <p:nvPr>
            <p:ph type="body" sz="quarter" idx="1"/>
          </p:nvPr>
        </p:nvSpPr>
        <p:spPr>
          <a:xfrm>
            <a:off x="603250" y="1186481"/>
            <a:ext cx="10985500" cy="467390"/>
          </a:xfrm>
          <a:prstGeom prst="rect">
            <a:avLst/>
          </a:prstGeom>
        </p:spPr>
        <p:txBody>
          <a:bodyPr/>
          <a:lstStyle/>
          <a:p/>
        </p:txBody>
      </p:sp>
      <p:sp>
        <p:nvSpPr>
          <p:cNvPr id="217" name="幻灯片项目符号文本"/>
          <p:cNvSpPr txBox="1"/>
          <p:nvPr>
            <p:ph type="body" idx="13"/>
          </p:nvPr>
        </p:nvSpPr>
        <p:spPr>
          <a:prstGeom prst="rect">
            <a:avLst/>
          </a:prstGeom>
        </p:spPr>
        <p:txBody>
          <a:bodyPr/>
          <a:lstStyle/>
          <a:p/>
        </p:txBody>
      </p:sp>
      <p:pic>
        <p:nvPicPr>
          <p:cNvPr id="218" name="邮差包ppt-14.jpg" descr="邮差包ppt-14.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957798" y="1209638"/>
            <a:ext cx="5459963" cy="4438723"/>
          </a:xfrm>
          <a:prstGeom prst="rect">
            <a:avLst/>
          </a:prstGeom>
        </p:spPr>
      </p:pic>
      <p:sp>
        <p:nvSpPr>
          <p:cNvPr id="5" name="文本框 4"/>
          <p:cNvSpPr txBox="1"/>
          <p:nvPr/>
        </p:nvSpPr>
        <p:spPr>
          <a:xfrm>
            <a:off x="512499" y="472059"/>
            <a:ext cx="53346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企业合作案例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树折叠双肩包</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仙人掌洗漱套装</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南京银行</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6" name="图片 5"/>
          <p:cNvPicPr>
            <a:picLocks noChangeAspect="1"/>
          </p:cNvPicPr>
          <p:nvPr/>
        </p:nvPicPr>
        <p:blipFill>
          <a:blip r:embed="rId2" cstate="screen"/>
          <a:stretch>
            <a:fillRect/>
          </a:stretch>
        </p:blipFill>
        <p:spPr>
          <a:xfrm>
            <a:off x="6728155" y="1702965"/>
            <a:ext cx="4018498" cy="3624044"/>
          </a:xfrm>
          <a:prstGeom prst="rect">
            <a:avLst/>
          </a:prstGeom>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标题 26624"/>
          <p:cNvSpPr/>
          <p:nvPr>
            <p:ph type="title"/>
          </p:nvPr>
        </p:nvSpPr>
        <p:spPr/>
        <p:txBody>
          <a:bodyPr vert="horz" wrap="square" lIns="25400" tIns="25400" rIns="25400" bIns="25400" anchor="t"/>
          <a:p>
            <a:pPr defTabSz="2145030"/>
            <a:endParaRPr lang="zh-CN"/>
          </a:p>
        </p:txBody>
      </p:sp>
      <p:sp>
        <p:nvSpPr>
          <p:cNvPr id="26626" name="文本框 26625"/>
          <p:cNvSpPr txBox="1"/>
          <p:nvPr/>
        </p:nvSpPr>
        <p:spPr>
          <a:xfrm>
            <a:off x="603250" y="1185863"/>
            <a:ext cx="10985500" cy="467519"/>
          </a:xfrm>
          <a:prstGeom prst="rect">
            <a:avLst/>
          </a:prstGeom>
          <a:noFill/>
          <a:ln w="12700">
            <a:noFill/>
          </a:ln>
        </p:spPr>
        <p:txBody>
          <a:bodyPr wrap="square" lIns="22860" tIns="22860" rIns="22860" bIns="22860" anchor="t"/>
          <a:p>
            <a:pPr hangingPunct="0"/>
            <a:endParaRPr lang="zh-CN" sz="900">
              <a:latin typeface="Helvetica Neue" charset="0"/>
            </a:endParaRPr>
          </a:p>
        </p:txBody>
      </p:sp>
      <p:sp>
        <p:nvSpPr>
          <p:cNvPr id="26627" name="内容占位符 26626"/>
          <p:cNvSpPr/>
          <p:nvPr>
            <p:ph idx="1"/>
          </p:nvPr>
        </p:nvSpPr>
        <p:spPr/>
        <p:txBody>
          <a:bodyPr vert="horz" wrap="square" lIns="25400" tIns="25400" rIns="25400" bIns="25400" anchor="t"/>
          <a:p>
            <a:endParaRPr lang="zh-CN"/>
          </a:p>
        </p:txBody>
      </p:sp>
      <p:pic>
        <p:nvPicPr>
          <p:cNvPr id="26628" name="图片 26627" descr="16-9-24.jpg"/>
          <p:cNvPicPr>
            <a:picLocks noChangeAspect="1"/>
          </p:cNvPicPr>
          <p:nvPr/>
        </p:nvPicPr>
        <p:blipFill>
          <a:blip r:embed="rId1"/>
          <a:stretch>
            <a:fillRect/>
          </a:stretch>
        </p:blipFill>
        <p:spPr>
          <a:xfrm>
            <a:off x="4763" y="0"/>
            <a:ext cx="12181682" cy="6858000"/>
          </a:xfrm>
          <a:prstGeom prst="rect">
            <a:avLst/>
          </a:prstGeom>
          <a:noFill/>
          <a:ln w="12700">
            <a:noFill/>
          </a:ln>
        </p:spPr>
      </p:pic>
    </p:spTree>
  </p:cSld>
  <p:clrMapOvr>
    <a:masterClrMapping/>
  </p:clrMapOvr>
  <p:transition spd="med"/>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p:cNvPicPr>
          <p:nvPr/>
        </p:nvPicPr>
        <p:blipFill>
          <a:blip r:embed="rId1"/>
          <a:srcRect/>
          <a:stretch>
            <a:fillRect/>
          </a:stretch>
        </p:blipFill>
        <p:spPr bwMode="auto">
          <a:xfrm>
            <a:off x="0" y="-50801"/>
            <a:ext cx="12280900" cy="690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4891" y="3795676"/>
            <a:ext cx="4957233" cy="2523754"/>
          </a:xfrm>
          <a:prstGeom prst="rect">
            <a:avLst/>
          </a:prstGeom>
          <a:noFill/>
        </p:spPr>
        <p:txBody>
          <a:bodyPr wrap="square" lIns="121908" tIns="60953" rIns="121908" bIns="60953">
            <a:spAutoFit/>
          </a:bodyPr>
          <a:lstStyle/>
          <a:p>
            <a:pPr>
              <a:lnSpc>
                <a:spcPct val="100000"/>
              </a:lnSpc>
              <a:spcBef>
                <a:spcPct val="0"/>
              </a:spcBef>
              <a:buFontTx/>
              <a:buNone/>
            </a:pPr>
            <a:r>
              <a:rPr lang="zh-CN" altLang="en-US" sz="1400" b="1" dirty="0">
                <a:latin typeface="+mn-ea"/>
                <a:sym typeface="+mn-ea"/>
              </a:rPr>
              <a:t>深圳市都市之森创意生活用品</a:t>
            </a:r>
            <a:r>
              <a:rPr lang="zh-CN" altLang="en-US" sz="1400" b="1" dirty="0" smtClean="0">
                <a:latin typeface="+mn-ea"/>
                <a:sym typeface="+mn-ea"/>
              </a:rPr>
              <a:t>有限公司</a:t>
            </a:r>
            <a:endParaRPr lang="en-US" altLang="zh-CN" sz="1400" b="1" dirty="0" smtClean="0">
              <a:latin typeface="+mn-ea"/>
              <a:sym typeface="+mn-ea"/>
            </a:endParaRPr>
          </a:p>
          <a:p>
            <a:pPr>
              <a:lnSpc>
                <a:spcPct val="100000"/>
              </a:lnSpc>
              <a:spcBef>
                <a:spcPct val="0"/>
              </a:spcBef>
              <a:buFontTx/>
              <a:buNone/>
            </a:pPr>
            <a:endParaRPr lang="zh-CN" altLang="en-US" sz="1200" dirty="0">
              <a:latin typeface="+mn-ea"/>
            </a:endParaRPr>
          </a:p>
          <a:p>
            <a:pPr>
              <a:lnSpc>
                <a:spcPct val="100000"/>
              </a:lnSpc>
              <a:spcBef>
                <a:spcPct val="0"/>
              </a:spcBef>
              <a:buFontTx/>
              <a:buNone/>
            </a:pPr>
            <a:r>
              <a:rPr lang="zh-CN" altLang="en-US" sz="1200" dirty="0" smtClean="0">
                <a:latin typeface="+mn-ea"/>
              </a:rPr>
              <a:t>深圳市</a:t>
            </a:r>
            <a:r>
              <a:rPr lang="zh-CN" altLang="en-US" sz="1200" dirty="0">
                <a:latin typeface="+mn-ea"/>
              </a:rPr>
              <a:t>福田</a:t>
            </a:r>
            <a:r>
              <a:rPr lang="zh-CN" altLang="en-US" sz="1200" dirty="0" smtClean="0">
                <a:latin typeface="+mn-ea"/>
              </a:rPr>
              <a:t>区皇岗路</a:t>
            </a:r>
            <a:r>
              <a:rPr lang="en-US" altLang="zh-CN" sz="1200" dirty="0" smtClean="0">
                <a:latin typeface="+mn-ea"/>
              </a:rPr>
              <a:t>5001</a:t>
            </a:r>
            <a:r>
              <a:rPr lang="zh-CN" altLang="en-US" sz="1200" dirty="0" smtClean="0">
                <a:latin typeface="+mn-ea"/>
              </a:rPr>
              <a:t>号深业上城</a:t>
            </a:r>
            <a:r>
              <a:rPr lang="en-US" altLang="zh-CN" sz="1200" dirty="0" smtClean="0">
                <a:latin typeface="+mn-ea"/>
              </a:rPr>
              <a:t>LOFT</a:t>
            </a:r>
            <a:r>
              <a:rPr lang="zh-CN" altLang="en-US" sz="1200" dirty="0" smtClean="0">
                <a:latin typeface="+mn-ea"/>
              </a:rPr>
              <a:t>小镇</a:t>
            </a:r>
            <a:r>
              <a:rPr lang="en-US" altLang="zh-CN" sz="1200" dirty="0" smtClean="0">
                <a:latin typeface="+mn-ea"/>
              </a:rPr>
              <a:t>LC424</a:t>
            </a:r>
            <a:endParaRPr lang="en-US" altLang="zh-CN" sz="1200" dirty="0">
              <a:latin typeface="+mn-ea"/>
            </a:endParaRPr>
          </a:p>
          <a:p>
            <a:pPr>
              <a:lnSpc>
                <a:spcPct val="150000"/>
              </a:lnSpc>
              <a:defRPr/>
            </a:pPr>
            <a:endParaRPr lang="en-US" altLang="zh-CN" sz="1400" dirty="0">
              <a:solidFill>
                <a:schemeClr val="tx1">
                  <a:lumMod val="65000"/>
                  <a:lumOff val="35000"/>
                </a:schemeClr>
              </a:solidFill>
              <a:latin typeface="+mn-ea"/>
            </a:endParaRPr>
          </a:p>
          <a:p>
            <a:pPr>
              <a:lnSpc>
                <a:spcPct val="100000"/>
              </a:lnSpc>
              <a:spcBef>
                <a:spcPct val="0"/>
              </a:spcBef>
              <a:buFontTx/>
              <a:buNone/>
            </a:pPr>
            <a:r>
              <a:rPr lang="en-US" altLang="en-US" sz="1400" dirty="0" smtClean="0">
                <a:latin typeface="+mn-ea"/>
                <a:sym typeface="+mn-ea"/>
                <a:hlinkClick r:id="rId2"/>
              </a:rPr>
              <a:t>www.urbanforest.com.cn</a:t>
            </a:r>
            <a:endParaRPr lang="en-US" altLang="en-US" sz="1400" dirty="0" smtClean="0">
              <a:latin typeface="+mn-ea"/>
              <a:sym typeface="+mn-ea"/>
            </a:endParaRPr>
          </a:p>
          <a:p>
            <a:pPr>
              <a:lnSpc>
                <a:spcPct val="100000"/>
              </a:lnSpc>
              <a:spcBef>
                <a:spcPct val="0"/>
              </a:spcBef>
              <a:buFontTx/>
              <a:buNone/>
            </a:pPr>
            <a:endParaRPr lang="en-US" altLang="en-US" sz="1400" u="sng" dirty="0" smtClean="0">
              <a:solidFill>
                <a:schemeClr val="tx1">
                  <a:lumMod val="50000"/>
                  <a:lumOff val="50000"/>
                </a:schemeClr>
              </a:solidFill>
              <a:latin typeface="+mn-ea"/>
              <a:sym typeface="+mn-ea"/>
            </a:endParaRPr>
          </a:p>
          <a:p>
            <a:pPr>
              <a:lnSpc>
                <a:spcPct val="100000"/>
              </a:lnSpc>
              <a:spcBef>
                <a:spcPct val="0"/>
              </a:spcBef>
              <a:buFontTx/>
              <a:buNone/>
            </a:pPr>
            <a:r>
              <a:rPr lang="zh-CN" altLang="en-US" sz="1400" dirty="0" smtClean="0">
                <a:latin typeface="+mn-ea"/>
              </a:rPr>
              <a:t>公司电话：</a:t>
            </a:r>
            <a:r>
              <a:rPr lang="en-US" altLang="zh-CN" sz="1400" dirty="0" smtClean="0">
                <a:latin typeface="+mn-ea"/>
              </a:rPr>
              <a:t>0755-8323 0509</a:t>
            </a:r>
            <a:endParaRPr lang="en-US" altLang="zh-CN" sz="1400" dirty="0" smtClean="0">
              <a:latin typeface="+mn-ea"/>
            </a:endParaRPr>
          </a:p>
          <a:p>
            <a:pPr>
              <a:lnSpc>
                <a:spcPct val="100000"/>
              </a:lnSpc>
              <a:spcBef>
                <a:spcPct val="0"/>
              </a:spcBef>
              <a:buFontTx/>
              <a:buNone/>
            </a:pPr>
            <a:endParaRPr lang="en-US" altLang="en-US" sz="1400" dirty="0">
              <a:latin typeface="+mn-ea"/>
            </a:endParaRPr>
          </a:p>
          <a:p>
            <a:pPr>
              <a:lnSpc>
                <a:spcPct val="150000"/>
              </a:lnSpc>
              <a:defRPr/>
            </a:pPr>
            <a:r>
              <a:rPr lang="zh-CN" altLang="en-US" sz="1400" dirty="0" smtClean="0">
                <a:solidFill>
                  <a:schemeClr val="tx1">
                    <a:lumMod val="65000"/>
                    <a:lumOff val="35000"/>
                  </a:schemeClr>
                </a:solidFill>
                <a:latin typeface="+mn-ea"/>
              </a:rPr>
              <a:t>微</a:t>
            </a:r>
            <a:r>
              <a:rPr lang="zh-CN" altLang="en-US" sz="1400" dirty="0">
                <a:solidFill>
                  <a:schemeClr val="tx1">
                    <a:lumMod val="65000"/>
                    <a:lumOff val="35000"/>
                  </a:schemeClr>
                </a:solidFill>
                <a:latin typeface="+mn-ea"/>
              </a:rPr>
              <a:t>信公众号</a:t>
            </a:r>
            <a:r>
              <a:rPr lang="zh-CN" altLang="en-US" sz="1400" dirty="0" smtClean="0">
                <a:solidFill>
                  <a:schemeClr val="tx1">
                    <a:lumMod val="65000"/>
                    <a:lumOff val="35000"/>
                  </a:schemeClr>
                </a:solidFill>
                <a:latin typeface="+mn-ea"/>
              </a:rPr>
              <a:t>：</a:t>
            </a:r>
            <a:r>
              <a:rPr lang="en-US" altLang="zh-CN" sz="1400" dirty="0" smtClean="0">
                <a:solidFill>
                  <a:schemeClr val="tx1">
                    <a:lumMod val="65000"/>
                    <a:lumOff val="35000"/>
                  </a:schemeClr>
                </a:solidFill>
                <a:latin typeface="+mn-ea"/>
              </a:rPr>
              <a:t>URBAN FOREST </a:t>
            </a:r>
            <a:r>
              <a:rPr lang="en-US" altLang="zh-CN" sz="1400" dirty="0">
                <a:solidFill>
                  <a:schemeClr val="tx1">
                    <a:lumMod val="65000"/>
                    <a:lumOff val="35000"/>
                  </a:schemeClr>
                </a:solidFill>
                <a:latin typeface="+mn-ea"/>
              </a:rPr>
              <a:t>l </a:t>
            </a:r>
            <a:r>
              <a:rPr lang="zh-CN" altLang="en-US" sz="1400" dirty="0" smtClean="0">
                <a:solidFill>
                  <a:schemeClr val="tx1">
                    <a:lumMod val="65000"/>
                    <a:lumOff val="35000"/>
                  </a:schemeClr>
                </a:solidFill>
                <a:latin typeface="+mn-ea"/>
              </a:rPr>
              <a:t>都市之森</a:t>
            </a:r>
            <a:endParaRPr lang="en-US" altLang="zh-CN" sz="1400" dirty="0">
              <a:solidFill>
                <a:schemeClr val="tx1">
                  <a:lumMod val="65000"/>
                  <a:lumOff val="35000"/>
                </a:schemeClr>
              </a:solidFill>
              <a:latin typeface="+mn-ea"/>
            </a:endParaRPr>
          </a:p>
          <a:p>
            <a:pPr>
              <a:lnSpc>
                <a:spcPct val="150000"/>
              </a:lnSpc>
              <a:defRPr/>
            </a:pPr>
            <a:endParaRPr lang="en-US" altLang="zh-CN" sz="1200" dirty="0">
              <a:solidFill>
                <a:schemeClr val="tx1">
                  <a:lumMod val="65000"/>
                  <a:lumOff val="35000"/>
                </a:schemeClr>
              </a:solidFill>
              <a:latin typeface="思源黑体 CN Light" panose="020B0300000000000000" pitchFamily="34" charset="-122"/>
              <a:ea typeface="思源黑体 CN Light" panose="020B0300000000000000" pitchFamily="34" charset="-122"/>
            </a:endParaRPr>
          </a:p>
        </p:txBody>
      </p:sp>
      <p:sp>
        <p:nvSpPr>
          <p:cNvPr id="8" name="TextBox 7"/>
          <p:cNvSpPr txBox="1"/>
          <p:nvPr/>
        </p:nvSpPr>
        <p:spPr>
          <a:xfrm>
            <a:off x="2959628" y="2759812"/>
            <a:ext cx="1114425" cy="307762"/>
          </a:xfrm>
          <a:prstGeom prst="rect">
            <a:avLst/>
          </a:prstGeom>
          <a:noFill/>
        </p:spPr>
        <p:txBody>
          <a:bodyPr wrap="square" lIns="121908" tIns="60953" rIns="121908" bIns="60953">
            <a:spAutoFit/>
          </a:bodyPr>
          <a:lstStyle/>
          <a:p>
            <a:pPr>
              <a:defRPr/>
            </a:pPr>
            <a:r>
              <a:rPr lang="zh-CN" altLang="en-US" sz="1200" dirty="0" smtClean="0">
                <a:solidFill>
                  <a:schemeClr val="tx1">
                    <a:lumMod val="65000"/>
                    <a:lumOff val="35000"/>
                  </a:schemeClr>
                </a:solidFill>
                <a:latin typeface="思源黑体 CN Light" panose="020B0300000000000000" pitchFamily="34" charset="-122"/>
                <a:ea typeface="思源黑体 CN Light" panose="020B0300000000000000" pitchFamily="34" charset="-122"/>
              </a:rPr>
              <a:t>微信公众号</a:t>
            </a:r>
            <a:endParaRPr lang="zh-CN" altLang="en-US" sz="1465" dirty="0">
              <a:solidFill>
                <a:schemeClr val="tx1">
                  <a:lumMod val="65000"/>
                  <a:lumOff val="35000"/>
                </a:schemeClr>
              </a:solidFill>
              <a:latin typeface="思源黑体 CN Light" panose="020B0300000000000000" pitchFamily="34" charset="-122"/>
              <a:ea typeface="思源黑体 CN Light" panose="020B0300000000000000" pitchFamily="34" charset="-122"/>
            </a:endParaRPr>
          </a:p>
        </p:txBody>
      </p:sp>
      <p:sp>
        <p:nvSpPr>
          <p:cNvPr id="11" name="TextBox 10"/>
          <p:cNvSpPr txBox="1"/>
          <p:nvPr/>
        </p:nvSpPr>
        <p:spPr>
          <a:xfrm>
            <a:off x="7836002" y="4198185"/>
            <a:ext cx="3917848" cy="2031325"/>
          </a:xfrm>
          <a:prstGeom prst="rect">
            <a:avLst/>
          </a:prstGeom>
          <a:noFill/>
          <a:ln>
            <a:solidFill>
              <a:schemeClr val="bg1">
                <a:lumMod val="65000"/>
              </a:schemeClr>
            </a:solidFill>
          </a:ln>
        </p:spPr>
        <p:txBody>
          <a:bodyPr wrap="square">
            <a:spAutoFit/>
          </a:bodyPr>
          <a:lstStyle/>
          <a:p>
            <a:pPr eaLnBrk="1" hangingPunct="1">
              <a:lnSpc>
                <a:spcPct val="150000"/>
              </a:lnSpc>
              <a:defRPr/>
            </a:pPr>
            <a:r>
              <a:rPr lang="zh-CN" altLang="en-US" sz="1400" b="1" dirty="0">
                <a:latin typeface="等线 Light" panose="02010600030101010101" charset="-122"/>
                <a:ea typeface="等线 Light" panose="02010600030101010101" charset="-122"/>
              </a:rPr>
              <a:t>欢迎致电查询</a:t>
            </a:r>
            <a:endParaRPr lang="en-US" altLang="zh-CN" sz="1400" b="1" dirty="0">
              <a:latin typeface="等线 Light" panose="02010600030101010101" charset="-122"/>
              <a:ea typeface="等线 Light" panose="02010600030101010101" charset="-122"/>
            </a:endParaRPr>
          </a:p>
          <a:p>
            <a:pPr eaLnBrk="1" hangingPunct="1">
              <a:lnSpc>
                <a:spcPct val="150000"/>
              </a:lnSpc>
              <a:defRPr/>
            </a:pPr>
            <a:endParaRPr lang="en-US" altLang="zh-CN" sz="1400" dirty="0">
              <a:latin typeface="等线 Light" panose="02010600030101010101" charset="-122"/>
              <a:ea typeface="等线 Light" panose="02010600030101010101" charset="-122"/>
            </a:endParaRPr>
          </a:p>
          <a:p>
            <a:pPr eaLnBrk="1" hangingPunct="1">
              <a:lnSpc>
                <a:spcPct val="150000"/>
              </a:lnSpc>
              <a:defRPr/>
            </a:pPr>
            <a:r>
              <a:rPr lang="zh-CN" altLang="en-US" sz="1400" dirty="0">
                <a:latin typeface="等线 Light" panose="02010600030101010101" charset="-122"/>
                <a:ea typeface="等线 Light" panose="02010600030101010101" charset="-122"/>
              </a:rPr>
              <a:t>联  系 人</a:t>
            </a:r>
            <a:r>
              <a:rPr lang="zh-CN" altLang="en-US" sz="1400" dirty="0" smtClean="0">
                <a:latin typeface="等线 Light" panose="02010600030101010101" charset="-122"/>
                <a:ea typeface="等线 Light" panose="02010600030101010101" charset="-122"/>
              </a:rPr>
              <a:t>：刘秋红 </a:t>
            </a:r>
            <a:r>
              <a:rPr lang="en-US" altLang="zh-CN" sz="1400" dirty="0" err="1" smtClean="0">
                <a:latin typeface="等线 Light" panose="02010600030101010101" charset="-122"/>
                <a:ea typeface="等线 Light" panose="02010600030101010101" charset="-122"/>
              </a:rPr>
              <a:t>Yomiko.Liu</a:t>
            </a:r>
            <a:endParaRPr lang="en-US" altLang="zh-CN" sz="1400" dirty="0">
              <a:latin typeface="等线 Light" panose="02010600030101010101" charset="-122"/>
              <a:ea typeface="等线 Light" panose="02010600030101010101" charset="-122"/>
            </a:endParaRPr>
          </a:p>
          <a:p>
            <a:pPr eaLnBrk="1" hangingPunct="1">
              <a:lnSpc>
                <a:spcPct val="150000"/>
              </a:lnSpc>
              <a:defRPr/>
            </a:pPr>
            <a:r>
              <a:rPr lang="zh-CN" altLang="en-US" sz="1400" dirty="0">
                <a:latin typeface="等线 Light" panose="02010600030101010101" charset="-122"/>
                <a:ea typeface="等线 Light" panose="02010600030101010101" charset="-122"/>
              </a:rPr>
              <a:t>联系</a:t>
            </a:r>
            <a:r>
              <a:rPr lang="zh-CN" altLang="en-US" sz="1400" dirty="0" smtClean="0">
                <a:latin typeface="等线 Light" panose="02010600030101010101" charset="-122"/>
                <a:ea typeface="等线 Light" panose="02010600030101010101" charset="-122"/>
              </a:rPr>
              <a:t>电话（微信）：</a:t>
            </a:r>
            <a:r>
              <a:rPr lang="en-US" altLang="zh-CN" sz="1400" dirty="0" smtClean="0">
                <a:latin typeface="等线 Light" panose="02010600030101010101" charset="-122"/>
                <a:ea typeface="等线 Light" panose="02010600030101010101" charset="-122"/>
              </a:rPr>
              <a:t>159-140-53152</a:t>
            </a:r>
            <a:endParaRPr lang="en-US" altLang="zh-CN" sz="1400" dirty="0" smtClean="0">
              <a:latin typeface="等线 Light" panose="02010600030101010101" charset="-122"/>
              <a:ea typeface="等线 Light" panose="02010600030101010101" charset="-122"/>
            </a:endParaRPr>
          </a:p>
          <a:p>
            <a:pPr eaLnBrk="1" hangingPunct="1">
              <a:lnSpc>
                <a:spcPct val="150000"/>
              </a:lnSpc>
              <a:defRPr/>
            </a:pPr>
            <a:r>
              <a:rPr lang="en-US" altLang="zh-CN" sz="1400" dirty="0">
                <a:latin typeface="等线 Light" panose="02010600030101010101" charset="-122"/>
                <a:ea typeface="等线 Light" panose="02010600030101010101" charset="-122"/>
              </a:rPr>
              <a:t> </a:t>
            </a:r>
            <a:r>
              <a:rPr lang="en-US" altLang="zh-CN" sz="1400" dirty="0" smtClean="0">
                <a:latin typeface="等线 Light" panose="02010600030101010101" charset="-122"/>
                <a:ea typeface="等线 Light" panose="02010600030101010101" charset="-122"/>
              </a:rPr>
              <a:t>                                189-2848-5666</a:t>
            </a:r>
            <a:endParaRPr lang="en-US" altLang="zh-CN" sz="1400" dirty="0" smtClean="0">
              <a:latin typeface="等线 Light" panose="02010600030101010101" charset="-122"/>
              <a:ea typeface="等线 Light" panose="02010600030101010101" charset="-122"/>
            </a:endParaRPr>
          </a:p>
          <a:p>
            <a:pPr eaLnBrk="1" hangingPunct="1">
              <a:lnSpc>
                <a:spcPct val="150000"/>
              </a:lnSpc>
              <a:defRPr/>
            </a:pPr>
            <a:r>
              <a:rPr lang="zh-CN" altLang="en-US" sz="1400" dirty="0" smtClean="0">
                <a:latin typeface="等线 Light" panose="02010600030101010101" charset="-122"/>
                <a:ea typeface="等线 Light" panose="02010600030101010101" charset="-122"/>
              </a:rPr>
              <a:t>邮     箱：</a:t>
            </a:r>
            <a:r>
              <a:rPr lang="en-US" altLang="zh-CN" sz="1400" dirty="0" smtClean="0">
                <a:latin typeface="等线 Light" panose="02010600030101010101" charset="-122"/>
                <a:ea typeface="等线 Light" panose="02010600030101010101" charset="-122"/>
              </a:rPr>
              <a:t>yomiko@urbanforest.com.cn</a:t>
            </a:r>
            <a:endParaRPr lang="zh-CN" altLang="en-US" sz="1400" dirty="0">
              <a:latin typeface="等线 Light" panose="02010600030101010101" charset="-122"/>
              <a:ea typeface="等线 Light" panose="02010600030101010101" charset="-122"/>
            </a:endParaRPr>
          </a:p>
        </p:txBody>
      </p:sp>
      <p:pic>
        <p:nvPicPr>
          <p:cNvPr id="9" name="图片 8"/>
          <p:cNvPicPr>
            <a:picLocks noChangeAspect="1"/>
          </p:cNvPicPr>
          <p:nvPr/>
        </p:nvPicPr>
        <p:blipFill>
          <a:blip r:embed="rId3" cstate="email"/>
          <a:stretch>
            <a:fillRect/>
          </a:stretch>
        </p:blipFill>
        <p:spPr>
          <a:xfrm>
            <a:off x="817034" y="968718"/>
            <a:ext cx="1678516" cy="1678516"/>
          </a:xfrm>
          <a:prstGeom prst="rect">
            <a:avLst/>
          </a:prstGeom>
        </p:spPr>
      </p:pic>
      <p:pic>
        <p:nvPicPr>
          <p:cNvPr id="3" name="图片 2"/>
          <p:cNvPicPr>
            <a:picLocks noChangeAspect="1"/>
          </p:cNvPicPr>
          <p:nvPr/>
        </p:nvPicPr>
        <p:blipFill>
          <a:blip r:embed="rId4" cstate="email"/>
          <a:stretch>
            <a:fillRect/>
          </a:stretch>
        </p:blipFill>
        <p:spPr>
          <a:xfrm>
            <a:off x="2773892" y="968718"/>
            <a:ext cx="1703523" cy="167851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152" name="幻灯片副标题"/>
          <p:cNvSpPr txBox="1"/>
          <p:nvPr>
            <p:ph type="body" sz="quarter" idx="1"/>
          </p:nvPr>
        </p:nvSpPr>
        <p:spPr>
          <a:xfrm>
            <a:off x="603250" y="1186480"/>
            <a:ext cx="10985500" cy="467390"/>
          </a:xfrm>
          <a:prstGeom prst="rect">
            <a:avLst/>
          </a:prstGeom>
        </p:spPr>
        <p:txBody>
          <a:bodyPr/>
          <a:lstStyle/>
          <a:p/>
        </p:txBody>
      </p:sp>
      <p:sp>
        <p:nvSpPr>
          <p:cNvPr id="153" name="幻灯片项目符号文本"/>
          <p:cNvSpPr txBox="1"/>
          <p:nvPr>
            <p:ph type="body" idx="13"/>
          </p:nvPr>
        </p:nvSpPr>
        <p:spPr>
          <a:prstGeom prst="rect">
            <a:avLst/>
          </a:prstGeom>
        </p:spPr>
        <p:txBody>
          <a:bodyPr/>
          <a:lstStyle/>
          <a:p/>
        </p:txBody>
      </p:sp>
      <p:pic>
        <p:nvPicPr>
          <p:cNvPr id="154" name="树充气颈枕-01.jpg" descr="树充气颈枕-01.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941132" y="224634"/>
            <a:ext cx="4491292" cy="2030095"/>
          </a:xfrm>
          <a:prstGeom prst="rect">
            <a:avLst/>
          </a:prstGeom>
          <a:noFill/>
        </p:spPr>
        <p:txBody>
          <a:bodyPr wrap="square" rtlCol="0" anchor="t">
            <a:spAutoFit/>
          </a:bodyPr>
          <a:p>
            <a:pPr algn="l" defTabSz="514350" hangingPunct="0">
              <a:lnSpc>
                <a:spcPct val="150000"/>
              </a:lnSpc>
            </a:pPr>
            <a:r>
              <a:rPr lang="zh-CN" altLang="en-US" sz="1200" b="1" dirty="0">
                <a:latin typeface="微软雅黑" panose="020B0503020204020204" charset="-122"/>
                <a:ea typeface="微软雅黑" panose="020B0503020204020204" charset="-122"/>
                <a:sym typeface="Avenir Roman"/>
              </a:rPr>
              <a:t>名称</a:t>
            </a:r>
            <a:r>
              <a:rPr lang="zh-CN" altLang="en-US" sz="1200" b="1" dirty="0" smtClean="0">
                <a:latin typeface="微软雅黑" panose="020B0503020204020204" charset="-122"/>
                <a:ea typeface="微软雅黑" panose="020B0503020204020204" charset="-122"/>
                <a:sym typeface="Avenir Roman"/>
              </a:rPr>
              <a:t>：</a:t>
            </a:r>
            <a:r>
              <a:rPr lang="en-US" altLang="zh-CN" sz="1200" b="1" dirty="0" smtClean="0">
                <a:latin typeface="微软雅黑" panose="020B0503020204020204" charset="-122"/>
                <a:ea typeface="微软雅黑" panose="020B0503020204020204" charset="-122"/>
                <a:sym typeface="Avenir Roman"/>
              </a:rPr>
              <a:t>LIGHT</a:t>
            </a:r>
            <a:r>
              <a:rPr lang="zh-CN" altLang="en-US" sz="1200" b="1" dirty="0" smtClean="0">
                <a:latin typeface="微软雅黑" panose="020B0503020204020204" charset="-122"/>
                <a:ea typeface="微软雅黑" panose="020B0503020204020204" charset="-122"/>
                <a:sym typeface="Avenir Roman"/>
              </a:rPr>
              <a:t>光线</a:t>
            </a:r>
            <a:r>
              <a:rPr lang="en-US" altLang="zh-CN" sz="1200" b="1" dirty="0" smtClean="0">
                <a:latin typeface="微软雅黑" panose="020B0503020204020204" charset="-122"/>
                <a:ea typeface="微软雅黑" panose="020B0503020204020204" charset="-122"/>
                <a:sym typeface="Avenir Roman"/>
              </a:rPr>
              <a:t>·</a:t>
            </a:r>
            <a:r>
              <a:rPr lang="zh-CN" altLang="en-US" sz="1200" b="1" dirty="0" smtClean="0">
                <a:latin typeface="微软雅黑" panose="020B0503020204020204" charset="-122"/>
                <a:ea typeface="微软雅黑" panose="020B0503020204020204" charset="-122"/>
                <a:sym typeface="Avenir Roman"/>
              </a:rPr>
              <a:t>邮差</a:t>
            </a:r>
            <a:r>
              <a:rPr lang="zh-CN" altLang="en-US" sz="1200" b="1" dirty="0" smtClean="0">
                <a:latin typeface="微软雅黑" panose="020B0503020204020204" charset="-122"/>
                <a:ea typeface="微软雅黑" panose="020B0503020204020204" charset="-122"/>
                <a:sym typeface="Avenir Roman"/>
              </a:rPr>
              <a:t>包</a:t>
            </a:r>
            <a:endParaRPr lang="en-US" altLang="zh-CN" sz="1200" b="1" dirty="0" smtClean="0">
              <a:solidFill>
                <a:srgbClr val="000000"/>
              </a:solidFill>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型号：LT007</a:t>
            </a:r>
            <a:endParaRPr sz="900" dirty="0">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材质：Skin Touch肤感皮膜防水料</a:t>
            </a:r>
            <a:endParaRPr sz="900" dirty="0">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尺寸： L295 W100 H200mm</a:t>
            </a:r>
            <a:endParaRPr sz="900" dirty="0">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装箱数：30个/箱</a:t>
            </a:r>
            <a:endParaRPr sz="900" dirty="0">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颜色：深海蓝/水泥灰</a:t>
            </a:r>
            <a:r>
              <a:rPr lang="en-US"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雾松绿</a:t>
            </a:r>
            <a:endParaRPr sz="900" dirty="0">
              <a:latin typeface="微软雅黑" panose="020B0503020204020204" charset="-122"/>
              <a:ea typeface="微软雅黑" panose="020B0503020204020204" charset="-122"/>
              <a:sym typeface="Avenir Roman"/>
            </a:endParaRPr>
          </a:p>
          <a:p>
            <a:pPr algn="l" defTabSz="514350" hangingPunct="0">
              <a:lnSpc>
                <a:spcPct val="150000"/>
              </a:lnSpc>
            </a:pPr>
            <a:r>
              <a:rPr sz="900" dirty="0">
                <a:latin typeface="微软雅黑" panose="020B0503020204020204" charset="-122"/>
                <a:ea typeface="微软雅黑" panose="020B0503020204020204" charset="-122"/>
                <a:sym typeface="Avenir Roman"/>
              </a:rPr>
              <a:t>包装盒：束口袋</a:t>
            </a:r>
            <a:endParaRPr sz="900" dirty="0">
              <a:latin typeface="微软雅黑" panose="020B0503020204020204" charset="-122"/>
              <a:ea typeface="微软雅黑" panose="020B0503020204020204" charset="-122"/>
              <a:sym typeface="Avenir Roman"/>
            </a:endParaRPr>
          </a:p>
          <a:p>
            <a:pPr algn="l" defTabSz="514350" hangingPunct="0">
              <a:lnSpc>
                <a:spcPct val="150000"/>
              </a:lnSpc>
            </a:pPr>
            <a:r>
              <a:rPr lang="zh-CN" altLang="en-US" sz="900" dirty="0">
                <a:latin typeface="微软雅黑" panose="020B0503020204020204" charset="-122"/>
                <a:ea typeface="微软雅黑" panose="020B0503020204020204" charset="-122"/>
                <a:sym typeface="Avenir Roman"/>
              </a:rPr>
              <a:t>市场零售价</a:t>
            </a:r>
            <a:r>
              <a:rPr lang="zh-CN" altLang="en-US" sz="900" dirty="0" smtClean="0">
                <a:latin typeface="微软雅黑" panose="020B0503020204020204" charset="-122"/>
                <a:ea typeface="微软雅黑" panose="020B0503020204020204" charset="-122"/>
                <a:sym typeface="Avenir Roman"/>
              </a:rPr>
              <a:t>：</a:t>
            </a:r>
            <a:r>
              <a:rPr lang="en-US" altLang="zh-CN" sz="900" dirty="0" smtClean="0">
                <a:latin typeface="微软雅黑" panose="020B0503020204020204" charset="-122"/>
                <a:ea typeface="微软雅黑" panose="020B0503020204020204" charset="-122"/>
                <a:sym typeface="Avenir Roman"/>
              </a:rPr>
              <a:t>398</a:t>
            </a:r>
            <a:r>
              <a:rPr lang="zh-CN" altLang="en-US" sz="900" dirty="0">
                <a:latin typeface="微软雅黑" panose="020B0503020204020204" charset="-122"/>
                <a:ea typeface="微软雅黑" panose="020B0503020204020204" charset="-122"/>
                <a:sym typeface="Avenir Roman"/>
              </a:rPr>
              <a:t>元</a:t>
            </a:r>
            <a:endParaRPr lang="en-US" altLang="zh-CN" sz="900" dirty="0">
              <a:solidFill>
                <a:srgbClr val="000000"/>
              </a:solidFill>
              <a:latin typeface="微软雅黑" panose="020B0503020204020204" charset="-122"/>
              <a:ea typeface="微软雅黑" panose="020B0503020204020204" charset="-122"/>
              <a:sym typeface="Avenir Roman"/>
            </a:endParaRPr>
          </a:p>
          <a:p>
            <a:pPr algn="l" defTabSz="514350" hangingPunct="0">
              <a:lnSpc>
                <a:spcPct val="150000"/>
              </a:lnSpc>
            </a:pPr>
            <a:r>
              <a:rPr lang="zh-CN" altLang="en-US" sz="900" dirty="0">
                <a:latin typeface="微软雅黑" panose="020B0503020204020204" charset="-122"/>
                <a:ea typeface="微软雅黑" panose="020B0503020204020204" charset="-122"/>
                <a:sym typeface="Avenir Roman"/>
              </a:rPr>
              <a:t>网络管控价</a:t>
            </a:r>
            <a:r>
              <a:rPr lang="zh-CN" altLang="en-US" sz="900" dirty="0" smtClean="0">
                <a:latin typeface="微软雅黑" panose="020B0503020204020204" charset="-122"/>
                <a:ea typeface="微软雅黑" panose="020B0503020204020204" charset="-122"/>
                <a:sym typeface="Avenir Roman"/>
              </a:rPr>
              <a:t>：</a:t>
            </a:r>
            <a:r>
              <a:rPr lang="en-US" altLang="zh-CN" sz="900" dirty="0" smtClean="0">
                <a:latin typeface="微软雅黑" panose="020B0503020204020204" charset="-122"/>
                <a:ea typeface="微软雅黑" panose="020B0503020204020204" charset="-122"/>
                <a:sym typeface="Avenir Roman"/>
              </a:rPr>
              <a:t>34</a:t>
            </a:r>
            <a:r>
              <a:rPr lang="en-US" altLang="zh-CN" sz="900" dirty="0" smtClean="0">
                <a:latin typeface="微软雅黑" panose="020B0503020204020204" charset="-122"/>
                <a:ea typeface="微软雅黑" panose="020B0503020204020204" charset="-122"/>
                <a:sym typeface="Avenir Roman"/>
              </a:rPr>
              <a:t>8</a:t>
            </a:r>
            <a:r>
              <a:rPr lang="zh-CN" altLang="en-US" sz="900" dirty="0">
                <a:latin typeface="微软雅黑" panose="020B0503020204020204" charset="-122"/>
                <a:ea typeface="微软雅黑" panose="020B0503020204020204" charset="-122"/>
                <a:sym typeface="Avenir Roman"/>
              </a:rPr>
              <a:t>元 </a:t>
            </a:r>
            <a:endParaRPr lang="en-US" altLang="zh-CN" sz="900" dirty="0">
              <a:solidFill>
                <a:srgbClr val="3B0EFA"/>
              </a:solidFill>
              <a:latin typeface="微软雅黑" panose="020B0503020204020204" charset="-122"/>
              <a:ea typeface="微软雅黑" panose="020B0503020204020204" charset="-122"/>
              <a:sym typeface="+mn-ea"/>
            </a:endParaRPr>
          </a:p>
        </p:txBody>
      </p:sp>
      <p:sp>
        <p:nvSpPr>
          <p:cNvPr id="5" name="文本框 4"/>
          <p:cNvSpPr txBox="1"/>
          <p:nvPr/>
        </p:nvSpPr>
        <p:spPr>
          <a:xfrm>
            <a:off x="7052945" y="2747010"/>
            <a:ext cx="4884420" cy="3359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p>
            <a:pPr algn="l"/>
            <a:r>
              <a:rPr lang="zh-CN" altLang="en-US" sz="800" b="1" dirty="0">
                <a:latin typeface="微软雅黑" panose="020B0503020204020204" charset="-122"/>
                <a:ea typeface="微软雅黑" panose="020B0503020204020204" charset="-122"/>
                <a:cs typeface="Times New Roman" panose="02020603050405020304" charset="0"/>
                <a:sym typeface="+mn-ea"/>
              </a:rPr>
              <a:t>设计故事</a:t>
            </a:r>
            <a:r>
              <a:rPr lang="zh-CN" altLang="en-US" sz="800" dirty="0">
                <a:latin typeface="微软雅黑" panose="020B0503020204020204" charset="-122"/>
                <a:ea typeface="微软雅黑" panose="020B0503020204020204" charset="-122"/>
                <a:cs typeface="Times New Roman" panose="02020603050405020304" charset="0"/>
                <a:sym typeface="+mn-ea"/>
              </a:rPr>
              <a:t>：</a:t>
            </a:r>
            <a:r>
              <a:rPr lang="zh-CN" altLang="en-US" sz="800" dirty="0">
                <a:latin typeface="微软雅黑" panose="020B0503020204020204" charset="-122"/>
                <a:ea typeface="微软雅黑" panose="020B0503020204020204" charset="-122"/>
                <a:sym typeface="Avenir Roman"/>
              </a:rPr>
              <a:t>灵感</a:t>
            </a:r>
            <a:r>
              <a:rPr lang="zh-CN" altLang="en-US" sz="800" dirty="0" smtClean="0">
                <a:latin typeface="微软雅黑" panose="020B0503020204020204" charset="-122"/>
                <a:ea typeface="微软雅黑" panose="020B0503020204020204" charset="-122"/>
                <a:sym typeface="Avenir Roman"/>
              </a:rPr>
              <a:t>源于穿透丛林的光线，设计师把来源自然的灵感注入产品，用独特的裁片交错形成立体效果，尽可能展现自然与产品结合的魅力。</a:t>
            </a:r>
            <a:endParaRPr lang="en-US" altLang="zh-CN" sz="800" dirty="0">
              <a:latin typeface="微软雅黑" panose="020B0503020204020204" charset="-122"/>
              <a:ea typeface="微软雅黑" panose="020B0503020204020204" charset="-122"/>
              <a:cs typeface="Cambria" panose="02040503050406030204" charset="0"/>
              <a:sym typeface="+mn-ea"/>
            </a:endParaRPr>
          </a:p>
        </p:txBody>
      </p:sp>
      <p:sp>
        <p:nvSpPr>
          <p:cNvPr id="9" name="矩形 8"/>
          <p:cNvSpPr/>
          <p:nvPr/>
        </p:nvSpPr>
        <p:spPr>
          <a:xfrm>
            <a:off x="7052945" y="3787775"/>
            <a:ext cx="4984750" cy="2676525"/>
          </a:xfrm>
          <a:prstGeom prst="rect">
            <a:avLst/>
          </a:prstGeom>
        </p:spPr>
        <p:txBody>
          <a:bodyPr wrap="square">
            <a:spAutoFit/>
          </a:bodyPr>
          <a:p>
            <a:pPr algn="l" defTabSz="514350" hangingPunct="0">
              <a:lnSpc>
                <a:spcPct val="150000"/>
              </a:lnSpc>
            </a:pPr>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sym typeface="Avenir Roman"/>
            </a:endParaRPr>
          </a:p>
          <a:p>
            <a:pPr algn="l">
              <a:lnSpc>
                <a:spcPct val="200000"/>
              </a:lnSpc>
            </a:pPr>
            <a:r>
              <a:rPr lang="zh-CN" altLang="en-US" sz="900" b="1" dirty="0">
                <a:latin typeface="微软雅黑" panose="020B0503020204020204" charset="-122"/>
                <a:ea typeface="微软雅黑" panose="020B0503020204020204" charset="-122"/>
                <a:sym typeface="Avenir Roman"/>
              </a:rPr>
              <a:t>1</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独特设计，</a:t>
            </a:r>
            <a:r>
              <a:rPr lang="zh-CN" altLang="en-US" sz="900" b="1" dirty="0">
                <a:latin typeface="微软雅黑" panose="020B0503020204020204" charset="-122"/>
                <a:ea typeface="微软雅黑" panose="020B0503020204020204" charset="-122"/>
                <a:sym typeface="Avenir Roman"/>
              </a:rPr>
              <a:t>简洁</a:t>
            </a:r>
            <a:r>
              <a:rPr lang="zh-CN" altLang="en-US" sz="900" b="1" dirty="0" smtClean="0">
                <a:latin typeface="微软雅黑" panose="020B0503020204020204" charset="-122"/>
                <a:ea typeface="微软雅黑" panose="020B0503020204020204" charset="-122"/>
                <a:sym typeface="Avenir Roman"/>
              </a:rPr>
              <a:t>时尚</a:t>
            </a:r>
            <a:r>
              <a:rPr lang="zh-CN" altLang="en-US" sz="900" b="1" dirty="0">
                <a:latin typeface="微软雅黑" panose="020B0503020204020204" charset="-122"/>
                <a:ea typeface="微软雅黑" panose="020B0503020204020204" charset="-122"/>
                <a:sym typeface="Avenir Roman"/>
              </a:rPr>
              <a:t>风格</a:t>
            </a:r>
            <a:r>
              <a:rPr lang="zh-CN" altLang="en-US" sz="900" b="1" dirty="0" smtClean="0">
                <a:latin typeface="微软雅黑" panose="020B0503020204020204" charset="-122"/>
                <a:ea typeface="微软雅黑" panose="020B0503020204020204" charset="-122"/>
                <a:sym typeface="Avenir Roman"/>
              </a:rPr>
              <a:t>，匠心工艺制作</a:t>
            </a:r>
            <a:r>
              <a:rPr lang="en-US" altLang="zh-CN" sz="900" b="1" dirty="0" smtClean="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灵感源于光线</a:t>
            </a:r>
            <a:r>
              <a:rPr lang="zh-CN" altLang="en-US" sz="900" dirty="0" smtClean="0">
                <a:latin typeface="微软雅黑" panose="020B0503020204020204" charset="-122"/>
                <a:ea typeface="微软雅黑" panose="020B0503020204020204" charset="-122"/>
                <a:sym typeface="Avenir Roman"/>
              </a:rPr>
              <a:t>，运用光线的抽象几何造型</a:t>
            </a:r>
            <a:r>
              <a:rPr lang="en-US" altLang="zh-CN" sz="900" dirty="0" smtClean="0">
                <a:latin typeface="微软雅黑" panose="020B0503020204020204" charset="-122"/>
                <a:ea typeface="微软雅黑" panose="020B0503020204020204" charset="-122"/>
                <a:sym typeface="Avenir Roman"/>
              </a:rPr>
              <a:t>.</a:t>
            </a:r>
            <a:r>
              <a:rPr lang="zh-CN" altLang="en-US" sz="900" dirty="0" smtClean="0">
                <a:latin typeface="微软雅黑" panose="020B0503020204020204" charset="-122"/>
                <a:ea typeface="微软雅黑" panose="020B0503020204020204" charset="-122"/>
                <a:sym typeface="Avenir Roman"/>
              </a:rPr>
              <a:t>独特的裁片设计与线条走向模拟出光的样子，体现的是一种自然的力量，生活</a:t>
            </a:r>
            <a:r>
              <a:rPr lang="zh-CN" altLang="en-US" sz="900" dirty="0">
                <a:latin typeface="微软雅黑" panose="020B0503020204020204" charset="-122"/>
                <a:ea typeface="微软雅黑" panose="020B0503020204020204" charset="-122"/>
                <a:sym typeface="Avenir Roman"/>
              </a:rPr>
              <a:t>之美，艺术之美。</a:t>
            </a:r>
            <a:endParaRPr lang="en-US" altLang="zh-CN" sz="900" b="1" dirty="0">
              <a:latin typeface="微软雅黑" panose="020B0503020204020204" charset="-122"/>
              <a:ea typeface="微软雅黑" panose="020B0503020204020204" charset="-122"/>
              <a:sym typeface="Avenir Roman"/>
            </a:endParaRPr>
          </a:p>
          <a:p>
            <a:pPr algn="l">
              <a:lnSpc>
                <a:spcPct val="200000"/>
              </a:lnSpc>
            </a:pPr>
            <a:r>
              <a:rPr lang="en-US" altLang="zh-CN" sz="900" b="1" spc="100" dirty="0" smtClean="0">
                <a:solidFill>
                  <a:schemeClr val="tx1">
                    <a:lumMod val="85000"/>
                    <a:lumOff val="15000"/>
                  </a:schemeClr>
                </a:solidFill>
                <a:latin typeface="微软雅黑" panose="020B0503020204020204" charset="-122"/>
                <a:ea typeface="微软雅黑" panose="020B0503020204020204" charset="-122"/>
                <a:sym typeface="+mn-ea"/>
              </a:rPr>
              <a:t>2.</a:t>
            </a:r>
            <a:r>
              <a:rPr lang="zh-CN" altLang="en-US" sz="900" b="1" spc="100" dirty="0" smtClean="0">
                <a:solidFill>
                  <a:schemeClr val="tx1">
                    <a:lumMod val="85000"/>
                    <a:lumOff val="15000"/>
                  </a:schemeClr>
                </a:solidFill>
                <a:latin typeface="微软雅黑" panose="020B0503020204020204" charset="-122"/>
                <a:ea typeface="微软雅黑" panose="020B0503020204020204" charset="-122"/>
                <a:sym typeface="+mn-ea"/>
              </a:rPr>
              <a:t>雾面防水，质地高级</a:t>
            </a:r>
            <a:r>
              <a:rPr lang="en-US" altLang="zh-CN" sz="900" b="1"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b="1" spc="100" dirty="0" smtClean="0">
                <a:solidFill>
                  <a:schemeClr val="tx1">
                    <a:lumMod val="85000"/>
                    <a:lumOff val="15000"/>
                  </a:schemeClr>
                </a:solidFill>
                <a:latin typeface="微软雅黑" panose="020B0503020204020204" charset="-122"/>
                <a:ea typeface="微软雅黑" panose="020B0503020204020204" charset="-122"/>
                <a:sym typeface="+mn-ea"/>
              </a:rPr>
              <a:t>抗皱厚实但轻便，</a:t>
            </a:r>
            <a:r>
              <a:rPr lang="zh-CN" altLang="en-US" sz="900" b="1" dirty="0" smtClean="0">
                <a:latin typeface="微软雅黑" panose="020B0503020204020204" charset="-122"/>
                <a:ea typeface="微软雅黑" panose="020B0503020204020204" charset="-122"/>
                <a:sym typeface="Avenir Roman"/>
              </a:rPr>
              <a:t>耐</a:t>
            </a:r>
            <a:r>
              <a:rPr lang="zh-CN" altLang="en-US" sz="900" b="1" dirty="0">
                <a:latin typeface="微软雅黑" panose="020B0503020204020204" charset="-122"/>
                <a:ea typeface="微软雅黑" panose="020B0503020204020204" charset="-122"/>
                <a:sym typeface="Avenir Roman"/>
              </a:rPr>
              <a:t>脏易打理</a:t>
            </a:r>
            <a:r>
              <a:rPr lang="zh-CN" altLang="en-US" sz="900" dirty="0">
                <a:latin typeface="微软雅黑" panose="020B0503020204020204" charset="-122"/>
                <a:ea typeface="微软雅黑" panose="020B0503020204020204" charset="-122"/>
                <a:sym typeface="Avenir Roman"/>
              </a:rPr>
              <a:t>，采用</a:t>
            </a:r>
            <a:r>
              <a:rPr sz="900" dirty="0">
                <a:latin typeface="微软雅黑" panose="020B0503020204020204" charset="-122"/>
                <a:ea typeface="微软雅黑" panose="020B0503020204020204" charset="-122"/>
                <a:sym typeface="Avenir Roman"/>
              </a:rPr>
              <a:t>Skin Touch肤感皮膜防水料</a:t>
            </a:r>
            <a:r>
              <a:rPr lang="zh-CN" altLang="en-US" sz="900" dirty="0">
                <a:latin typeface="微软雅黑" panose="020B0503020204020204" charset="-122"/>
                <a:ea typeface="微软雅黑" panose="020B0503020204020204" charset="-122"/>
                <a:sym typeface="Avenir Roman"/>
              </a:rPr>
              <a:t>，磨</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砂丝滑如肌肤般手感</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记忆性面料</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大力揉捏不留</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褶皱痕迹</a:t>
            </a:r>
            <a:r>
              <a:rPr lang="en-US" altLang="zh-CN" sz="900"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厚实柔韧</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防水耐脏易清洁</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endParaRPr lang="en-US" altLang="zh-CN" sz="900" spc="100" dirty="0">
              <a:solidFill>
                <a:schemeClr val="tx1">
                  <a:lumMod val="85000"/>
                  <a:lumOff val="15000"/>
                </a:schemeClr>
              </a:solidFill>
              <a:latin typeface="微软雅黑" panose="020B0503020204020204" charset="-122"/>
              <a:ea typeface="微软雅黑" panose="020B0503020204020204" charset="-122"/>
              <a:sym typeface="+mn-ea"/>
            </a:endParaRPr>
          </a:p>
          <a:p>
            <a:pPr algn="l">
              <a:lnSpc>
                <a:spcPct val="200000"/>
              </a:lnSpc>
            </a:pPr>
            <a:r>
              <a:rPr lang="en-US" altLang="zh-CN" sz="900" b="1" spc="100" dirty="0">
                <a:solidFill>
                  <a:schemeClr val="tx1">
                    <a:lumMod val="85000"/>
                    <a:lumOff val="15000"/>
                  </a:schemeClr>
                </a:solidFill>
                <a:latin typeface="微软雅黑" panose="020B0503020204020204" charset="-122"/>
                <a:ea typeface="微软雅黑" panose="020B0503020204020204" charset="-122"/>
                <a:sym typeface="+mn-ea"/>
              </a:rPr>
              <a:t>3</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b="1" spc="100" dirty="0">
                <a:solidFill>
                  <a:schemeClr val="tx1">
                    <a:lumMod val="85000"/>
                    <a:lumOff val="15000"/>
                  </a:schemeClr>
                </a:solidFill>
                <a:latin typeface="微软雅黑" panose="020B0503020204020204" charset="-122"/>
                <a:ea typeface="微软雅黑" panose="020B0503020204020204" charset="-122"/>
                <a:sym typeface="+mn-ea"/>
              </a:rPr>
              <a:t>精准</a:t>
            </a:r>
            <a:r>
              <a:rPr lang="zh-CN" altLang="en-US" sz="900" b="1" spc="100" dirty="0">
                <a:solidFill>
                  <a:schemeClr val="tx1">
                    <a:lumMod val="85000"/>
                    <a:lumOff val="15000"/>
                  </a:schemeClr>
                </a:solidFill>
                <a:latin typeface="微软雅黑" panose="020B0503020204020204" charset="-122"/>
                <a:ea typeface="微软雅黑" panose="020B0503020204020204" charset="-122"/>
                <a:sym typeface="+mn-ea"/>
              </a:rPr>
              <a:t>磁吸开合</a:t>
            </a:r>
            <a:r>
              <a:rPr lang="en-US" altLang="zh-CN" sz="900" b="1"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b="1" spc="100" dirty="0">
                <a:solidFill>
                  <a:schemeClr val="tx1">
                    <a:lumMod val="85000"/>
                    <a:lumOff val="15000"/>
                  </a:schemeClr>
                </a:solidFill>
                <a:latin typeface="微软雅黑" panose="020B0503020204020204" charset="-122"/>
                <a:ea typeface="微软雅黑" panose="020B0503020204020204" charset="-122"/>
                <a:sym typeface="+mn-ea"/>
              </a:rPr>
              <a:t>拿取方便</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合理格局拉链大暗袋</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足够舒展</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分区内隔袋</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足够深度</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大空间内兜</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足够承载</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当手滑进包里取放物件时</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依然不失去这舒适质感</a:t>
            </a:r>
            <a:r>
              <a:rPr lang="en-US" altLang="zh-CN" sz="900" spc="1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在</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每一处给用户提升体验</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a:t>
            </a:r>
            <a:endParaRPr lang="zh-CN" altLang="en-US" sz="900" spc="100" dirty="0">
              <a:solidFill>
                <a:schemeClr val="tx1">
                  <a:lumMod val="85000"/>
                  <a:lumOff val="15000"/>
                </a:schemeClr>
              </a:solidFill>
              <a:latin typeface="微软雅黑" panose="020B0503020204020204" charset="-122"/>
              <a:ea typeface="微软雅黑" panose="020B0503020204020204" charset="-122"/>
              <a:sym typeface="+mn-ea"/>
            </a:endParaRPr>
          </a:p>
          <a:p>
            <a:pPr algn="l" defTabSz="514350" hangingPunct="0">
              <a:lnSpc>
                <a:spcPct val="150000"/>
              </a:lnSpc>
            </a:pPr>
            <a:r>
              <a:rPr lang="en-US" altLang="zh-CN" sz="900" b="1" dirty="0">
                <a:latin typeface="微软雅黑" panose="020B0503020204020204" charset="-122"/>
                <a:ea typeface="微软雅黑" panose="020B0503020204020204" charset="-122"/>
                <a:sym typeface="Avenir Roman"/>
              </a:rPr>
              <a:t>4.</a:t>
            </a:r>
            <a:r>
              <a:rPr lang="zh-CN" altLang="en-US" sz="900" b="1" dirty="0">
                <a:latin typeface="微软雅黑" panose="020B0503020204020204" charset="-122"/>
                <a:ea typeface="微软雅黑" panose="020B0503020204020204" charset="-122"/>
                <a:sym typeface="Avenir Roman"/>
              </a:rPr>
              <a:t> 通勤休闲</a:t>
            </a:r>
            <a:r>
              <a:rPr lang="en-US" altLang="zh-CN" sz="900" b="1" dirty="0">
                <a:latin typeface="微软雅黑" panose="020B0503020204020204" charset="-122"/>
                <a:ea typeface="微软雅黑" panose="020B0503020204020204" charset="-122"/>
                <a:sym typeface="Avenir Roman"/>
              </a:rPr>
              <a:t>,</a:t>
            </a:r>
            <a:r>
              <a:rPr lang="zh-CN" altLang="en-US" sz="900" b="1" dirty="0">
                <a:latin typeface="微软雅黑" panose="020B0503020204020204" charset="-122"/>
                <a:ea typeface="微软雅黑" panose="020B0503020204020204" charset="-122"/>
                <a:sym typeface="Avenir Roman"/>
              </a:rPr>
              <a:t>搭配出行：</a:t>
            </a:r>
            <a:r>
              <a:rPr lang="zh-CN" altLang="en-US" sz="900" dirty="0" smtClean="0">
                <a:latin typeface="微软雅黑" panose="020B0503020204020204" charset="-122"/>
                <a:ea typeface="微软雅黑" panose="020B0503020204020204" charset="-122"/>
                <a:sym typeface="Avenir Roman"/>
              </a:rPr>
              <a:t>可出现在校园</a:t>
            </a:r>
            <a:r>
              <a:rPr lang="en-US" altLang="zh-CN" sz="900" dirty="0" smtClean="0">
                <a:latin typeface="微软雅黑" panose="020B0503020204020204" charset="-122"/>
                <a:ea typeface="微软雅黑" panose="020B0503020204020204" charset="-122"/>
                <a:sym typeface="Avenir Roman"/>
              </a:rPr>
              <a:t>,</a:t>
            </a:r>
            <a:r>
              <a:rPr lang="zh-CN" altLang="en-US" sz="900" dirty="0" smtClean="0">
                <a:latin typeface="微软雅黑" panose="020B0503020204020204" charset="-122"/>
                <a:ea typeface="微软雅黑" panose="020B0503020204020204" charset="-122"/>
                <a:sym typeface="Avenir Roman"/>
              </a:rPr>
              <a:t>办公室</a:t>
            </a:r>
            <a:r>
              <a:rPr lang="en-US" altLang="zh-CN" sz="900" dirty="0" smtClean="0">
                <a:latin typeface="微软雅黑" panose="020B0503020204020204" charset="-122"/>
                <a:ea typeface="微软雅黑" panose="020B0503020204020204" charset="-122"/>
                <a:sym typeface="Avenir Roman"/>
              </a:rPr>
              <a:t>,</a:t>
            </a:r>
            <a:r>
              <a:rPr lang="zh-CN" altLang="en-US" sz="900" dirty="0" smtClean="0">
                <a:latin typeface="微软雅黑" panose="020B0503020204020204" charset="-122"/>
                <a:ea typeface="微软雅黑" panose="020B0503020204020204" charset="-122"/>
                <a:sym typeface="Avenir Roman"/>
              </a:rPr>
              <a:t>或咖啡厅</a:t>
            </a:r>
            <a:r>
              <a:rPr lang="en-US" altLang="zh-CN" sz="900" dirty="0" smtClean="0">
                <a:latin typeface="微软雅黑" panose="020B0503020204020204" charset="-122"/>
                <a:ea typeface="微软雅黑" panose="020B0503020204020204" charset="-122"/>
                <a:sym typeface="Avenir Roman"/>
              </a:rPr>
              <a:t>,</a:t>
            </a:r>
            <a:r>
              <a:rPr lang="zh-CN" altLang="en-US" sz="900" dirty="0" smtClean="0">
                <a:latin typeface="微软雅黑" panose="020B0503020204020204" charset="-122"/>
                <a:ea typeface="微软雅黑" panose="020B0503020204020204" charset="-122"/>
                <a:sym typeface="Avenir Roman"/>
              </a:rPr>
              <a:t>亦或是某个滑板场</a:t>
            </a:r>
            <a:r>
              <a:rPr lang="en-US" altLang="zh-CN" sz="900" dirty="0" smtClean="0">
                <a:latin typeface="微软雅黑" panose="020B0503020204020204" charset="-122"/>
                <a:ea typeface="微软雅黑" panose="020B0503020204020204" charset="-122"/>
                <a:sym typeface="Avenir Roman"/>
              </a:rPr>
              <a:t>,</a:t>
            </a:r>
            <a:r>
              <a:rPr lang="zh-CN" altLang="en-US" sz="900" dirty="0" smtClean="0">
                <a:latin typeface="微软雅黑" panose="020B0503020204020204" charset="-122"/>
                <a:ea typeface="微软雅黑" panose="020B0503020204020204" charset="-122"/>
                <a:sym typeface="Avenir Roman"/>
              </a:rPr>
              <a:t>适合每一场出行合，出行即是时尚达人。</a:t>
            </a:r>
            <a:endParaRPr lang="en-US" altLang="zh-CN" sz="900" dirty="0">
              <a:solidFill>
                <a:srgbClr val="000000"/>
              </a:solidFill>
              <a:latin typeface="微软雅黑" panose="020B0503020204020204" charset="-122"/>
              <a:ea typeface="微软雅黑" panose="020B0503020204020204" charset="-122"/>
              <a:sym typeface="Avenir Roman"/>
            </a:endParaRPr>
          </a:p>
        </p:txBody>
      </p:sp>
      <p:pic>
        <p:nvPicPr>
          <p:cNvPr id="7" name="图片 6" descr="L1020317"/>
          <p:cNvPicPr>
            <a:picLocks noChangeAspect="1"/>
          </p:cNvPicPr>
          <p:nvPr/>
        </p:nvPicPr>
        <p:blipFill>
          <a:blip r:embed="rId1"/>
          <a:stretch>
            <a:fillRect/>
          </a:stretch>
        </p:blipFill>
        <p:spPr>
          <a:xfrm>
            <a:off x="0" y="3929380"/>
            <a:ext cx="1985010" cy="1315720"/>
          </a:xfrm>
          <a:prstGeom prst="rect">
            <a:avLst/>
          </a:prstGeom>
        </p:spPr>
      </p:pic>
      <p:pic>
        <p:nvPicPr>
          <p:cNvPr id="11" name="图片 10" descr="L1020283副本"/>
          <p:cNvPicPr>
            <a:picLocks noChangeAspect="1"/>
          </p:cNvPicPr>
          <p:nvPr/>
        </p:nvPicPr>
        <p:blipFill>
          <a:blip r:embed="rId2"/>
          <a:stretch>
            <a:fillRect/>
          </a:stretch>
        </p:blipFill>
        <p:spPr>
          <a:xfrm>
            <a:off x="1993265" y="3919855"/>
            <a:ext cx="1985645" cy="1316355"/>
          </a:xfrm>
          <a:prstGeom prst="rect">
            <a:avLst/>
          </a:prstGeom>
        </p:spPr>
      </p:pic>
      <p:pic>
        <p:nvPicPr>
          <p:cNvPr id="13" name="图片 12"/>
          <p:cNvPicPr>
            <a:picLocks noChangeAspect="1"/>
          </p:cNvPicPr>
          <p:nvPr/>
        </p:nvPicPr>
        <p:blipFill>
          <a:blip r:embed="rId3"/>
          <a:stretch>
            <a:fillRect/>
          </a:stretch>
        </p:blipFill>
        <p:spPr>
          <a:xfrm>
            <a:off x="4023995" y="3929380"/>
            <a:ext cx="2165350" cy="1306830"/>
          </a:xfrm>
          <a:prstGeom prst="rect">
            <a:avLst/>
          </a:prstGeom>
        </p:spPr>
      </p:pic>
      <p:pic>
        <p:nvPicPr>
          <p:cNvPr id="228" name="邮差包ppt-16.jpg" descr="邮差包ppt-16.jpg"/>
          <p:cNvPicPr>
            <a:picLocks noChangeAspect="1"/>
          </p:cNvPicPr>
          <p:nvPr/>
        </p:nvPicPr>
        <p:blipFill>
          <a:blip r:embed="rId4"/>
          <a:stretch>
            <a:fillRect/>
          </a:stretch>
        </p:blipFill>
        <p:spPr>
          <a:xfrm>
            <a:off x="4344670" y="5426075"/>
            <a:ext cx="1844675" cy="1038225"/>
          </a:xfrm>
          <a:prstGeom prst="rect">
            <a:avLst/>
          </a:prstGeom>
          <a:ln w="12700">
            <a:miter lim="400000"/>
            <a:headEnd/>
            <a:tailEnd/>
          </a:ln>
        </p:spPr>
      </p:pic>
      <p:pic>
        <p:nvPicPr>
          <p:cNvPr id="14" name="图片 13"/>
          <p:cNvPicPr>
            <a:picLocks noChangeAspect="1"/>
          </p:cNvPicPr>
          <p:nvPr/>
        </p:nvPicPr>
        <p:blipFill>
          <a:blip r:embed="rId5"/>
          <a:stretch>
            <a:fillRect/>
          </a:stretch>
        </p:blipFill>
        <p:spPr>
          <a:xfrm>
            <a:off x="0" y="5295265"/>
            <a:ext cx="4499610" cy="1564005"/>
          </a:xfrm>
          <a:prstGeom prst="rect">
            <a:avLst/>
          </a:prstGeom>
        </p:spPr>
      </p:pic>
      <p:pic>
        <p:nvPicPr>
          <p:cNvPr id="18" name="图片 17" descr="L1020355"/>
          <p:cNvPicPr>
            <a:picLocks noChangeAspect="1"/>
          </p:cNvPicPr>
          <p:nvPr/>
        </p:nvPicPr>
        <p:blipFill>
          <a:blip r:embed="rId6"/>
          <a:srcRect/>
          <a:stretch>
            <a:fillRect/>
          </a:stretch>
        </p:blipFill>
        <p:spPr>
          <a:xfrm>
            <a:off x="0" y="379730"/>
            <a:ext cx="6221095" cy="3408045"/>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标题"/>
          <p:cNvSpPr txBox="1"/>
          <p:nvPr>
            <p:ph type="ctrTitle"/>
          </p:nvPr>
        </p:nvSpPr>
        <p:spPr>
          <a:prstGeom prst="rect">
            <a:avLst/>
          </a:prstGeom>
        </p:spPr>
        <p:txBody>
          <a:bodyPr/>
          <a:lstStyle/>
          <a:p/>
        </p:txBody>
      </p:sp>
      <p:sp>
        <p:nvSpPr>
          <p:cNvPr id="120" name="正文"/>
          <p:cNvSpPr txBox="1"/>
          <p:nvPr>
            <p:ph type="subTitle" sz="quarter" idx="1"/>
          </p:nvPr>
        </p:nvSpPr>
        <p:spPr>
          <a:prstGeom prst="rect">
            <a:avLst/>
          </a:prstGeom>
        </p:spPr>
        <p:txBody>
          <a:bodyPr/>
          <a:lstStyle/>
          <a:p/>
        </p:txBody>
      </p:sp>
      <p:pic>
        <p:nvPicPr>
          <p:cNvPr id="121" name="甲虫包 PPT -01.jpg" descr="甲虫包 PPT -01.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6"/>
          <p:cNvPicPr>
            <a:picLocks noChangeAspect="1"/>
          </p:cNvPicPr>
          <p:nvPr>
            <p:ph idx="1"/>
          </p:nvPr>
        </p:nvPicPr>
        <p:blipFill>
          <a:blip r:embed="rId1"/>
          <a:stretch>
            <a:fillRect/>
          </a:stretch>
        </p:blipFill>
        <p:spPr>
          <a:xfrm>
            <a:off x="0" y="0"/>
            <a:ext cx="12192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3"/>
          <p:cNvPicPr>
            <a:picLocks noChangeAspect="1"/>
          </p:cNvPicPr>
          <p:nvPr>
            <p:ph idx="1"/>
          </p:nvPr>
        </p:nvPicPr>
        <p:blipFill>
          <a:blip r:embed="rId1"/>
          <a:stretch>
            <a:fillRect/>
          </a:stretch>
        </p:blipFill>
        <p:spPr>
          <a:xfrm>
            <a:off x="0" y="0"/>
            <a:ext cx="12192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标题"/>
          <p:cNvSpPr txBox="1"/>
          <p:nvPr>
            <p:ph type="title"/>
          </p:nvPr>
        </p:nvSpPr>
        <p:spPr>
          <a:prstGeom prst="rect">
            <a:avLst/>
          </a:prstGeom>
        </p:spPr>
        <p:txBody>
          <a:bodyPr/>
          <a:lstStyle/>
          <a:p/>
        </p:txBody>
      </p:sp>
      <p:sp>
        <p:nvSpPr>
          <p:cNvPr id="124" name="正文"/>
          <p:cNvSpPr txBox="1"/>
          <p:nvPr>
            <p:ph type="body" idx="1"/>
          </p:nvPr>
        </p:nvSpPr>
        <p:spPr>
          <a:prstGeom prst="rect">
            <a:avLst/>
          </a:prstGeom>
        </p:spPr>
        <p:txBody>
          <a:bodyPr/>
          <a:lstStyle/>
          <a:p/>
        </p:txBody>
      </p:sp>
      <p:pic>
        <p:nvPicPr>
          <p:cNvPr id="125" name="甲虫包 PPT -02.jpg" descr="甲虫包 PPT -02.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标题"/>
          <p:cNvSpPr txBox="1"/>
          <p:nvPr>
            <p:ph type="title"/>
          </p:nvPr>
        </p:nvSpPr>
        <p:spPr>
          <a:prstGeom prst="rect">
            <a:avLst/>
          </a:prstGeom>
        </p:spPr>
        <p:txBody>
          <a:bodyPr/>
          <a:lstStyle/>
          <a:p/>
        </p:txBody>
      </p:sp>
      <p:sp>
        <p:nvSpPr>
          <p:cNvPr id="148" name="正文"/>
          <p:cNvSpPr txBox="1"/>
          <p:nvPr>
            <p:ph type="body" idx="1"/>
          </p:nvPr>
        </p:nvSpPr>
        <p:spPr>
          <a:prstGeom prst="rect">
            <a:avLst/>
          </a:prstGeom>
        </p:spPr>
        <p:txBody>
          <a:bodyPr/>
          <a:lstStyle/>
          <a:p/>
        </p:txBody>
      </p:sp>
      <p:pic>
        <p:nvPicPr>
          <p:cNvPr id="149" name="甲虫包 PPT -03.jpg" descr="甲虫包 PPT -03.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标题"/>
          <p:cNvSpPr txBox="1"/>
          <p:nvPr>
            <p:ph type="title"/>
          </p:nvPr>
        </p:nvSpPr>
        <p:spPr>
          <a:prstGeom prst="rect">
            <a:avLst/>
          </a:prstGeom>
        </p:spPr>
        <p:txBody>
          <a:bodyPr/>
          <a:lstStyle/>
          <a:p/>
        </p:txBody>
      </p:sp>
      <p:sp>
        <p:nvSpPr>
          <p:cNvPr id="156" name="正文"/>
          <p:cNvSpPr txBox="1"/>
          <p:nvPr>
            <p:ph type="body" idx="1"/>
          </p:nvPr>
        </p:nvSpPr>
        <p:spPr>
          <a:prstGeom prst="rect">
            <a:avLst/>
          </a:prstGeom>
        </p:spPr>
        <p:txBody>
          <a:bodyPr/>
          <a:lstStyle/>
          <a:p/>
        </p:txBody>
      </p:sp>
      <p:pic>
        <p:nvPicPr>
          <p:cNvPr id="157" name="甲虫包 PPT -13.jpg" descr="甲虫包 PPT -13.jpg"/>
          <p:cNvPicPr>
            <a:picLocks noChangeAspect="1"/>
          </p:cNvPicPr>
          <p:nvPr/>
        </p:nvPicPr>
        <p:blipFill>
          <a:blip r:embed="rId1"/>
          <a:stretch>
            <a:fillRect/>
          </a:stretch>
        </p:blipFill>
        <p:spPr>
          <a:xfrm>
            <a:off x="1184" y="0"/>
            <a:ext cx="12189632" cy="6858000"/>
          </a:xfrm>
          <a:prstGeom prst="rect">
            <a:avLst/>
          </a:prstGeom>
          <a:ln w="12700">
            <a:miter lim="400000"/>
            <a:headEnd/>
            <a:tailEnd/>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标题"/>
          <p:cNvSpPr txBox="1"/>
          <p:nvPr>
            <p:ph type="title"/>
          </p:nvPr>
        </p:nvSpPr>
        <p:spPr>
          <a:prstGeom prst="rect">
            <a:avLst/>
          </a:prstGeom>
        </p:spPr>
        <p:txBody>
          <a:bodyPr/>
          <a:lstStyle/>
          <a:p/>
        </p:txBody>
      </p:sp>
      <p:sp>
        <p:nvSpPr>
          <p:cNvPr id="160" name="正文"/>
          <p:cNvSpPr txBox="1"/>
          <p:nvPr>
            <p:ph type="body" idx="1"/>
          </p:nvPr>
        </p:nvSpPr>
        <p:spPr>
          <a:prstGeom prst="rect">
            <a:avLst/>
          </a:prstGeom>
        </p:spPr>
        <p:txBody>
          <a:bodyPr/>
          <a:lstStyle/>
          <a:p/>
        </p:txBody>
      </p:sp>
      <p:pic>
        <p:nvPicPr>
          <p:cNvPr id="161" name="甲虫包 PPT -04.jpg" descr="甲虫包 PPT -04.jpg"/>
          <p:cNvPicPr>
            <a:picLocks noChangeAspect="1"/>
          </p:cNvPicPr>
          <p:nvPr/>
        </p:nvPicPr>
        <p:blipFill>
          <a:blip r:embed="rId1"/>
          <a:stretch>
            <a:fillRect/>
          </a:stretch>
        </p:blipFill>
        <p:spPr>
          <a:xfrm>
            <a:off x="1184" y="0"/>
            <a:ext cx="12189632" cy="6858000"/>
          </a:xfrm>
          <a:prstGeom prst="rect">
            <a:avLst/>
          </a:prstGeom>
          <a:ln w="12700">
            <a:miter lim="400000"/>
            <a:headEnd/>
            <a:tailEnd/>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标题"/>
          <p:cNvSpPr txBox="1"/>
          <p:nvPr>
            <p:ph type="title"/>
          </p:nvPr>
        </p:nvSpPr>
        <p:spPr>
          <a:prstGeom prst="rect">
            <a:avLst/>
          </a:prstGeom>
        </p:spPr>
        <p:txBody>
          <a:bodyPr/>
          <a:lstStyle/>
          <a:p/>
        </p:txBody>
      </p:sp>
      <p:sp>
        <p:nvSpPr>
          <p:cNvPr id="164" name="正文"/>
          <p:cNvSpPr txBox="1"/>
          <p:nvPr>
            <p:ph type="body" idx="1"/>
          </p:nvPr>
        </p:nvSpPr>
        <p:spPr>
          <a:prstGeom prst="rect">
            <a:avLst/>
          </a:prstGeom>
        </p:spPr>
        <p:txBody>
          <a:bodyPr/>
          <a:lstStyle/>
          <a:p/>
        </p:txBody>
      </p:sp>
      <p:pic>
        <p:nvPicPr>
          <p:cNvPr id="165" name="甲虫包 PPT -12.jpg" descr="甲虫包 PPT -12.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标题"/>
          <p:cNvSpPr txBox="1"/>
          <p:nvPr>
            <p:ph type="title"/>
          </p:nvPr>
        </p:nvSpPr>
        <p:spPr>
          <a:prstGeom prst="rect">
            <a:avLst/>
          </a:prstGeom>
        </p:spPr>
        <p:txBody>
          <a:bodyPr/>
          <a:lstStyle/>
          <a:p/>
        </p:txBody>
      </p:sp>
      <p:sp>
        <p:nvSpPr>
          <p:cNvPr id="176" name="正文"/>
          <p:cNvSpPr txBox="1"/>
          <p:nvPr>
            <p:ph type="body" idx="1"/>
          </p:nvPr>
        </p:nvSpPr>
        <p:spPr>
          <a:prstGeom prst="rect">
            <a:avLst/>
          </a:prstGeom>
        </p:spPr>
        <p:txBody>
          <a:bodyPr/>
          <a:lstStyle/>
          <a:p/>
        </p:txBody>
      </p:sp>
      <p:pic>
        <p:nvPicPr>
          <p:cNvPr id="177" name="甲虫包 PPT -07.jpg" descr="甲虫包 PPT -07.jpg"/>
          <p:cNvPicPr>
            <a:picLocks noChangeAspect="1"/>
          </p:cNvPicPr>
          <p:nvPr/>
        </p:nvPicPr>
        <p:blipFill>
          <a:blip r:embed="rId1"/>
          <a:stretch>
            <a:fillRect/>
          </a:stretch>
        </p:blipFill>
        <p:spPr>
          <a:xfrm>
            <a:off x="1184" y="0"/>
            <a:ext cx="12189632" cy="6858000"/>
          </a:xfrm>
          <a:prstGeom prst="rect">
            <a:avLst/>
          </a:prstGeom>
          <a:ln w="12700">
            <a:miter lim="400000"/>
            <a:headEnd/>
            <a:tailEnd/>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162" name="幻灯片副标题"/>
          <p:cNvSpPr txBox="1"/>
          <p:nvPr>
            <p:ph type="body" sz="quarter" idx="1"/>
          </p:nvPr>
        </p:nvSpPr>
        <p:spPr>
          <a:xfrm>
            <a:off x="603250" y="1186480"/>
            <a:ext cx="10985500" cy="467390"/>
          </a:xfrm>
          <a:prstGeom prst="rect">
            <a:avLst/>
          </a:prstGeom>
        </p:spPr>
        <p:txBody>
          <a:bodyPr/>
          <a:lstStyle/>
          <a:p/>
        </p:txBody>
      </p:sp>
      <p:sp>
        <p:nvSpPr>
          <p:cNvPr id="163" name="幻灯片项目符号文本"/>
          <p:cNvSpPr txBox="1"/>
          <p:nvPr>
            <p:ph type="body" idx="13"/>
          </p:nvPr>
        </p:nvSpPr>
        <p:spPr>
          <a:prstGeom prst="rect">
            <a:avLst/>
          </a:prstGeom>
        </p:spPr>
        <p:txBody>
          <a:bodyPr/>
          <a:lstStyle/>
          <a:p/>
        </p:txBody>
      </p:sp>
      <p:pic>
        <p:nvPicPr>
          <p:cNvPr id="164" name="树充气颈枕-03.jpg" descr="树充气颈枕-03.jpg"/>
          <p:cNvPicPr>
            <a:picLocks noChangeAspect="1"/>
          </p:cNvPicPr>
          <p:nvPr/>
        </p:nvPicPr>
        <p:blipFill>
          <a:blip r:embed="rId1"/>
          <a:stretch>
            <a:fillRect/>
          </a:stretch>
        </p:blipFill>
        <p:spPr>
          <a:xfrm>
            <a:off x="3175" y="0"/>
            <a:ext cx="12185650" cy="6858000"/>
          </a:xfrm>
          <a:prstGeom prst="rect">
            <a:avLst/>
          </a:prstGeom>
          <a:ln w="12700">
            <a:miter lim="400000"/>
            <a:headEnd/>
            <a:tailEnd/>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标题"/>
          <p:cNvSpPr txBox="1"/>
          <p:nvPr>
            <p:ph type="title"/>
          </p:nvPr>
        </p:nvSpPr>
        <p:spPr>
          <a:prstGeom prst="rect">
            <a:avLst/>
          </a:prstGeom>
        </p:spPr>
        <p:txBody>
          <a:bodyPr/>
          <a:lstStyle/>
          <a:p/>
        </p:txBody>
      </p:sp>
      <p:sp>
        <p:nvSpPr>
          <p:cNvPr id="192" name="正文"/>
          <p:cNvSpPr txBox="1"/>
          <p:nvPr>
            <p:ph type="body" idx="1"/>
          </p:nvPr>
        </p:nvSpPr>
        <p:spPr>
          <a:prstGeom prst="rect">
            <a:avLst/>
          </a:prstGeom>
        </p:spPr>
        <p:txBody>
          <a:bodyPr/>
          <a:lstStyle/>
          <a:p/>
        </p:txBody>
      </p:sp>
      <p:pic>
        <p:nvPicPr>
          <p:cNvPr id="193" name="甲虫包 PPT -14.jpg" descr="甲虫包 PPT -14.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标题"/>
          <p:cNvSpPr txBox="1"/>
          <p:nvPr>
            <p:ph type="title"/>
          </p:nvPr>
        </p:nvSpPr>
        <p:spPr>
          <a:prstGeom prst="rect">
            <a:avLst/>
          </a:prstGeom>
        </p:spPr>
        <p:txBody>
          <a:bodyPr/>
          <a:lstStyle/>
          <a:p/>
        </p:txBody>
      </p:sp>
      <p:sp>
        <p:nvSpPr>
          <p:cNvPr id="196" name="正文"/>
          <p:cNvSpPr txBox="1"/>
          <p:nvPr>
            <p:ph type="body" idx="1"/>
          </p:nvPr>
        </p:nvSpPr>
        <p:spPr>
          <a:prstGeom prst="rect">
            <a:avLst/>
          </a:prstGeom>
        </p:spPr>
        <p:txBody>
          <a:bodyPr/>
          <a:lstStyle/>
          <a:p/>
        </p:txBody>
      </p:sp>
      <p:pic>
        <p:nvPicPr>
          <p:cNvPr id="197" name="甲虫包 PPT -15.jpg" descr="甲虫包 PPT -15.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373620" y="282575"/>
            <a:ext cx="4161790" cy="2399665"/>
          </a:xfrm>
          <a:prstGeom prst="rect">
            <a:avLst/>
          </a:prstGeom>
          <a:noFill/>
        </p:spPr>
        <p:txBody>
          <a:bodyPr wrap="square" rtlCol="0" anchor="t">
            <a:spAutoFit/>
          </a:bodyPr>
          <a:lstStyle/>
          <a:p>
            <a:pPr algn="l" defTabSz="514350" hangingPunct="0">
              <a:lnSpc>
                <a:spcPct val="150000"/>
              </a:lnSpc>
            </a:pPr>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sym typeface="Avenir Roman"/>
              </a:rPr>
              <a:t>名称：</a:t>
            </a:r>
            <a:r>
              <a:rPr lang="en-US" altLang="zh-CN" sz="1200" b="1" dirty="0">
                <a:solidFill>
                  <a:srgbClr val="000000"/>
                </a:solidFill>
                <a:latin typeface="微软雅黑" panose="020B0503020204020204" charset="-122"/>
                <a:ea typeface="微软雅黑" panose="020B0503020204020204" charset="-122"/>
                <a:cs typeface="微软雅黑" panose="020B0503020204020204" charset="-122"/>
                <a:sym typeface="Avenir Roman"/>
              </a:rPr>
              <a:t>BEATLE</a:t>
            </a:r>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sym typeface="Avenir Roman"/>
              </a:rPr>
              <a:t>甲壳虫 </a:t>
            </a:r>
            <a:r>
              <a:rPr lang="en-US" altLang="zh-CN" sz="12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sym typeface="Avenir Roman"/>
              </a:rPr>
              <a:t>双肩包</a:t>
            </a:r>
            <a:r>
              <a:rPr lang="en-US" altLang="zh-CN" sz="12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sz="1200" b="1" dirty="0">
                <a:solidFill>
                  <a:srgbClr val="000000"/>
                </a:solidFill>
                <a:latin typeface="微软雅黑" panose="020B0503020204020204" charset="-122"/>
                <a:ea typeface="微软雅黑" panose="020B0503020204020204" charset="-122"/>
                <a:cs typeface="微软雅黑" panose="020B0503020204020204" charset="-122"/>
                <a:sym typeface="Avenir Roman"/>
              </a:rPr>
              <a:t>肤感面料</a:t>
            </a:r>
            <a:endParaRPr lang="en-US" altLang="zh-CN" sz="1200" b="1"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品牌：</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URBAN FOREST</a:t>
            </a:r>
            <a:endPar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型号：</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VC007</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材质：Skin Touch肤感皮膜防水料</a:t>
            </a:r>
            <a:endPar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尺寸： </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H410 W270  D200mm</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容量：</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22L</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风格：时尚 潮流  通勤 休闲</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装箱数：</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20</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个</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箱</a:t>
            </a:r>
            <a:endPar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颜色：</a:t>
            </a:r>
            <a:r>
              <a:rPr 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铁锈粉，柠檬黄，深海蓝，水泥灰</a:t>
            </a:r>
            <a:endParaRPr 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包装盒：自封袋</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市场零售价：</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498</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网络管控价：</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428</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元</a:t>
            </a:r>
            <a:endParaRPr lang="zh-CN" altLang="en-US" sz="800" dirty="0">
              <a:solidFill>
                <a:srgbClr val="0521F9"/>
              </a:solidFill>
              <a:latin typeface="微软雅黑" panose="020B0503020204020204" charset="-122"/>
              <a:ea typeface="微软雅黑" panose="020B0503020204020204" charset="-122"/>
              <a:cs typeface="微软雅黑" panose="020B0503020204020204" charset="-122"/>
              <a:sym typeface="Avenir Roman"/>
            </a:endParaRPr>
          </a:p>
        </p:txBody>
      </p:sp>
      <p:sp>
        <p:nvSpPr>
          <p:cNvPr id="25" name="文本框 24"/>
          <p:cNvSpPr txBox="1"/>
          <p:nvPr/>
        </p:nvSpPr>
        <p:spPr>
          <a:xfrm>
            <a:off x="7373938" y="3168333"/>
            <a:ext cx="4607560" cy="3359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algn="l"/>
            <a:r>
              <a:rPr lang="zh-CN" altLang="en-US" sz="800" b="1" dirty="0">
                <a:latin typeface="微软雅黑" panose="020B0503020204020204" charset="-122"/>
                <a:ea typeface="微软雅黑" panose="020B0503020204020204" charset="-122"/>
                <a:cs typeface="微软雅黑" panose="020B0503020204020204" charset="-122"/>
                <a:sym typeface="+mn-ea"/>
              </a:rPr>
              <a:t>设计故事</a:t>
            </a:r>
            <a:r>
              <a:rPr lang="zh-CN" altLang="en-US" sz="800" dirty="0">
                <a:latin typeface="微软雅黑" panose="020B0503020204020204" charset="-122"/>
                <a:ea typeface="微软雅黑" panose="020B0503020204020204" charset="-122"/>
                <a:cs typeface="微软雅黑" panose="020B0503020204020204" charset="-122"/>
                <a:sym typeface="+mn-ea"/>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灵感源于自然界的甲壳虫。为时尚达人</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都市白领</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旅行家</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生活家而设计，为内心纯真对生活充满热爱，追求时尚潮流对世界充满好奇心的人士而设计。</a:t>
            </a:r>
            <a:endParaRPr lang="en-US" altLang="zh-CN" sz="800" dirty="0">
              <a:latin typeface="微软雅黑" panose="020B0503020204020204" charset="-122"/>
              <a:ea typeface="微软雅黑" panose="020B0503020204020204" charset="-122"/>
              <a:cs typeface="微软雅黑" panose="020B0503020204020204" charset="-122"/>
              <a:sym typeface="+mn-ea"/>
            </a:endParaRPr>
          </a:p>
        </p:txBody>
      </p:sp>
      <p:sp>
        <p:nvSpPr>
          <p:cNvPr id="26" name="文本框 25"/>
          <p:cNvSpPr txBox="1"/>
          <p:nvPr/>
        </p:nvSpPr>
        <p:spPr>
          <a:xfrm>
            <a:off x="7373938" y="4037013"/>
            <a:ext cx="4757738" cy="21443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cs typeface="微软雅黑" panose="020B0503020204020204" charset="-122"/>
                <a:sym typeface="Avenir Roman"/>
              </a:rPr>
              <a:t>商品描述：</a:t>
            </a:r>
            <a:endParaRPr kumimoji="0" lang="zh-CN" altLang="en-US" sz="9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zh-CN" altLang="en-US" sz="800" dirty="0">
                <a:latin typeface="微软雅黑" panose="020B0503020204020204" charset="-122"/>
                <a:ea typeface="微软雅黑" panose="020B0503020204020204" charset="-122"/>
                <a:cs typeface="微软雅黑" panose="020B0503020204020204" charset="-122"/>
                <a:sym typeface="Avenir Roman"/>
              </a:rPr>
              <a:t>1</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时尚穿搭</a:t>
            </a:r>
            <a:r>
              <a:rPr lang="en-US" altLang="zh-CN" sz="800" b="1"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精致潮流</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独特设计，</a:t>
            </a:r>
            <a:r>
              <a:rPr lang="zh-CN" altLang="en-US" sz="800" dirty="0">
                <a:latin typeface="微软雅黑" panose="020B0503020204020204" charset="-122"/>
                <a:ea typeface="微软雅黑" panose="020B0503020204020204" charset="-122"/>
                <a:cs typeface="微软雅黑" panose="020B0503020204020204" charset="-122"/>
                <a:sym typeface="Avenir Roman"/>
              </a:rPr>
              <a:t>灵感源于自然界的甲壳虫，采用独特专利剪裁方式</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让包简约又灵动</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endParaRPr lang="zh-CN" altLang="en-US" sz="8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en-US" altLang="zh-CN" sz="800" dirty="0">
                <a:latin typeface="微软雅黑" panose="020B0503020204020204" charset="-122"/>
                <a:ea typeface="微软雅黑" panose="020B0503020204020204" charset="-122"/>
                <a:cs typeface="微软雅黑" panose="020B0503020204020204" charset="-122"/>
                <a:sym typeface="Avenir Roman"/>
              </a:rPr>
              <a:t>2.</a:t>
            </a:r>
            <a:r>
              <a:rPr lang="zh-CN" altLang="en-US" sz="800" dirty="0">
                <a:latin typeface="微软雅黑" panose="020B0503020204020204" charset="-122"/>
                <a:ea typeface="微软雅黑" panose="020B0503020204020204" charset="-122"/>
                <a:cs typeface="微软雅黑" panose="020B0503020204020204" charset="-122"/>
                <a:sym typeface="Avenir Roman"/>
              </a:rPr>
              <a:t> </a:t>
            </a:r>
            <a:r>
              <a:rPr lang="zh-CN" altLang="en-US" sz="800" b="1" dirty="0">
                <a:latin typeface="微软雅黑" panose="020B0503020204020204" charset="-122"/>
                <a:ea typeface="微软雅黑" panose="020B0503020204020204" charset="-122"/>
                <a:cs typeface="微软雅黑" panose="020B0503020204020204" charset="-122"/>
                <a:sym typeface="Avenir Roman"/>
              </a:rPr>
              <a:t>双重防水</a:t>
            </a:r>
            <a:r>
              <a:rPr lang="en-US" altLang="zh-CN" sz="800" b="1"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轻便实用方便</a:t>
            </a:r>
            <a:r>
              <a:rPr lang="zh-CN" altLang="en-US"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采用</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Skin Touch</a:t>
            </a:r>
            <a:r>
              <a:rPr lang="zh-CN" altLang="en-US" sz="800" b="1" dirty="0">
                <a:latin typeface="微软雅黑" panose="020B0503020204020204" charset="-122"/>
                <a:ea typeface="微软雅黑" panose="020B0503020204020204" charset="-122"/>
                <a:cs typeface="微软雅黑" panose="020B0503020204020204" charset="-122"/>
                <a:sym typeface="Avenir Roman"/>
              </a:rPr>
              <a:t>肤感皮膜面料婴儿肌肤的手感</a:t>
            </a:r>
            <a:r>
              <a:rPr lang="en-US" altLang="zh-CN" sz="800" b="1"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雾面质地高级</a:t>
            </a:r>
            <a:r>
              <a:rPr lang="en-US" altLang="zh-CN" sz="800" b="1"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比布高级比皮耐用</a:t>
            </a:r>
            <a:r>
              <a:rPr lang="en-US" altLang="zh-CN" sz="800" b="1"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双重防水，面料拉链双防水。雨季也不怕</a:t>
            </a:r>
            <a:r>
              <a:rPr lang="en-US" altLang="zh-CN" sz="800" b="1" dirty="0">
                <a:latin typeface="微软雅黑" panose="020B0503020204020204" charset="-122"/>
                <a:ea typeface="微软雅黑" panose="020B0503020204020204" charset="-122"/>
                <a:cs typeface="微软雅黑" panose="020B0503020204020204" charset="-122"/>
                <a:sym typeface="Avenir Roman"/>
              </a:rPr>
              <a:t>, </a:t>
            </a:r>
            <a:r>
              <a:rPr lang="zh-CN" altLang="en-US" sz="800" b="1" dirty="0">
                <a:latin typeface="微软雅黑" panose="020B0503020204020204" charset="-122"/>
                <a:ea typeface="微软雅黑" panose="020B0503020204020204" charset="-122"/>
                <a:cs typeface="微软雅黑" panose="020B0503020204020204" charset="-122"/>
                <a:sym typeface="Avenir Roman"/>
              </a:rPr>
              <a:t>实现一包在手，想走就想走的洒脱</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endPar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加厚背幅设置有电脑隔层，可存放</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13</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寸笔记本电脑</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内插袋灵活储物；前仓超大容量可以放置</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3-5</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天出行所用物品。</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c.</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背幅超大拉链袋可存放</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IPAD/</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护照</a:t>
            </a: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钱包或贴身重要物品。</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3.</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时尚简约通勤</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轻松应对于工作</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出行不同场景</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晴天雨天不同天气中使用与穿搭</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 </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适用人群广：此包型适合潮人</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白领</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旅行家</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生活家</a:t>
            </a:r>
            <a:r>
              <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设计师。</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pic>
        <p:nvPicPr>
          <p:cNvPr id="10" name="图片 9"/>
          <p:cNvPicPr>
            <a:picLocks noChangeAspect="1"/>
          </p:cNvPicPr>
          <p:nvPr/>
        </p:nvPicPr>
        <p:blipFill>
          <a:blip r:embed="rId1"/>
          <a:stretch>
            <a:fillRect/>
          </a:stretch>
        </p:blipFill>
        <p:spPr>
          <a:xfrm>
            <a:off x="94615" y="4362450"/>
            <a:ext cx="2120900" cy="1557655"/>
          </a:xfrm>
          <a:prstGeom prst="rect">
            <a:avLst/>
          </a:prstGeom>
        </p:spPr>
      </p:pic>
      <p:pic>
        <p:nvPicPr>
          <p:cNvPr id="11" name="图片 10"/>
          <p:cNvPicPr>
            <a:picLocks noChangeAspect="1"/>
          </p:cNvPicPr>
          <p:nvPr/>
        </p:nvPicPr>
        <p:blipFill>
          <a:blip r:embed="rId2"/>
          <a:stretch>
            <a:fillRect/>
          </a:stretch>
        </p:blipFill>
        <p:spPr>
          <a:xfrm>
            <a:off x="2025650" y="4413885"/>
            <a:ext cx="2288540" cy="1506220"/>
          </a:xfrm>
          <a:prstGeom prst="rect">
            <a:avLst/>
          </a:prstGeom>
        </p:spPr>
      </p:pic>
      <p:pic>
        <p:nvPicPr>
          <p:cNvPr id="12" name="图片 11" descr="4"/>
          <p:cNvPicPr>
            <a:picLocks noChangeAspect="1"/>
          </p:cNvPicPr>
          <p:nvPr/>
        </p:nvPicPr>
        <p:blipFill>
          <a:blip r:embed="rId3"/>
          <a:stretch>
            <a:fillRect/>
          </a:stretch>
        </p:blipFill>
        <p:spPr>
          <a:xfrm>
            <a:off x="94615" y="407035"/>
            <a:ext cx="6453823" cy="3629978"/>
          </a:xfrm>
          <a:prstGeom prst="rect">
            <a:avLst/>
          </a:prstGeom>
        </p:spPr>
      </p:pic>
      <p:pic>
        <p:nvPicPr>
          <p:cNvPr id="13" name="图片 12" descr="甲虫包 PPT -12"/>
          <p:cNvPicPr>
            <a:picLocks noChangeAspect="1"/>
          </p:cNvPicPr>
          <p:nvPr/>
        </p:nvPicPr>
        <p:blipFill>
          <a:blip r:embed="rId4"/>
          <a:stretch>
            <a:fillRect/>
          </a:stretch>
        </p:blipFill>
        <p:spPr>
          <a:xfrm>
            <a:off x="4017010" y="4204335"/>
            <a:ext cx="2531745" cy="1624965"/>
          </a:xfrm>
          <a:prstGeom prst="rect">
            <a:avLst/>
          </a:prstGeom>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PT -01.jpg" descr="PPT -01.jpg"/>
          <p:cNvPicPr>
            <a:picLocks noChangeAspect="1"/>
          </p:cNvPicPr>
          <p:nvPr/>
        </p:nvPicPr>
        <p:blipFill>
          <a:blip r:embed="rId1"/>
          <a:stretch>
            <a:fillRect/>
          </a:stretch>
        </p:blipFill>
        <p:spPr>
          <a:xfrm>
            <a:off x="5073" y="0"/>
            <a:ext cx="12181854" cy="6858000"/>
          </a:xfrm>
          <a:prstGeom prst="rect">
            <a:avLst/>
          </a:prstGeom>
          <a:ln w="12700">
            <a:miter lim="400000"/>
            <a:headEnd/>
            <a:tailEnd/>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标题"/>
          <p:cNvSpPr txBox="1"/>
          <p:nvPr>
            <p:ph type="ctrTitle"/>
          </p:nvPr>
        </p:nvSpPr>
        <p:spPr>
          <a:prstGeom prst="rect">
            <a:avLst/>
          </a:prstGeom>
        </p:spPr>
        <p:txBody>
          <a:bodyPr/>
          <a:lstStyle/>
          <a:p/>
        </p:txBody>
      </p:sp>
      <p:sp>
        <p:nvSpPr>
          <p:cNvPr id="126" name="正文"/>
          <p:cNvSpPr txBox="1"/>
          <p:nvPr>
            <p:ph type="subTitle" sz="quarter" idx="1"/>
          </p:nvPr>
        </p:nvSpPr>
        <p:spPr>
          <a:prstGeom prst="rect">
            <a:avLst/>
          </a:prstGeom>
        </p:spPr>
        <p:txBody>
          <a:bodyPr/>
          <a:lstStyle/>
          <a:p/>
        </p:txBody>
      </p:sp>
      <p:pic>
        <p:nvPicPr>
          <p:cNvPr id="127" name="PPT -03.jpg" descr="PPT -03.jpg"/>
          <p:cNvPicPr>
            <a:picLocks noChangeAspect="1"/>
          </p:cNvPicPr>
          <p:nvPr/>
        </p:nvPicPr>
        <p:blipFill>
          <a:blip r:embed="rId1"/>
          <a:stretch>
            <a:fillRect/>
          </a:stretch>
        </p:blipFill>
        <p:spPr>
          <a:xfrm>
            <a:off x="1185" y="0"/>
            <a:ext cx="12189631" cy="6858000"/>
          </a:xfrm>
          <a:prstGeom prst="rect">
            <a:avLst/>
          </a:prstGeom>
          <a:ln w="12700">
            <a:miter lim="400000"/>
            <a:headEnd/>
            <a:tailEnd/>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标题"/>
          <p:cNvSpPr txBox="1"/>
          <p:nvPr>
            <p:ph type="ctrTitle"/>
          </p:nvPr>
        </p:nvSpPr>
        <p:spPr>
          <a:prstGeom prst="rect">
            <a:avLst/>
          </a:prstGeom>
        </p:spPr>
        <p:txBody>
          <a:bodyPr/>
          <a:lstStyle/>
          <a:p/>
        </p:txBody>
      </p:sp>
      <p:sp>
        <p:nvSpPr>
          <p:cNvPr id="134" name="正文"/>
          <p:cNvSpPr txBox="1"/>
          <p:nvPr>
            <p:ph type="subTitle" sz="quarter" idx="1"/>
          </p:nvPr>
        </p:nvSpPr>
        <p:spPr>
          <a:prstGeom prst="rect">
            <a:avLst/>
          </a:prstGeom>
        </p:spPr>
        <p:txBody>
          <a:bodyPr/>
          <a:lstStyle/>
          <a:p/>
        </p:txBody>
      </p:sp>
      <p:pic>
        <p:nvPicPr>
          <p:cNvPr id="135" name="PPT -05.jpg" descr="PPT -05.jpg"/>
          <p:cNvPicPr>
            <a:picLocks noChangeAspect="1"/>
          </p:cNvPicPr>
          <p:nvPr/>
        </p:nvPicPr>
        <p:blipFill>
          <a:blip r:embed="rId1"/>
          <a:stretch>
            <a:fillRect/>
          </a:stretch>
        </p:blipFill>
        <p:spPr>
          <a:xfrm>
            <a:off x="1185" y="0"/>
            <a:ext cx="12189631" cy="6858000"/>
          </a:xfrm>
          <a:prstGeom prst="rect">
            <a:avLst/>
          </a:prstGeom>
          <a:ln w="12700">
            <a:miter lim="400000"/>
            <a:headEnd/>
            <a:tailEnd/>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标题"/>
          <p:cNvSpPr txBox="1"/>
          <p:nvPr>
            <p:ph type="ctrTitle"/>
          </p:nvPr>
        </p:nvSpPr>
        <p:spPr>
          <a:prstGeom prst="rect">
            <a:avLst/>
          </a:prstGeom>
        </p:spPr>
        <p:txBody>
          <a:bodyPr/>
          <a:lstStyle/>
          <a:p/>
        </p:txBody>
      </p:sp>
      <p:sp>
        <p:nvSpPr>
          <p:cNvPr id="138" name="正文"/>
          <p:cNvSpPr txBox="1"/>
          <p:nvPr>
            <p:ph type="subTitle" sz="quarter" idx="1"/>
          </p:nvPr>
        </p:nvSpPr>
        <p:spPr>
          <a:prstGeom prst="rect">
            <a:avLst/>
          </a:prstGeom>
        </p:spPr>
        <p:txBody>
          <a:bodyPr/>
          <a:lstStyle/>
          <a:p/>
        </p:txBody>
      </p:sp>
      <p:pic>
        <p:nvPicPr>
          <p:cNvPr id="139" name="PPT -06.jpg" descr="PPT -06.jpg"/>
          <p:cNvPicPr>
            <a:picLocks noChangeAspect="1"/>
          </p:cNvPicPr>
          <p:nvPr/>
        </p:nvPicPr>
        <p:blipFill>
          <a:blip r:embed="rId1"/>
          <a:stretch>
            <a:fillRect/>
          </a:stretch>
        </p:blipFill>
        <p:spPr>
          <a:xfrm>
            <a:off x="1185" y="0"/>
            <a:ext cx="12189631" cy="6858000"/>
          </a:xfrm>
          <a:prstGeom prst="rect">
            <a:avLst/>
          </a:prstGeom>
          <a:ln w="12700">
            <a:miter lim="400000"/>
            <a:headEnd/>
            <a:tailEnd/>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标题"/>
          <p:cNvSpPr txBox="1"/>
          <p:nvPr>
            <p:ph type="ctrTitle"/>
          </p:nvPr>
        </p:nvSpPr>
        <p:spPr>
          <a:prstGeom prst="rect">
            <a:avLst/>
          </a:prstGeom>
        </p:spPr>
        <p:txBody>
          <a:bodyPr/>
          <a:lstStyle/>
          <a:p/>
        </p:txBody>
      </p:sp>
      <p:sp>
        <p:nvSpPr>
          <p:cNvPr id="142" name="正文"/>
          <p:cNvSpPr txBox="1"/>
          <p:nvPr>
            <p:ph type="subTitle" sz="quarter" idx="1"/>
          </p:nvPr>
        </p:nvSpPr>
        <p:spPr>
          <a:prstGeom prst="rect">
            <a:avLst/>
          </a:prstGeom>
        </p:spPr>
        <p:txBody>
          <a:bodyPr/>
          <a:lstStyle/>
          <a:p/>
        </p:txBody>
      </p:sp>
      <p:pic>
        <p:nvPicPr>
          <p:cNvPr id="143" name="PPT -07.jpg" descr="PPT -07.jpg"/>
          <p:cNvPicPr>
            <a:picLocks noChangeAspect="1"/>
          </p:cNvPicPr>
          <p:nvPr/>
        </p:nvPicPr>
        <p:blipFill>
          <a:blip r:embed="rId1"/>
          <a:stretch>
            <a:fillRect/>
          </a:stretch>
        </p:blipFill>
        <p:spPr>
          <a:xfrm>
            <a:off x="1185" y="0"/>
            <a:ext cx="12189631" cy="6858000"/>
          </a:xfrm>
          <a:prstGeom prst="rect">
            <a:avLst/>
          </a:prstGeom>
          <a:ln w="12700">
            <a:miter lim="400000"/>
            <a:headEnd/>
            <a:tailEnd/>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标题"/>
          <p:cNvSpPr txBox="1"/>
          <p:nvPr>
            <p:ph type="ctrTitle"/>
          </p:nvPr>
        </p:nvSpPr>
        <p:spPr>
          <a:prstGeom prst="rect">
            <a:avLst/>
          </a:prstGeom>
        </p:spPr>
        <p:txBody>
          <a:bodyPr/>
          <a:lstStyle/>
          <a:p/>
        </p:txBody>
      </p:sp>
      <p:sp>
        <p:nvSpPr>
          <p:cNvPr id="154" name="正文"/>
          <p:cNvSpPr txBox="1"/>
          <p:nvPr>
            <p:ph type="subTitle" sz="quarter" idx="1"/>
          </p:nvPr>
        </p:nvSpPr>
        <p:spPr>
          <a:prstGeom prst="rect">
            <a:avLst/>
          </a:prstGeom>
        </p:spPr>
        <p:txBody>
          <a:bodyPr/>
          <a:lstStyle/>
          <a:p/>
        </p:txBody>
      </p:sp>
      <p:pic>
        <p:nvPicPr>
          <p:cNvPr id="155" name="PPT -10.jpg" descr="PPT -10.jpg"/>
          <p:cNvPicPr>
            <a:picLocks noChangeAspect="1"/>
          </p:cNvPicPr>
          <p:nvPr/>
        </p:nvPicPr>
        <p:blipFill>
          <a:blip r:embed="rId1"/>
          <a:stretch>
            <a:fillRect/>
          </a:stretch>
        </p:blipFill>
        <p:spPr>
          <a:xfrm>
            <a:off x="1185" y="0"/>
            <a:ext cx="12189631" cy="6858000"/>
          </a:xfrm>
          <a:prstGeom prst="rect">
            <a:avLst/>
          </a:prstGeom>
          <a:ln w="12700">
            <a:miter lim="400000"/>
            <a:headEnd/>
            <a:tailEnd/>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标题"/>
          <p:cNvSpPr txBox="1"/>
          <p:nvPr>
            <p:ph type="ctrTitle"/>
          </p:nvPr>
        </p:nvSpPr>
        <p:spPr>
          <a:prstGeom prst="rect">
            <a:avLst/>
          </a:prstGeom>
        </p:spPr>
        <p:txBody>
          <a:bodyPr/>
          <a:lstStyle/>
          <a:p/>
        </p:txBody>
      </p:sp>
      <p:sp>
        <p:nvSpPr>
          <p:cNvPr id="158" name="正文"/>
          <p:cNvSpPr txBox="1"/>
          <p:nvPr>
            <p:ph type="subTitle" sz="quarter" idx="1"/>
          </p:nvPr>
        </p:nvSpPr>
        <p:spPr>
          <a:prstGeom prst="rect">
            <a:avLst/>
          </a:prstGeom>
        </p:spPr>
        <p:txBody>
          <a:bodyPr/>
          <a:lstStyle/>
          <a:p/>
        </p:txBody>
      </p:sp>
      <p:pic>
        <p:nvPicPr>
          <p:cNvPr id="159" name="PPT -11.jpg" descr="PPT -11.jpg"/>
          <p:cNvPicPr>
            <a:picLocks noChangeAspect="1"/>
          </p:cNvPicPr>
          <p:nvPr/>
        </p:nvPicPr>
        <p:blipFill>
          <a:blip r:embed="rId1"/>
          <a:stretch>
            <a:fillRect/>
          </a:stretch>
        </p:blipFill>
        <p:spPr>
          <a:xfrm>
            <a:off x="1185" y="0"/>
            <a:ext cx="12189631" cy="6858000"/>
          </a:xfrm>
          <a:prstGeom prst="rect">
            <a:avLst/>
          </a:prstGeom>
          <a:ln w="12700">
            <a:miter lim="400000"/>
            <a:headEnd/>
            <a:tailEnd/>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167" name="幻灯片副标题"/>
          <p:cNvSpPr txBox="1"/>
          <p:nvPr>
            <p:ph type="body" sz="quarter" idx="1"/>
          </p:nvPr>
        </p:nvSpPr>
        <p:spPr>
          <a:xfrm>
            <a:off x="603250" y="1186480"/>
            <a:ext cx="10985500" cy="467390"/>
          </a:xfrm>
          <a:prstGeom prst="rect">
            <a:avLst/>
          </a:prstGeom>
        </p:spPr>
        <p:txBody>
          <a:bodyPr/>
          <a:lstStyle/>
          <a:p/>
        </p:txBody>
      </p:sp>
      <p:sp>
        <p:nvSpPr>
          <p:cNvPr id="168" name="幻灯片项目符号文本"/>
          <p:cNvSpPr txBox="1"/>
          <p:nvPr>
            <p:ph type="body" idx="13"/>
          </p:nvPr>
        </p:nvSpPr>
        <p:spPr>
          <a:prstGeom prst="rect">
            <a:avLst/>
          </a:prstGeom>
        </p:spPr>
        <p:txBody>
          <a:bodyPr/>
          <a:lstStyle/>
          <a:p/>
        </p:txBody>
      </p:sp>
      <p:pic>
        <p:nvPicPr>
          <p:cNvPr id="169" name="树充气颈枕-04.jpg" descr="树充气颈枕-04.jpg"/>
          <p:cNvPicPr>
            <a:picLocks noChangeAspect="1"/>
          </p:cNvPicPr>
          <p:nvPr/>
        </p:nvPicPr>
        <p:blipFill>
          <a:blip r:embed="rId1"/>
          <a:stretch>
            <a:fillRect/>
          </a:stretch>
        </p:blipFill>
        <p:spPr>
          <a:xfrm>
            <a:off x="3175" y="0"/>
            <a:ext cx="12185650" cy="6858000"/>
          </a:xfrm>
          <a:prstGeom prst="rect">
            <a:avLst/>
          </a:prstGeom>
          <a:ln w="12700">
            <a:miter lim="400000"/>
            <a:headEnd/>
            <a:tailEnd/>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标题"/>
          <p:cNvSpPr txBox="1"/>
          <p:nvPr>
            <p:ph type="ctrTitle"/>
          </p:nvPr>
        </p:nvSpPr>
        <p:spPr>
          <a:prstGeom prst="rect">
            <a:avLst/>
          </a:prstGeom>
        </p:spPr>
        <p:txBody>
          <a:bodyPr/>
          <a:lstStyle/>
          <a:p/>
        </p:txBody>
      </p:sp>
      <p:sp>
        <p:nvSpPr>
          <p:cNvPr id="162" name="正文"/>
          <p:cNvSpPr txBox="1"/>
          <p:nvPr>
            <p:ph type="subTitle" sz="quarter" idx="1"/>
          </p:nvPr>
        </p:nvSpPr>
        <p:spPr>
          <a:prstGeom prst="rect">
            <a:avLst/>
          </a:prstGeom>
        </p:spPr>
        <p:txBody>
          <a:bodyPr/>
          <a:lstStyle/>
          <a:p/>
        </p:txBody>
      </p:sp>
      <p:pic>
        <p:nvPicPr>
          <p:cNvPr id="163" name="PPT -12.jpg" descr="PPT -12.jpg"/>
          <p:cNvPicPr>
            <a:picLocks noChangeAspect="1"/>
          </p:cNvPicPr>
          <p:nvPr/>
        </p:nvPicPr>
        <p:blipFill>
          <a:blip r:embed="rId1"/>
          <a:stretch>
            <a:fillRect/>
          </a:stretch>
        </p:blipFill>
        <p:spPr>
          <a:xfrm>
            <a:off x="1185" y="0"/>
            <a:ext cx="12189631" cy="6858000"/>
          </a:xfrm>
          <a:prstGeom prst="rect">
            <a:avLst/>
          </a:prstGeom>
          <a:ln w="12700">
            <a:miter lim="400000"/>
            <a:headEnd/>
            <a:tailEnd/>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标题"/>
          <p:cNvSpPr txBox="1"/>
          <p:nvPr>
            <p:ph type="ctrTitle"/>
          </p:nvPr>
        </p:nvSpPr>
        <p:spPr>
          <a:prstGeom prst="rect">
            <a:avLst/>
          </a:prstGeom>
        </p:spPr>
        <p:txBody>
          <a:bodyPr/>
          <a:lstStyle/>
          <a:p/>
        </p:txBody>
      </p:sp>
      <p:sp>
        <p:nvSpPr>
          <p:cNvPr id="166" name="正文"/>
          <p:cNvSpPr txBox="1"/>
          <p:nvPr>
            <p:ph type="subTitle" sz="quarter" idx="1"/>
          </p:nvPr>
        </p:nvSpPr>
        <p:spPr>
          <a:prstGeom prst="rect">
            <a:avLst/>
          </a:prstGeom>
        </p:spPr>
        <p:txBody>
          <a:bodyPr/>
          <a:lstStyle/>
          <a:p/>
        </p:txBody>
      </p:sp>
      <p:pic>
        <p:nvPicPr>
          <p:cNvPr id="167" name="PPT -13.jpg" descr="PPT -13.jpg"/>
          <p:cNvPicPr>
            <a:picLocks noChangeAspect="1"/>
          </p:cNvPicPr>
          <p:nvPr/>
        </p:nvPicPr>
        <p:blipFill>
          <a:blip r:embed="rId1"/>
          <a:stretch>
            <a:fillRect/>
          </a:stretch>
        </p:blipFill>
        <p:spPr>
          <a:xfrm>
            <a:off x="-28236" y="-32147"/>
            <a:ext cx="12248472" cy="6890147"/>
          </a:xfrm>
          <a:prstGeom prst="rect">
            <a:avLst/>
          </a:prstGeom>
          <a:ln w="12700">
            <a:miter lim="400000"/>
            <a:headEnd/>
            <a:tailEnd/>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标题"/>
          <p:cNvSpPr txBox="1"/>
          <p:nvPr>
            <p:ph type="ctrTitle"/>
          </p:nvPr>
        </p:nvSpPr>
        <p:spPr>
          <a:prstGeom prst="rect">
            <a:avLst/>
          </a:prstGeom>
        </p:spPr>
        <p:txBody>
          <a:bodyPr/>
          <a:lstStyle/>
          <a:p/>
        </p:txBody>
      </p:sp>
      <p:sp>
        <p:nvSpPr>
          <p:cNvPr id="170" name="正文"/>
          <p:cNvSpPr txBox="1"/>
          <p:nvPr>
            <p:ph type="subTitle" sz="quarter" idx="1"/>
          </p:nvPr>
        </p:nvSpPr>
        <p:spPr>
          <a:prstGeom prst="rect">
            <a:avLst/>
          </a:prstGeom>
        </p:spPr>
        <p:txBody>
          <a:bodyPr/>
          <a:lstStyle/>
          <a:p/>
        </p:txBody>
      </p:sp>
      <p:pic>
        <p:nvPicPr>
          <p:cNvPr id="171" name="PPT -14.jpg" descr="PPT -14.jpg"/>
          <p:cNvPicPr>
            <a:picLocks noChangeAspect="1"/>
          </p:cNvPicPr>
          <p:nvPr/>
        </p:nvPicPr>
        <p:blipFill>
          <a:blip r:embed="rId1"/>
          <a:stretch>
            <a:fillRect/>
          </a:stretch>
        </p:blipFill>
        <p:spPr>
          <a:xfrm>
            <a:off x="1185" y="0"/>
            <a:ext cx="12189631" cy="6858000"/>
          </a:xfrm>
          <a:prstGeom prst="rect">
            <a:avLst/>
          </a:prstGeom>
          <a:ln w="12700">
            <a:miter lim="400000"/>
            <a:headEnd/>
            <a:tailEnd/>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标题"/>
          <p:cNvSpPr txBox="1"/>
          <p:nvPr>
            <p:ph type="ctrTitle"/>
          </p:nvPr>
        </p:nvSpPr>
        <p:spPr>
          <a:prstGeom prst="rect">
            <a:avLst/>
          </a:prstGeom>
        </p:spPr>
        <p:txBody>
          <a:bodyPr/>
          <a:lstStyle/>
          <a:p/>
        </p:txBody>
      </p:sp>
      <p:sp>
        <p:nvSpPr>
          <p:cNvPr id="174" name="正文"/>
          <p:cNvSpPr txBox="1"/>
          <p:nvPr>
            <p:ph type="subTitle" sz="quarter" idx="1"/>
          </p:nvPr>
        </p:nvSpPr>
        <p:spPr>
          <a:prstGeom prst="rect">
            <a:avLst/>
          </a:prstGeom>
        </p:spPr>
        <p:txBody>
          <a:bodyPr/>
          <a:lstStyle/>
          <a:p/>
        </p:txBody>
      </p:sp>
      <p:pic>
        <p:nvPicPr>
          <p:cNvPr id="175" name="PPT -15.jpg" descr="PPT -15.jpg"/>
          <p:cNvPicPr>
            <a:picLocks noChangeAspect="1"/>
          </p:cNvPicPr>
          <p:nvPr/>
        </p:nvPicPr>
        <p:blipFill>
          <a:blip r:embed="rId1"/>
          <a:stretch>
            <a:fillRect/>
          </a:stretch>
        </p:blipFill>
        <p:spPr>
          <a:xfrm>
            <a:off x="11653" y="0"/>
            <a:ext cx="12168695" cy="6858000"/>
          </a:xfrm>
          <a:prstGeom prst="rect">
            <a:avLst/>
          </a:prstGeom>
          <a:ln w="12700">
            <a:miter lim="400000"/>
            <a:headEnd/>
            <a:tailEnd/>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标题"/>
          <p:cNvSpPr txBox="1"/>
          <p:nvPr>
            <p:ph type="ctrTitle"/>
          </p:nvPr>
        </p:nvSpPr>
        <p:spPr>
          <a:prstGeom prst="rect">
            <a:avLst/>
          </a:prstGeom>
        </p:spPr>
        <p:txBody>
          <a:bodyPr/>
          <a:lstStyle/>
          <a:p/>
        </p:txBody>
      </p:sp>
      <p:sp>
        <p:nvSpPr>
          <p:cNvPr id="178" name="正文"/>
          <p:cNvSpPr txBox="1"/>
          <p:nvPr>
            <p:ph type="subTitle" sz="quarter" idx="1"/>
          </p:nvPr>
        </p:nvSpPr>
        <p:spPr>
          <a:prstGeom prst="rect">
            <a:avLst/>
          </a:prstGeom>
        </p:spPr>
        <p:txBody>
          <a:bodyPr/>
          <a:lstStyle/>
          <a:p/>
        </p:txBody>
      </p:sp>
      <p:pic>
        <p:nvPicPr>
          <p:cNvPr id="179" name="PPT -16.jpg" descr="PPT -16.jpg"/>
          <p:cNvPicPr>
            <a:picLocks noChangeAspect="1"/>
          </p:cNvPicPr>
          <p:nvPr/>
        </p:nvPicPr>
        <p:blipFill>
          <a:blip r:embed="rId1"/>
          <a:stretch>
            <a:fillRect/>
          </a:stretch>
        </p:blipFill>
        <p:spPr>
          <a:xfrm>
            <a:off x="1185" y="0"/>
            <a:ext cx="12189631" cy="6858000"/>
          </a:xfrm>
          <a:prstGeom prst="rect">
            <a:avLst/>
          </a:prstGeom>
          <a:ln w="12700">
            <a:miter lim="400000"/>
            <a:headEnd/>
            <a:tailEnd/>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标题"/>
          <p:cNvSpPr txBox="1"/>
          <p:nvPr>
            <p:ph type="ctrTitle"/>
          </p:nvPr>
        </p:nvSpPr>
        <p:spPr>
          <a:prstGeom prst="rect">
            <a:avLst/>
          </a:prstGeom>
        </p:spPr>
        <p:txBody>
          <a:bodyPr/>
          <a:lstStyle/>
          <a:p/>
        </p:txBody>
      </p:sp>
      <p:sp>
        <p:nvSpPr>
          <p:cNvPr id="190" name="正文"/>
          <p:cNvSpPr txBox="1"/>
          <p:nvPr>
            <p:ph type="subTitle" sz="quarter" idx="1"/>
          </p:nvPr>
        </p:nvSpPr>
        <p:spPr>
          <a:prstGeom prst="rect">
            <a:avLst/>
          </a:prstGeom>
        </p:spPr>
        <p:txBody>
          <a:bodyPr/>
          <a:lstStyle/>
          <a:p/>
        </p:txBody>
      </p:sp>
      <p:pic>
        <p:nvPicPr>
          <p:cNvPr id="191" name="PPT -19.jpg" descr="PPT -19.jpg"/>
          <p:cNvPicPr>
            <a:picLocks noChangeAspect="1"/>
          </p:cNvPicPr>
          <p:nvPr/>
        </p:nvPicPr>
        <p:blipFill>
          <a:blip r:embed="rId1"/>
          <a:stretch>
            <a:fillRect/>
          </a:stretch>
        </p:blipFill>
        <p:spPr>
          <a:xfrm>
            <a:off x="1185" y="0"/>
            <a:ext cx="12189631" cy="6858000"/>
          </a:xfrm>
          <a:prstGeom prst="rect">
            <a:avLst/>
          </a:prstGeom>
          <a:ln w="12700">
            <a:miter lim="400000"/>
            <a:headEnd/>
            <a:tailEnd/>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7278365" y="468987"/>
            <a:ext cx="4491292" cy="2261235"/>
          </a:xfrm>
          <a:prstGeom prst="rect">
            <a:avLst/>
          </a:prstGeom>
          <a:noFill/>
        </p:spPr>
        <p:txBody>
          <a:bodyPr wrap="square" rtlCol="0" anchor="t">
            <a:spAutoFit/>
          </a:bodyPr>
          <a:lstStyle/>
          <a:p>
            <a:pPr defTabSz="514350" hangingPunct="0">
              <a:lnSpc>
                <a:spcPct val="150000"/>
              </a:lnSpc>
            </a:pPr>
            <a:r>
              <a:rPr lang="zh-CN" altLang="en-US" sz="1400" b="1" dirty="0">
                <a:solidFill>
                  <a:srgbClr val="000000"/>
                </a:solidFill>
                <a:latin typeface="微软雅黑" panose="020B0503020204020204" charset="-122"/>
                <a:ea typeface="微软雅黑" panose="020B0503020204020204" charset="-122"/>
                <a:sym typeface="Avenir Roman"/>
              </a:rPr>
              <a:t>名称：</a:t>
            </a:r>
            <a:r>
              <a:rPr lang="en-US" altLang="zh-CN" sz="1400" b="1" dirty="0">
                <a:solidFill>
                  <a:srgbClr val="000000"/>
                </a:solidFill>
                <a:latin typeface="微软雅黑" panose="020B0503020204020204" charset="-122"/>
                <a:ea typeface="微软雅黑" panose="020B0503020204020204" charset="-122"/>
                <a:sym typeface="Avenir Roman"/>
              </a:rPr>
              <a:t>BEETLE</a:t>
            </a:r>
            <a:r>
              <a:rPr lang="zh-CN" altLang="en-US" sz="1400" b="1" dirty="0">
                <a:solidFill>
                  <a:srgbClr val="000000"/>
                </a:solidFill>
                <a:latin typeface="微软雅黑" panose="020B0503020204020204" charset="-122"/>
                <a:ea typeface="微软雅黑" panose="020B0503020204020204" charset="-122"/>
                <a:sym typeface="Avenir Roman"/>
              </a:rPr>
              <a:t>甲虫 </a:t>
            </a:r>
            <a:r>
              <a:rPr lang="en-US" altLang="zh-CN" sz="1400" b="1" dirty="0">
                <a:solidFill>
                  <a:srgbClr val="000000"/>
                </a:solidFill>
                <a:latin typeface="微软雅黑" panose="020B0503020204020204" charset="-122"/>
                <a:ea typeface="微软雅黑" panose="020B0503020204020204" charset="-122"/>
                <a:sym typeface="Avenir Roman"/>
              </a:rPr>
              <a:t>·</a:t>
            </a:r>
            <a:r>
              <a:rPr sz="1400" b="1" dirty="0">
                <a:solidFill>
                  <a:srgbClr val="000000"/>
                </a:solidFill>
                <a:latin typeface="微软雅黑" panose="020B0503020204020204" charset="-122"/>
                <a:ea typeface="微软雅黑" panose="020B0503020204020204" charset="-122"/>
                <a:sym typeface="Avenir Roman"/>
              </a:rPr>
              <a:t>迷你斜挎包</a:t>
            </a:r>
            <a:endParaRPr lang="en-US" altLang="zh-CN" sz="1400" b="1"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sz="1000" dirty="0">
                <a:solidFill>
                  <a:srgbClr val="000000"/>
                </a:solidFill>
                <a:latin typeface="微软雅黑" panose="020B0503020204020204" charset="-122"/>
                <a:ea typeface="微软雅黑" panose="020B0503020204020204" charset="-122"/>
                <a:sym typeface="Avenir Roman"/>
              </a:rPr>
              <a:t>名称：BEETLE ·甲虫迷你斜挎包</a:t>
            </a:r>
            <a:endParaRPr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sz="1000" dirty="0">
                <a:solidFill>
                  <a:srgbClr val="000000"/>
                </a:solidFill>
                <a:latin typeface="微软雅黑" panose="020B0503020204020204" charset="-122"/>
                <a:ea typeface="微软雅黑" panose="020B0503020204020204" charset="-122"/>
                <a:sym typeface="Avenir Roman"/>
              </a:rPr>
              <a:t>型号：VC006</a:t>
            </a:r>
            <a:endParaRPr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sz="1000" dirty="0">
                <a:solidFill>
                  <a:srgbClr val="000000"/>
                </a:solidFill>
                <a:latin typeface="微软雅黑" panose="020B0503020204020204" charset="-122"/>
                <a:ea typeface="微软雅黑" panose="020B0503020204020204" charset="-122"/>
                <a:sym typeface="Avenir Roman"/>
              </a:rPr>
              <a:t>材质：Skin Touch肤感皮膜防水料</a:t>
            </a:r>
            <a:endParaRPr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sz="1000" dirty="0">
                <a:solidFill>
                  <a:srgbClr val="000000"/>
                </a:solidFill>
                <a:latin typeface="微软雅黑" panose="020B0503020204020204" charset="-122"/>
                <a:ea typeface="微软雅黑" panose="020B0503020204020204" charset="-122"/>
                <a:sym typeface="Avenir Roman"/>
              </a:rPr>
              <a:t>规格：150*200*120 mm</a:t>
            </a:r>
            <a:endParaRPr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sz="1000" dirty="0">
                <a:solidFill>
                  <a:srgbClr val="000000"/>
                </a:solidFill>
                <a:latin typeface="微软雅黑" panose="020B0503020204020204" charset="-122"/>
                <a:ea typeface="微软雅黑" panose="020B0503020204020204" charset="-122"/>
                <a:sym typeface="Avenir Roman"/>
              </a:rPr>
              <a:t>装箱数：30个/箱</a:t>
            </a:r>
            <a:endParaRPr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sz="1000" dirty="0">
                <a:solidFill>
                  <a:srgbClr val="000000"/>
                </a:solidFill>
                <a:latin typeface="微软雅黑" panose="020B0503020204020204" charset="-122"/>
                <a:ea typeface="微软雅黑" panose="020B0503020204020204" charset="-122"/>
                <a:sym typeface="Avenir Roman"/>
              </a:rPr>
              <a:t>颜色：铁锈粉/柠檬黄/深海蓝/水泥灰</a:t>
            </a:r>
            <a:endParaRPr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1000" dirty="0">
                <a:solidFill>
                  <a:srgbClr val="000000"/>
                </a:solidFill>
                <a:latin typeface="微软雅黑" panose="020B0503020204020204" charset="-122"/>
                <a:ea typeface="微软雅黑" panose="020B0503020204020204" charset="-122"/>
                <a:sym typeface="Avenir Roman"/>
              </a:rPr>
              <a:t>市场零售价：</a:t>
            </a:r>
            <a:r>
              <a:rPr lang="en-US" altLang="zh-CN" sz="1000" dirty="0">
                <a:solidFill>
                  <a:srgbClr val="000000"/>
                </a:solidFill>
                <a:latin typeface="微软雅黑" panose="020B0503020204020204" charset="-122"/>
                <a:ea typeface="微软雅黑" panose="020B0503020204020204" charset="-122"/>
                <a:sym typeface="Avenir Roman"/>
              </a:rPr>
              <a:t>248</a:t>
            </a:r>
            <a:r>
              <a:rPr lang="zh-CN" altLang="en-US" sz="1000" dirty="0">
                <a:solidFill>
                  <a:srgbClr val="000000"/>
                </a:solidFill>
                <a:latin typeface="微软雅黑" panose="020B0503020204020204" charset="-122"/>
                <a:ea typeface="微软雅黑" panose="020B0503020204020204" charset="-122"/>
                <a:sym typeface="Avenir Roman"/>
              </a:rPr>
              <a:t>元</a:t>
            </a:r>
            <a:endParaRPr lang="en-US" altLang="zh-CN" sz="1000" dirty="0">
              <a:solidFill>
                <a:srgbClr val="000000"/>
              </a:solidFill>
              <a:latin typeface="微软雅黑" panose="020B0503020204020204" charset="-122"/>
              <a:ea typeface="微软雅黑" panose="020B0503020204020204" charset="-122"/>
              <a:sym typeface="Avenir Roman"/>
            </a:endParaRPr>
          </a:p>
          <a:p>
            <a:pPr defTabSz="514350" hangingPunct="0">
              <a:lnSpc>
                <a:spcPct val="150000"/>
              </a:lnSpc>
            </a:pPr>
            <a:r>
              <a:rPr lang="zh-CN" altLang="en-US" sz="1000" dirty="0">
                <a:solidFill>
                  <a:srgbClr val="000000"/>
                </a:solidFill>
                <a:latin typeface="微软雅黑" panose="020B0503020204020204" charset="-122"/>
                <a:ea typeface="微软雅黑" panose="020B0503020204020204" charset="-122"/>
                <a:sym typeface="Avenir Roman"/>
              </a:rPr>
              <a:t>网络管控价：</a:t>
            </a:r>
            <a:r>
              <a:rPr lang="en-US" altLang="zh-CN" sz="1000" dirty="0">
                <a:solidFill>
                  <a:srgbClr val="000000"/>
                </a:solidFill>
                <a:latin typeface="微软雅黑" panose="020B0503020204020204" charset="-122"/>
                <a:ea typeface="微软雅黑" panose="020B0503020204020204" charset="-122"/>
                <a:sym typeface="Avenir Roman"/>
              </a:rPr>
              <a:t>19</a:t>
            </a:r>
            <a:r>
              <a:rPr lang="en-US" altLang="zh-CN" sz="1000" dirty="0">
                <a:solidFill>
                  <a:srgbClr val="000000"/>
                </a:solidFill>
                <a:latin typeface="微软雅黑" panose="020B0503020204020204" charset="-122"/>
                <a:ea typeface="微软雅黑" panose="020B0503020204020204" charset="-122"/>
                <a:sym typeface="Avenir Roman"/>
              </a:rPr>
              <a:t>8</a:t>
            </a:r>
            <a:r>
              <a:rPr lang="zh-CN" altLang="en-US" sz="1000" dirty="0">
                <a:solidFill>
                  <a:srgbClr val="000000"/>
                </a:solidFill>
                <a:latin typeface="微软雅黑" panose="020B0503020204020204" charset="-122"/>
                <a:ea typeface="微软雅黑" panose="020B0503020204020204" charset="-122"/>
                <a:sym typeface="Avenir Roman"/>
              </a:rPr>
              <a:t>元 </a:t>
            </a:r>
            <a:endParaRPr lang="zh-CN" altLang="en-US" sz="9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Avenir Roman"/>
            </a:endParaRPr>
          </a:p>
        </p:txBody>
      </p:sp>
      <p:sp>
        <p:nvSpPr>
          <p:cNvPr id="14" name="文本框 13"/>
          <p:cNvSpPr txBox="1"/>
          <p:nvPr/>
        </p:nvSpPr>
        <p:spPr>
          <a:xfrm>
            <a:off x="7278370" y="3228975"/>
            <a:ext cx="4626610" cy="38227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lstStyle/>
          <a:p>
            <a:r>
              <a:rPr lang="zh-CN" altLang="en-US" sz="1000" b="1" dirty="0">
                <a:latin typeface="微软雅黑" panose="020B0503020204020204" charset="-122"/>
                <a:ea typeface="微软雅黑" panose="020B0503020204020204" charset="-122"/>
                <a:cs typeface="Times New Roman" panose="02020603050405020304" charset="0"/>
                <a:sym typeface="+mn-ea"/>
              </a:rPr>
              <a:t>设计故事</a:t>
            </a:r>
            <a:r>
              <a:rPr lang="zh-CN" altLang="en-US" sz="1000" dirty="0">
                <a:latin typeface="微软雅黑" panose="020B0503020204020204" charset="-122"/>
                <a:ea typeface="微软雅黑" panose="020B0503020204020204" charset="-122"/>
                <a:cs typeface="Times New Roman" panose="02020603050405020304" charset="0"/>
                <a:sym typeface="+mn-ea"/>
              </a:rPr>
              <a:t>：</a:t>
            </a:r>
            <a:r>
              <a:rPr lang="zh-CN" altLang="en-US" sz="900" dirty="0">
                <a:latin typeface="微软雅黑" panose="020B0503020204020204" charset="-122"/>
                <a:ea typeface="微软雅黑" panose="020B0503020204020204" charset="-122"/>
                <a:sym typeface="Avenir Roman"/>
              </a:rPr>
              <a:t>灵感源于自然界的甲壳虫。为内心纯真对生活充满热爱，追求时尚潮流对世界充满好奇心勇敢率性的你而设计。</a:t>
            </a:r>
            <a:endParaRPr lang="en-US" altLang="zh-CN" sz="900" dirty="0">
              <a:latin typeface="微软雅黑" panose="020B0503020204020204" charset="-122"/>
              <a:ea typeface="微软雅黑" panose="020B0503020204020204" charset="-122"/>
              <a:sym typeface="Avenir Roman"/>
            </a:endParaRPr>
          </a:p>
        </p:txBody>
      </p:sp>
      <p:sp>
        <p:nvSpPr>
          <p:cNvPr id="4" name="文本框 3"/>
          <p:cNvSpPr txBox="1"/>
          <p:nvPr/>
        </p:nvSpPr>
        <p:spPr>
          <a:xfrm>
            <a:off x="7278053" y="4289743"/>
            <a:ext cx="4757738" cy="15900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6" tIns="45716" rIns="45716" bIns="45716" numCol="1" spcCol="38100" rtlCol="0" anchor="t" forceAA="0">
            <a:spAutoFit/>
          </a:bodyPr>
          <a:p>
            <a:pPr marL="0" marR="0" indent="0" algn="l" defTabSz="514350" rtl="0" fontAlgn="auto" latinLnBrk="0" hangingPunct="0">
              <a:lnSpc>
                <a:spcPct val="150000"/>
              </a:lnSpc>
              <a:spcBef>
                <a:spcPts val="0"/>
              </a:spcBef>
              <a:spcAft>
                <a:spcPts val="0"/>
              </a:spcAft>
              <a:buClrTx/>
              <a:buSzTx/>
              <a:buFontTx/>
              <a:buNone/>
            </a:pPr>
            <a:r>
              <a:rPr lang="zh-CN" altLang="en-US" sz="900" b="1" dirty="0">
                <a:latin typeface="微软雅黑" panose="020B0503020204020204" charset="-122"/>
                <a:ea typeface="微软雅黑" panose="020B0503020204020204" charset="-122"/>
                <a:cs typeface="微软雅黑" panose="020B0503020204020204" charset="-122"/>
                <a:sym typeface="Avenir Roman"/>
              </a:rPr>
              <a:t>商品描述：</a:t>
            </a:r>
            <a:endParaRPr kumimoji="0" lang="zh-CN" altLang="en-US" sz="9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r>
              <a:rPr lang="zh-CN" altLang="en-US" sz="800" dirty="0">
                <a:latin typeface="微软雅黑" panose="020B0503020204020204" charset="-122"/>
                <a:ea typeface="微软雅黑" panose="020B0503020204020204" charset="-122"/>
                <a:cs typeface="微软雅黑" panose="020B0503020204020204" charset="-122"/>
                <a:sym typeface="Avenir Roman"/>
              </a:rPr>
              <a:t>1</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时尚穿搭</a:t>
            </a:r>
            <a:r>
              <a:rPr lang="en-US" altLang="zh-CN" sz="800" b="1"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精致潮流</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独特设计，</a:t>
            </a:r>
            <a:r>
              <a:rPr lang="zh-CN" altLang="en-US" sz="800" dirty="0">
                <a:latin typeface="微软雅黑" panose="020B0503020204020204" charset="-122"/>
                <a:ea typeface="微软雅黑" panose="020B0503020204020204" charset="-122"/>
                <a:cs typeface="微软雅黑" panose="020B0503020204020204" charset="-122"/>
                <a:sym typeface="Avenir Roman"/>
              </a:rPr>
              <a:t>灵感源于自然界的甲壳虫，采用独特专利剪裁方式</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让包简约又灵动</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endParaRPr lang="zh-CN" altLang="en-US" sz="800" dirty="0">
              <a:latin typeface="微软雅黑" panose="020B0503020204020204" charset="-122"/>
              <a:ea typeface="微软雅黑" panose="020B0503020204020204" charset="-122"/>
              <a:cs typeface="微软雅黑" panose="020B0503020204020204" charset="-122"/>
              <a:sym typeface="Avenir Roman"/>
            </a:endParaRPr>
          </a:p>
          <a:p>
            <a:pPr marL="0" marR="0" indent="0" algn="l" defTabSz="514350" rtl="0" fontAlgn="auto" latinLnBrk="0" hangingPunct="0">
              <a:lnSpc>
                <a:spcPct val="150000"/>
              </a:lnSpc>
              <a:buNone/>
            </a:pPr>
            <a:endParaRPr lang="en-US" altLang="zh-CN" sz="800" dirty="0">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r>
              <a:rPr lang="en-US" altLang="zh-CN" sz="800" dirty="0">
                <a:latin typeface="微软雅黑" panose="020B0503020204020204" charset="-122"/>
                <a:ea typeface="微软雅黑" panose="020B0503020204020204" charset="-122"/>
                <a:cs typeface="微软雅黑" panose="020B0503020204020204" charset="-122"/>
                <a:sym typeface="Avenir Roman"/>
              </a:rPr>
              <a:t>2.</a:t>
            </a:r>
            <a:r>
              <a:rPr lang="zh-CN" altLang="en-US" sz="800" dirty="0">
                <a:latin typeface="微软雅黑" panose="020B0503020204020204" charset="-122"/>
                <a:ea typeface="微软雅黑" panose="020B0503020204020204" charset="-122"/>
                <a:cs typeface="微软雅黑" panose="020B0503020204020204" charset="-122"/>
                <a:sym typeface="Avenir Roman"/>
              </a:rPr>
              <a:t> </a:t>
            </a:r>
            <a:r>
              <a:rPr lang="zh-CN" altLang="en-US" sz="800" b="1" dirty="0">
                <a:latin typeface="微软雅黑" panose="020B0503020204020204" charset="-122"/>
                <a:ea typeface="微软雅黑" panose="020B0503020204020204" charset="-122"/>
                <a:cs typeface="微软雅黑" panose="020B0503020204020204" charset="-122"/>
                <a:sym typeface="Avenir Roman"/>
              </a:rPr>
              <a:t>双重防水</a:t>
            </a:r>
            <a:r>
              <a:rPr lang="en-US" altLang="zh-CN" sz="800" b="1"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轻便实用方便</a:t>
            </a:r>
            <a:r>
              <a:rPr lang="zh-CN" altLang="en-US"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sym typeface="Avenir Roman"/>
              </a:rPr>
              <a:t>小身材大容量，可满足移动随身携带物品的轻便出行</a:t>
            </a:r>
            <a:r>
              <a:rPr lang="en-US" altLang="zh-CN" sz="800" dirty="0">
                <a:latin typeface="微软雅黑" panose="020B0503020204020204" charset="-122"/>
                <a:ea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超轻</a:t>
            </a:r>
            <a:r>
              <a:rPr lang="en-US" altLang="zh-CN" sz="800" dirty="0">
                <a:latin typeface="微软雅黑" panose="020B0503020204020204" charset="-122"/>
                <a:ea typeface="微软雅黑" panose="020B0503020204020204" charset="-122"/>
                <a:cs typeface="微软雅黑" panose="020B0503020204020204" charset="-122"/>
                <a:sym typeface="Avenir Roman"/>
              </a:rPr>
              <a:t>205</a:t>
            </a:r>
            <a:r>
              <a:rPr lang="zh-CN" altLang="en-US" sz="800" dirty="0">
                <a:latin typeface="微软雅黑" panose="020B0503020204020204" charset="-122"/>
                <a:ea typeface="微软雅黑" panose="020B0503020204020204" charset="-122"/>
                <a:cs typeface="微软雅黑" panose="020B0503020204020204" charset="-122"/>
                <a:sym typeface="Avenir Roman"/>
              </a:rPr>
              <a:t>克仅近一部手机的重量</a:t>
            </a:r>
            <a:r>
              <a:rPr lang="en-US" altLang="zh-CN" sz="800" dirty="0">
                <a:latin typeface="微软雅黑" panose="020B0503020204020204" charset="-122"/>
                <a:ea typeface="微软雅黑" panose="020B0503020204020204" charset="-122"/>
                <a:cs typeface="微软雅黑" panose="020B0503020204020204" charset="-122"/>
                <a:sym typeface="Avenir Roman"/>
              </a:rPr>
              <a:t>,,</a:t>
            </a:r>
            <a:r>
              <a:rPr lang="zh-CN" altLang="en-US" sz="800" dirty="0">
                <a:latin typeface="微软雅黑" panose="020B0503020204020204" charset="-122"/>
                <a:ea typeface="微软雅黑" panose="020B0503020204020204" charset="-122"/>
                <a:cs typeface="微软雅黑" panose="020B0503020204020204" charset="-122"/>
                <a:sym typeface="Avenir Roman"/>
              </a:rPr>
              <a:t>却实现</a:t>
            </a:r>
            <a:r>
              <a:rPr lang="en-US" altLang="zh-CN" sz="800" dirty="0">
                <a:latin typeface="微软雅黑" panose="020B0503020204020204" charset="-122"/>
                <a:ea typeface="微软雅黑" panose="020B0503020204020204" charset="-122"/>
                <a:cs typeface="微软雅黑" panose="020B0503020204020204" charset="-122"/>
                <a:sym typeface="Avenir Roman"/>
              </a:rPr>
              <a:t>1.5</a:t>
            </a:r>
            <a:r>
              <a:rPr lang="zh-CN" altLang="en-US" sz="800" dirty="0">
                <a:latin typeface="微软雅黑" panose="020B0503020204020204" charset="-122"/>
                <a:ea typeface="微软雅黑" panose="020B0503020204020204" charset="-122"/>
                <a:cs typeface="微软雅黑" panose="020B0503020204020204" charset="-122"/>
                <a:sym typeface="Avenir Roman"/>
              </a:rPr>
              <a:t>倍的扩容。</a:t>
            </a:r>
            <a:r>
              <a:rPr lang="zh-CN" altLang="en-US" sz="800" b="1" dirty="0">
                <a:latin typeface="微软雅黑" panose="020B0503020204020204" charset="-122"/>
                <a:ea typeface="微软雅黑" panose="020B0503020204020204" charset="-122"/>
                <a:cs typeface="微软雅黑" panose="020B0503020204020204" charset="-122"/>
                <a:sym typeface="Avenir Roman"/>
              </a:rPr>
              <a:t>采用</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Skin Touch</a:t>
            </a:r>
            <a:r>
              <a:rPr lang="zh-CN" altLang="en-US" sz="800" b="1" dirty="0">
                <a:latin typeface="微软雅黑" panose="020B0503020204020204" charset="-122"/>
                <a:ea typeface="微软雅黑" panose="020B0503020204020204" charset="-122"/>
                <a:cs typeface="微软雅黑" panose="020B0503020204020204" charset="-122"/>
                <a:sym typeface="Avenir Roman"/>
              </a:rPr>
              <a:t>肤感皮膜面料婴儿肌肤的手感</a:t>
            </a:r>
            <a:r>
              <a:rPr lang="en-US" altLang="zh-CN" sz="800" b="1"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雾面质地高级</a:t>
            </a:r>
            <a:r>
              <a:rPr lang="en-US" altLang="zh-CN" sz="800" b="1"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比布高级比皮耐用</a:t>
            </a:r>
            <a:r>
              <a:rPr lang="en-US" altLang="zh-CN" sz="800" b="1" dirty="0">
                <a:latin typeface="微软雅黑" panose="020B0503020204020204" charset="-122"/>
                <a:ea typeface="微软雅黑" panose="020B0503020204020204" charset="-122"/>
                <a:cs typeface="微软雅黑" panose="020B0503020204020204" charset="-122"/>
                <a:sym typeface="Avenir Roman"/>
              </a:rPr>
              <a:t>,</a:t>
            </a:r>
            <a:r>
              <a:rPr lang="zh-CN" altLang="en-US" sz="800" b="1" dirty="0">
                <a:latin typeface="微软雅黑" panose="020B0503020204020204" charset="-122"/>
                <a:ea typeface="微软雅黑" panose="020B0503020204020204" charset="-122"/>
                <a:cs typeface="微软雅黑" panose="020B0503020204020204" charset="-122"/>
                <a:sym typeface="Avenir Roman"/>
              </a:rPr>
              <a:t>内外</a:t>
            </a:r>
            <a:r>
              <a:rPr lang="zh-CN" altLang="en-US" sz="800" b="1" dirty="0">
                <a:latin typeface="微软雅黑" panose="020B0503020204020204" charset="-122"/>
                <a:ea typeface="微软雅黑" panose="020B0503020204020204" charset="-122"/>
                <a:cs typeface="微软雅黑" panose="020B0503020204020204" charset="-122"/>
                <a:sym typeface="Avenir Roman"/>
              </a:rPr>
              <a:t>防水，面料拉链双防水。雨季也不怕</a:t>
            </a:r>
            <a:r>
              <a:rPr lang="en-US" altLang="zh-CN" sz="800" b="1" dirty="0">
                <a:latin typeface="微软雅黑" panose="020B0503020204020204" charset="-122"/>
                <a:ea typeface="微软雅黑" panose="020B0503020204020204" charset="-122"/>
                <a:cs typeface="微软雅黑" panose="020B0503020204020204" charset="-122"/>
                <a:sym typeface="Avenir Roman"/>
              </a:rPr>
              <a:t>, </a:t>
            </a:r>
            <a:r>
              <a:rPr lang="zh-CN" altLang="en-US" sz="800" dirty="0">
                <a:solidFill>
                  <a:srgbClr val="000000"/>
                </a:solidFill>
                <a:latin typeface="微软雅黑" panose="020B0503020204020204" charset="-122"/>
                <a:ea typeface="微软雅黑" panose="020B0503020204020204" charset="-122"/>
                <a:sym typeface="Avenir Roman"/>
              </a:rPr>
              <a:t>可斜挎单肩也可手拎</a:t>
            </a:r>
            <a:r>
              <a:rPr lang="zh-CN" altLang="en-US" sz="800" b="1" dirty="0">
                <a:solidFill>
                  <a:srgbClr val="000000"/>
                </a:solidFill>
                <a:latin typeface="微软雅黑" panose="020B0503020204020204" charset="-122"/>
                <a:ea typeface="微软雅黑" panose="020B0503020204020204" charset="-122"/>
                <a:cs typeface="微软雅黑" panose="020B0503020204020204" charset="-122"/>
                <a:sym typeface="Avenir Roman"/>
              </a:rPr>
              <a:t>。</a:t>
            </a:r>
            <a:endParaRPr lang="en-US" altLang="zh-CN" sz="800" b="1"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algn="l" defTabSz="514350" hangingPunct="0">
              <a:lnSpc>
                <a:spcPct val="150000"/>
              </a:lnSpc>
            </a:pP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a:p>
            <a:pPr defTabSz="514350" hangingPunct="0">
              <a:lnSpc>
                <a:spcPct val="150000"/>
              </a:lnSpc>
            </a:pPr>
            <a:r>
              <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rPr>
              <a:t>3.</a:t>
            </a:r>
            <a:r>
              <a:rPr lang="zh-CN" altLang="en-US" sz="800" b="1" dirty="0">
                <a:solidFill>
                  <a:srgbClr val="000000"/>
                </a:solidFill>
                <a:latin typeface="微软雅黑" panose="020B0503020204020204" charset="-122"/>
                <a:ea typeface="微软雅黑" panose="020B0503020204020204" charset="-122"/>
                <a:sym typeface="Avenir Roman"/>
              </a:rPr>
              <a:t>适用人群广：时尚</a:t>
            </a:r>
            <a:r>
              <a:rPr lang="en-US" altLang="zh-CN" sz="800" b="1" dirty="0">
                <a:solidFill>
                  <a:srgbClr val="000000"/>
                </a:solidFill>
                <a:latin typeface="微软雅黑" panose="020B0503020204020204" charset="-122"/>
                <a:ea typeface="微软雅黑" panose="020B0503020204020204" charset="-122"/>
                <a:sym typeface="Avenir Roman"/>
              </a:rPr>
              <a:t>Q</a:t>
            </a:r>
            <a:r>
              <a:rPr lang="zh-CN" altLang="en-US" sz="800" b="1" dirty="0">
                <a:solidFill>
                  <a:srgbClr val="000000"/>
                </a:solidFill>
                <a:latin typeface="微软雅黑" panose="020B0503020204020204" charset="-122"/>
                <a:ea typeface="微软雅黑" panose="020B0503020204020204" charset="-122"/>
                <a:sym typeface="Avenir Roman"/>
              </a:rPr>
              <a:t>萌</a:t>
            </a:r>
            <a:r>
              <a:rPr lang="en-US" altLang="zh-CN" sz="800" b="1" dirty="0">
                <a:solidFill>
                  <a:srgbClr val="000000"/>
                </a:solidFill>
                <a:latin typeface="微软雅黑" panose="020B0503020204020204" charset="-122"/>
                <a:ea typeface="微软雅黑" panose="020B0503020204020204" charset="-122"/>
                <a:sym typeface="Avenir Roman"/>
              </a:rPr>
              <a:t>,</a:t>
            </a:r>
            <a:r>
              <a:rPr lang="zh-CN" altLang="en-US" sz="800" b="1" dirty="0">
                <a:solidFill>
                  <a:srgbClr val="000000"/>
                </a:solidFill>
                <a:latin typeface="微软雅黑" panose="020B0503020204020204" charset="-122"/>
                <a:ea typeface="微软雅黑" panose="020B0503020204020204" charset="-122"/>
                <a:sym typeface="Avenir Roman"/>
              </a:rPr>
              <a:t>俏皮有趣，男女老幼皆宜。</a:t>
            </a:r>
            <a:endParaRPr lang="en-US" altLang="zh-CN" sz="800" dirty="0">
              <a:solidFill>
                <a:srgbClr val="000000"/>
              </a:solidFill>
              <a:latin typeface="微软雅黑" panose="020B0503020204020204" charset="-122"/>
              <a:ea typeface="微软雅黑" panose="020B0503020204020204" charset="-122"/>
              <a:cs typeface="微软雅黑" panose="020B0503020204020204" charset="-122"/>
              <a:sym typeface="Avenir Roman"/>
            </a:endParaRPr>
          </a:p>
        </p:txBody>
      </p:sp>
      <p:pic>
        <p:nvPicPr>
          <p:cNvPr id="6" name="图片 5" descr="2AA2DC8A-2327-47BC-BB74-4F9095787702"/>
          <p:cNvPicPr>
            <a:picLocks noChangeAspect="1"/>
          </p:cNvPicPr>
          <p:nvPr/>
        </p:nvPicPr>
        <p:blipFill>
          <a:blip r:embed="rId1"/>
          <a:stretch>
            <a:fillRect/>
          </a:stretch>
        </p:blipFill>
        <p:spPr>
          <a:xfrm>
            <a:off x="3509010" y="4168775"/>
            <a:ext cx="2912745" cy="1934845"/>
          </a:xfrm>
          <a:prstGeom prst="rect">
            <a:avLst/>
          </a:prstGeom>
        </p:spPr>
      </p:pic>
      <p:pic>
        <p:nvPicPr>
          <p:cNvPr id="7" name="图片 6" descr="IMG_9344"/>
          <p:cNvPicPr>
            <a:picLocks noChangeAspect="1"/>
          </p:cNvPicPr>
          <p:nvPr/>
        </p:nvPicPr>
        <p:blipFill>
          <a:blip r:embed="rId2"/>
          <a:stretch>
            <a:fillRect/>
          </a:stretch>
        </p:blipFill>
        <p:spPr>
          <a:xfrm>
            <a:off x="0" y="4168775"/>
            <a:ext cx="3440430" cy="1935480"/>
          </a:xfrm>
          <a:prstGeom prst="rect">
            <a:avLst/>
          </a:prstGeom>
        </p:spPr>
      </p:pic>
      <p:pic>
        <p:nvPicPr>
          <p:cNvPr id="199" name="PPT -21.jpg" descr="PPT -21.jpg"/>
          <p:cNvPicPr>
            <a:picLocks noChangeAspect="1"/>
          </p:cNvPicPr>
          <p:nvPr/>
        </p:nvPicPr>
        <p:blipFill>
          <a:blip r:embed="rId3"/>
          <a:stretch>
            <a:fillRect/>
          </a:stretch>
        </p:blipFill>
        <p:spPr>
          <a:xfrm>
            <a:off x="0" y="469265"/>
            <a:ext cx="6417310" cy="3610610"/>
          </a:xfrm>
          <a:prstGeom prst="rect">
            <a:avLst/>
          </a:prstGeom>
          <a:ln w="12700">
            <a:miter lim="4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标题"/>
          <p:cNvSpPr txBox="1">
            <a:spLocks noGrp="1"/>
          </p:cNvSpPr>
          <p:nvPr>
            <p:ph type="title"/>
          </p:nvPr>
        </p:nvSpPr>
        <p:spPr>
          <a:prstGeom prst="rect">
            <a:avLst/>
          </a:prstGeom>
        </p:spPr>
        <p:txBody>
          <a:bodyPr/>
          <a:lstStyle/>
          <a:p/>
        </p:txBody>
      </p:sp>
      <p:sp>
        <p:nvSpPr>
          <p:cNvPr id="120" name="正文"/>
          <p:cNvSpPr txBox="1">
            <a:spLocks noGrp="1"/>
          </p:cNvSpPr>
          <p:nvPr>
            <p:ph type="body" idx="1"/>
          </p:nvPr>
        </p:nvSpPr>
        <p:spPr>
          <a:prstGeom prst="rect">
            <a:avLst/>
          </a:prstGeom>
        </p:spPr>
        <p:txBody>
          <a:bodyPr/>
          <a:lstStyle/>
          <a:p/>
        </p:txBody>
      </p:sp>
      <p:pic>
        <p:nvPicPr>
          <p:cNvPr id="121" name="L1091364-大小.jpg" descr="L1091364-大小.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标题 1"/>
          <p:cNvSpPr txBox="1">
            <a:spLocks noGrp="1"/>
          </p:cNvSpPr>
          <p:nvPr>
            <p:ph type="title"/>
          </p:nvPr>
        </p:nvSpPr>
        <p:spPr>
          <a:prstGeom prst="rect">
            <a:avLst/>
          </a:prstGeom>
        </p:spPr>
        <p:txBody>
          <a:bodyPr/>
          <a:lstStyle/>
          <a:p/>
        </p:txBody>
      </p:sp>
      <p:sp>
        <p:nvSpPr>
          <p:cNvPr id="124" name="内容占位符 2"/>
          <p:cNvSpPr txBox="1">
            <a:spLocks noGrp="1"/>
          </p:cNvSpPr>
          <p:nvPr>
            <p:ph type="body" idx="1"/>
          </p:nvPr>
        </p:nvSpPr>
        <p:spPr>
          <a:prstGeom prst="rect">
            <a:avLst/>
          </a:prstGeom>
        </p:spPr>
        <p:txBody>
          <a:bodyPr/>
          <a:lstStyle/>
          <a:p/>
        </p:txBody>
      </p:sp>
      <p:pic>
        <p:nvPicPr>
          <p:cNvPr id="125" name="图片 3" descr="图片 3"/>
          <p:cNvPicPr>
            <a:picLocks noChangeAspect="1"/>
          </p:cNvPicPr>
          <p:nvPr/>
        </p:nvPicPr>
        <p:blipFill>
          <a:blip r:embed="rId1"/>
          <a:stretch>
            <a:fillRect/>
          </a:stretch>
        </p:blipFill>
        <p:spPr>
          <a:xfrm>
            <a:off x="0" y="-10796"/>
            <a:ext cx="12206606" cy="6868796"/>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标题 1"/>
          <p:cNvSpPr txBox="1">
            <a:spLocks noGrp="1"/>
          </p:cNvSpPr>
          <p:nvPr>
            <p:ph type="title"/>
          </p:nvPr>
        </p:nvSpPr>
        <p:spPr>
          <a:prstGeom prst="rect">
            <a:avLst/>
          </a:prstGeom>
        </p:spPr>
        <p:txBody>
          <a:bodyPr/>
          <a:lstStyle/>
          <a:p/>
        </p:txBody>
      </p:sp>
      <p:sp>
        <p:nvSpPr>
          <p:cNvPr id="128" name="内容占位符 2"/>
          <p:cNvSpPr txBox="1">
            <a:spLocks noGrp="1"/>
          </p:cNvSpPr>
          <p:nvPr>
            <p:ph type="body" idx="1"/>
          </p:nvPr>
        </p:nvSpPr>
        <p:spPr>
          <a:prstGeom prst="rect">
            <a:avLst/>
          </a:prstGeom>
        </p:spPr>
        <p:txBody>
          <a:bodyPr/>
          <a:lstStyle/>
          <a:p/>
        </p:txBody>
      </p:sp>
      <p:pic>
        <p:nvPicPr>
          <p:cNvPr id="129" name="图片 4" descr="图片 4"/>
          <p:cNvPicPr>
            <a:picLocks noChangeAspect="1"/>
          </p:cNvPicPr>
          <p:nvPr/>
        </p:nvPicPr>
        <p:blipFill>
          <a:blip r:embed="rId1"/>
          <a:stretch>
            <a:fillRect/>
          </a:stretch>
        </p:blipFill>
        <p:spPr>
          <a:xfrm>
            <a:off x="0" y="0"/>
            <a:ext cx="12207875" cy="6869431"/>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172" name="幻灯片副标题"/>
          <p:cNvSpPr txBox="1"/>
          <p:nvPr>
            <p:ph type="body" sz="quarter" idx="1"/>
          </p:nvPr>
        </p:nvSpPr>
        <p:spPr>
          <a:xfrm>
            <a:off x="603250" y="1186480"/>
            <a:ext cx="10985500" cy="467390"/>
          </a:xfrm>
          <a:prstGeom prst="rect">
            <a:avLst/>
          </a:prstGeom>
        </p:spPr>
        <p:txBody>
          <a:bodyPr/>
          <a:lstStyle/>
          <a:p/>
        </p:txBody>
      </p:sp>
      <p:sp>
        <p:nvSpPr>
          <p:cNvPr id="173" name="幻灯片项目符号文本"/>
          <p:cNvSpPr txBox="1"/>
          <p:nvPr>
            <p:ph type="body" idx="13"/>
          </p:nvPr>
        </p:nvSpPr>
        <p:spPr>
          <a:prstGeom prst="rect">
            <a:avLst/>
          </a:prstGeom>
        </p:spPr>
        <p:txBody>
          <a:bodyPr/>
          <a:lstStyle/>
          <a:p/>
        </p:txBody>
      </p:sp>
      <p:pic>
        <p:nvPicPr>
          <p:cNvPr id="174" name="树充气颈枕-05.jpg" descr="树充气颈枕-05.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标题 1"/>
          <p:cNvSpPr txBox="1">
            <a:spLocks noGrp="1"/>
          </p:cNvSpPr>
          <p:nvPr>
            <p:ph type="title"/>
          </p:nvPr>
        </p:nvSpPr>
        <p:spPr>
          <a:prstGeom prst="rect">
            <a:avLst/>
          </a:prstGeom>
        </p:spPr>
        <p:txBody>
          <a:bodyPr/>
          <a:lstStyle/>
          <a:p/>
        </p:txBody>
      </p:sp>
      <p:sp>
        <p:nvSpPr>
          <p:cNvPr id="160" name="内容占位符 2"/>
          <p:cNvSpPr txBox="1">
            <a:spLocks noGrp="1"/>
          </p:cNvSpPr>
          <p:nvPr>
            <p:ph type="body" idx="1"/>
          </p:nvPr>
        </p:nvSpPr>
        <p:spPr>
          <a:prstGeom prst="rect">
            <a:avLst/>
          </a:prstGeom>
        </p:spPr>
        <p:txBody>
          <a:bodyPr/>
          <a:lstStyle/>
          <a:p/>
        </p:txBody>
      </p:sp>
      <p:pic>
        <p:nvPicPr>
          <p:cNvPr id="161" name="图片 3" descr="图片 3"/>
          <p:cNvPicPr>
            <a:picLocks noChangeAspect="1"/>
          </p:cNvPicPr>
          <p:nvPr/>
        </p:nvPicPr>
        <p:blipFill>
          <a:blip r:embed="rId1"/>
          <a:stretch>
            <a:fillRect/>
          </a:stretch>
        </p:blipFill>
        <p:spPr>
          <a:xfrm>
            <a:off x="0" y="0"/>
            <a:ext cx="12193270" cy="6861175"/>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标题 1"/>
          <p:cNvSpPr txBox="1">
            <a:spLocks noGrp="1"/>
          </p:cNvSpPr>
          <p:nvPr>
            <p:ph type="title"/>
          </p:nvPr>
        </p:nvSpPr>
        <p:spPr>
          <a:prstGeom prst="rect">
            <a:avLst/>
          </a:prstGeom>
        </p:spPr>
        <p:txBody>
          <a:bodyPr/>
          <a:lstStyle/>
          <a:p/>
        </p:txBody>
      </p:sp>
      <p:sp>
        <p:nvSpPr>
          <p:cNvPr id="184" name="内容占位符 2"/>
          <p:cNvSpPr txBox="1">
            <a:spLocks noGrp="1"/>
          </p:cNvSpPr>
          <p:nvPr>
            <p:ph type="body" idx="1"/>
          </p:nvPr>
        </p:nvSpPr>
        <p:spPr>
          <a:prstGeom prst="rect">
            <a:avLst/>
          </a:prstGeom>
        </p:spPr>
        <p:txBody>
          <a:bodyPr/>
          <a:lstStyle/>
          <a:p/>
        </p:txBody>
      </p:sp>
      <p:pic>
        <p:nvPicPr>
          <p:cNvPr id="185" name="图片 3" descr="图片 3"/>
          <p:cNvPicPr>
            <a:picLocks noChangeAspect="1"/>
          </p:cNvPicPr>
          <p:nvPr/>
        </p:nvPicPr>
        <p:blipFill>
          <a:blip r:embed="rId1"/>
          <a:stretch>
            <a:fillRect/>
          </a:stretch>
        </p:blipFill>
        <p:spPr>
          <a:xfrm>
            <a:off x="0" y="0"/>
            <a:ext cx="12195175" cy="686181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p:cNvSpPr txBox="1">
            <a:spLocks noGrp="1"/>
          </p:cNvSpPr>
          <p:nvPr>
            <p:ph type="title"/>
          </p:nvPr>
        </p:nvSpPr>
        <p:spPr>
          <a:prstGeom prst="rect">
            <a:avLst/>
          </a:prstGeom>
        </p:spPr>
        <p:txBody>
          <a:bodyPr/>
          <a:lstStyle/>
          <a:p/>
        </p:txBody>
      </p:sp>
      <p:sp>
        <p:nvSpPr>
          <p:cNvPr id="200" name="内容占位符 2"/>
          <p:cNvSpPr txBox="1">
            <a:spLocks noGrp="1"/>
          </p:cNvSpPr>
          <p:nvPr>
            <p:ph type="body" idx="1"/>
          </p:nvPr>
        </p:nvSpPr>
        <p:spPr>
          <a:prstGeom prst="rect">
            <a:avLst/>
          </a:prstGeom>
        </p:spPr>
        <p:txBody>
          <a:bodyPr/>
          <a:lstStyle/>
          <a:p/>
        </p:txBody>
      </p:sp>
      <p:pic>
        <p:nvPicPr>
          <p:cNvPr id="201" name="树收纳包 PPT -18.jpg" descr="树收纳包 PPT -18.jpg"/>
          <p:cNvPicPr>
            <a:picLocks noChangeAspect="1"/>
          </p:cNvPicPr>
          <p:nvPr/>
        </p:nvPicPr>
        <p:blipFill>
          <a:blip r:embed="rId1"/>
          <a:stretch>
            <a:fillRect/>
          </a:stretch>
        </p:blipFill>
        <p:spPr>
          <a:xfrm>
            <a:off x="2467" y="0"/>
            <a:ext cx="12187066"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标题 1"/>
          <p:cNvSpPr txBox="1">
            <a:spLocks noGrp="1"/>
          </p:cNvSpPr>
          <p:nvPr>
            <p:ph type="title"/>
          </p:nvPr>
        </p:nvSpPr>
        <p:spPr>
          <a:prstGeom prst="rect">
            <a:avLst/>
          </a:prstGeom>
        </p:spPr>
        <p:txBody>
          <a:bodyPr/>
          <a:lstStyle/>
          <a:p/>
        </p:txBody>
      </p:sp>
      <p:sp>
        <p:nvSpPr>
          <p:cNvPr id="208" name="内容占位符 2"/>
          <p:cNvSpPr txBox="1">
            <a:spLocks noGrp="1"/>
          </p:cNvSpPr>
          <p:nvPr>
            <p:ph type="body" idx="1"/>
          </p:nvPr>
        </p:nvSpPr>
        <p:spPr>
          <a:prstGeom prst="rect">
            <a:avLst/>
          </a:prstGeom>
        </p:spPr>
        <p:txBody>
          <a:bodyPr/>
          <a:lstStyle/>
          <a:p/>
        </p:txBody>
      </p:sp>
      <p:pic>
        <p:nvPicPr>
          <p:cNvPr id="209" name="图片 4" descr="图片 4"/>
          <p:cNvPicPr>
            <a:picLocks noChangeAspect="1"/>
          </p:cNvPicPr>
          <p:nvPr/>
        </p:nvPicPr>
        <p:blipFill>
          <a:blip r:embed="rId1"/>
          <a:stretch>
            <a:fillRect/>
          </a:stretch>
        </p:blipFill>
        <p:spPr>
          <a:xfrm>
            <a:off x="0" y="0"/>
            <a:ext cx="12198350" cy="6861175"/>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4"/>
          <p:cNvPicPr>
            <a:picLocks noChangeAspect="1"/>
          </p:cNvPicPr>
          <p:nvPr/>
        </p:nvPicPr>
        <p:blipFill>
          <a:blip r:embed="rId1"/>
          <a:stretch>
            <a:fillRect/>
          </a:stretch>
        </p:blipFill>
        <p:spPr>
          <a:xfrm>
            <a:off x="0" y="0"/>
            <a:ext cx="12192635" cy="685863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4228475" y="3881687"/>
            <a:ext cx="2039983" cy="1147490"/>
          </a:xfrm>
          <a:prstGeom prst="rect">
            <a:avLst/>
          </a:prstGeom>
        </p:spPr>
      </p:pic>
      <p:pic>
        <p:nvPicPr>
          <p:cNvPr id="9" name="图片 8"/>
          <p:cNvPicPr>
            <a:picLocks noChangeAspect="1"/>
          </p:cNvPicPr>
          <p:nvPr/>
        </p:nvPicPr>
        <p:blipFill>
          <a:blip r:embed="rId2"/>
          <a:stretch>
            <a:fillRect/>
          </a:stretch>
        </p:blipFill>
        <p:spPr>
          <a:xfrm>
            <a:off x="2133600" y="3881755"/>
            <a:ext cx="2030730" cy="1155700"/>
          </a:xfrm>
          <a:prstGeom prst="rect">
            <a:avLst/>
          </a:prstGeom>
        </p:spPr>
      </p:pic>
      <p:pic>
        <p:nvPicPr>
          <p:cNvPr id="11" name="图片 10"/>
          <p:cNvPicPr>
            <a:picLocks noChangeAspect="1"/>
          </p:cNvPicPr>
          <p:nvPr/>
        </p:nvPicPr>
        <p:blipFill>
          <a:blip r:embed="rId3"/>
          <a:stretch>
            <a:fillRect/>
          </a:stretch>
        </p:blipFill>
        <p:spPr>
          <a:xfrm>
            <a:off x="4323080" y="5207635"/>
            <a:ext cx="850265" cy="850265"/>
          </a:xfrm>
          <a:prstGeom prst="rect">
            <a:avLst/>
          </a:prstGeom>
        </p:spPr>
      </p:pic>
      <p:pic>
        <p:nvPicPr>
          <p:cNvPr id="12" name="图片 11"/>
          <p:cNvPicPr>
            <a:picLocks noChangeAspect="1"/>
          </p:cNvPicPr>
          <p:nvPr/>
        </p:nvPicPr>
        <p:blipFill>
          <a:blip r:embed="rId4"/>
          <a:stretch>
            <a:fillRect/>
          </a:stretch>
        </p:blipFill>
        <p:spPr>
          <a:xfrm>
            <a:off x="5330825" y="5231130"/>
            <a:ext cx="873125" cy="873125"/>
          </a:xfrm>
          <a:prstGeom prst="rect">
            <a:avLst/>
          </a:prstGeom>
        </p:spPr>
      </p:pic>
      <p:sp>
        <p:nvSpPr>
          <p:cNvPr id="15" name="文本框 14"/>
          <p:cNvSpPr txBox="1"/>
          <p:nvPr/>
        </p:nvSpPr>
        <p:spPr>
          <a:xfrm>
            <a:off x="7083001" y="576121"/>
            <a:ext cx="4491292" cy="2192020"/>
          </a:xfrm>
          <a:prstGeom prst="rect">
            <a:avLst/>
          </a:prstGeom>
          <a:noFill/>
        </p:spPr>
        <p:txBody>
          <a:bodyPr wrap="square" rtlCol="0" anchor="t">
            <a:spAutoFit/>
          </a:bodyPr>
          <a:lstStyle/>
          <a:p>
            <a:pPr defTabSz="514350">
              <a:lnSpc>
                <a:spcPct val="150000"/>
              </a:lnSpc>
            </a:pPr>
            <a:r>
              <a:rPr lang="zh-CN" altLang="en-US" sz="1000" b="1" dirty="0">
                <a:latin typeface="微软雅黑" panose="020B0503020204020204" charset="-122"/>
                <a:ea typeface="微软雅黑" panose="020B0503020204020204" charset="-122"/>
                <a:sym typeface="Avenir Roman"/>
              </a:rPr>
              <a:t>名称：</a:t>
            </a:r>
            <a:r>
              <a:rPr lang="en-US" altLang="zh-CN" sz="1000" b="1" dirty="0">
                <a:latin typeface="微软雅黑" panose="020B0503020204020204" charset="-122"/>
                <a:ea typeface="微软雅黑" panose="020B0503020204020204" charset="-122"/>
                <a:sym typeface="Avenir Roman"/>
              </a:rPr>
              <a:t>TREE </a:t>
            </a:r>
            <a:r>
              <a:rPr lang="zh-CN" altLang="en-US" sz="1000" b="1" dirty="0">
                <a:latin typeface="微软雅黑" panose="020B0503020204020204" charset="-122"/>
                <a:ea typeface="微软雅黑" panose="020B0503020204020204" charset="-122"/>
                <a:sym typeface="Avenir Roman"/>
              </a:rPr>
              <a:t>树洗漱化妆包</a:t>
            </a:r>
            <a:r>
              <a:rPr lang="en-US" altLang="zh-CN" sz="1000" b="1" dirty="0">
                <a:latin typeface="微软雅黑" panose="020B0503020204020204" charset="-122"/>
                <a:ea typeface="微软雅黑" panose="020B0503020204020204" charset="-122"/>
                <a:sym typeface="Avenir Roman"/>
              </a:rPr>
              <a:t>-</a:t>
            </a:r>
            <a:r>
              <a:rPr lang="zh-CN" altLang="en-US" sz="1000" b="1" dirty="0">
                <a:latin typeface="微软雅黑" panose="020B0503020204020204" charset="-122"/>
                <a:ea typeface="微软雅黑" panose="020B0503020204020204" charset="-122"/>
                <a:sym typeface="Avenir Roman"/>
              </a:rPr>
              <a:t>大号</a:t>
            </a:r>
            <a:endParaRPr lang="en-US" altLang="zh-CN" sz="1000" b="1"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smtClean="0">
                <a:latin typeface="微软雅黑" panose="020B0503020204020204" charset="-122"/>
                <a:ea typeface="微软雅黑" panose="020B0503020204020204" charset="-122"/>
                <a:sym typeface="Avenir Roman"/>
              </a:rPr>
              <a:t>品牌</a:t>
            </a:r>
            <a:r>
              <a:rPr lang="zh-CN" altLang="en-US" sz="900" dirty="0">
                <a:latin typeface="微软雅黑" panose="020B0503020204020204" charset="-122"/>
                <a:ea typeface="微软雅黑" panose="020B0503020204020204" charset="-122"/>
                <a:sym typeface="Avenir Roman"/>
              </a:rPr>
              <a:t>：</a:t>
            </a:r>
            <a:r>
              <a:rPr lang="en-US" altLang="zh-CN" sz="900" dirty="0">
                <a:latin typeface="微软雅黑" panose="020B0503020204020204" charset="-122"/>
                <a:ea typeface="微软雅黑" panose="020B0503020204020204" charset="-122"/>
                <a:sym typeface="Avenir Roman"/>
              </a:rPr>
              <a:t>URBAN FOREST</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型号：</a:t>
            </a:r>
            <a:r>
              <a:rPr lang="en-US" altLang="zh-CN" sz="900" dirty="0">
                <a:latin typeface="微软雅黑" panose="020B0503020204020204" charset="-122"/>
                <a:ea typeface="微软雅黑" panose="020B0503020204020204" charset="-122"/>
                <a:sym typeface="Avenir Roman"/>
              </a:rPr>
              <a:t>TB007</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材质：</a:t>
            </a:r>
            <a:r>
              <a:rPr lang="en-US" altLang="zh-CN" sz="900" dirty="0">
                <a:latin typeface="微软雅黑" panose="020B0503020204020204" charset="-122"/>
                <a:ea typeface="微软雅黑" panose="020B0503020204020204" charset="-122"/>
                <a:sym typeface="Avenir Roman"/>
              </a:rPr>
              <a:t>100%</a:t>
            </a:r>
            <a:r>
              <a:rPr lang="zh-CN" altLang="en-US" sz="900" dirty="0">
                <a:latin typeface="微软雅黑" panose="020B0503020204020204" charset="-122"/>
                <a:ea typeface="微软雅黑" panose="020B0503020204020204" charset="-122"/>
                <a:sym typeface="Avenir Roman"/>
              </a:rPr>
              <a:t>聚酯纤维</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不锈钢</a:t>
            </a:r>
            <a:endParaRPr lang="zh-CN" altLang="en-US"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尺寸： </a:t>
            </a:r>
            <a:r>
              <a:rPr lang="en-US" altLang="zh-CN" sz="900" dirty="0">
                <a:latin typeface="微软雅黑" panose="020B0503020204020204" charset="-122"/>
                <a:ea typeface="微软雅黑" panose="020B0503020204020204" charset="-122"/>
                <a:sym typeface="Avenir Roman"/>
              </a:rPr>
              <a:t>225*170*90mm</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装箱数：</a:t>
            </a:r>
            <a:r>
              <a:rPr lang="en-US" altLang="zh-CN" sz="900" dirty="0">
                <a:latin typeface="微软雅黑" panose="020B0503020204020204" charset="-122"/>
                <a:ea typeface="微软雅黑" panose="020B0503020204020204" charset="-122"/>
                <a:sym typeface="Avenir Roman"/>
              </a:rPr>
              <a:t>40</a:t>
            </a:r>
            <a:r>
              <a:rPr lang="zh-CN" altLang="en-US" sz="900" dirty="0">
                <a:latin typeface="微软雅黑" panose="020B0503020204020204" charset="-122"/>
                <a:ea typeface="微软雅黑" panose="020B0503020204020204" charset="-122"/>
                <a:sym typeface="Avenir Roman"/>
              </a:rPr>
              <a:t>个</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箱</a:t>
            </a:r>
            <a:endParaRPr lang="zh-CN" altLang="en-US"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颜色：铁锈粉</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柠檬黄</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深海蓝</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水泥灰</a:t>
            </a:r>
            <a:endParaRPr lang="zh-CN" altLang="en-US"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包装盒</a:t>
            </a:r>
            <a:r>
              <a:rPr lang="zh-CN" altLang="en-US" sz="900" dirty="0" smtClean="0">
                <a:latin typeface="微软雅黑" panose="020B0503020204020204" charset="-122"/>
                <a:ea typeface="微软雅黑" panose="020B0503020204020204" charset="-122"/>
                <a:sym typeface="Avenir Roman"/>
              </a:rPr>
              <a:t>：彩盒</a:t>
            </a:r>
            <a:endParaRPr lang="en-US" altLang="zh-CN" sz="900" dirty="0" smtClean="0">
              <a:latin typeface="微软雅黑" panose="020B0503020204020204" charset="-122"/>
              <a:ea typeface="微软雅黑" panose="020B0503020204020204" charset="-122"/>
              <a:sym typeface="Avenir Roman"/>
            </a:endParaRPr>
          </a:p>
          <a:p>
            <a:pPr defTabSz="514350">
              <a:lnSpc>
                <a:spcPct val="150000"/>
              </a:lnSpc>
            </a:pPr>
            <a:r>
              <a:rPr lang="zh-CN" altLang="en-US" sz="900" dirty="0" smtClean="0">
                <a:latin typeface="微软雅黑" panose="020B0503020204020204" charset="-122"/>
                <a:ea typeface="微软雅黑" panose="020B0503020204020204" charset="-122"/>
                <a:sym typeface="Avenir Roman"/>
              </a:rPr>
              <a:t>零售价：</a:t>
            </a:r>
            <a:r>
              <a:rPr lang="en-US" altLang="zh-CN" sz="900" dirty="0" smtClean="0">
                <a:latin typeface="微软雅黑" panose="020B0503020204020204" charset="-122"/>
                <a:ea typeface="微软雅黑" panose="020B0503020204020204" charset="-122"/>
                <a:sym typeface="Avenir Roman"/>
              </a:rPr>
              <a:t>138</a:t>
            </a:r>
            <a:r>
              <a:rPr lang="zh-CN" altLang="en-US" sz="900" dirty="0" smtClean="0">
                <a:latin typeface="微软雅黑" panose="020B0503020204020204" charset="-122"/>
                <a:ea typeface="微软雅黑" panose="020B0503020204020204" charset="-122"/>
                <a:sym typeface="Avenir Roman"/>
              </a:rPr>
              <a:t>元</a:t>
            </a:r>
            <a:endParaRPr lang="en-US" altLang="zh-CN" sz="900" dirty="0" smtClean="0">
              <a:latin typeface="微软雅黑" panose="020B0503020204020204" charset="-122"/>
              <a:ea typeface="微软雅黑" panose="020B0503020204020204" charset="-122"/>
              <a:sym typeface="Avenir Roman"/>
            </a:endParaRPr>
          </a:p>
          <a:p>
            <a:pPr defTabSz="514350">
              <a:lnSpc>
                <a:spcPct val="150000"/>
              </a:lnSpc>
            </a:pPr>
            <a:r>
              <a:rPr lang="zh-CN" altLang="en-US" sz="900" dirty="0" smtClean="0">
                <a:latin typeface="微软雅黑" panose="020B0503020204020204" charset="-122"/>
                <a:ea typeface="微软雅黑" panose="020B0503020204020204" charset="-122"/>
                <a:sym typeface="Avenir Roman"/>
              </a:rPr>
              <a:t>网络管控价：</a:t>
            </a:r>
            <a:r>
              <a:rPr lang="en-US" altLang="zh-CN" sz="900" dirty="0" smtClean="0">
                <a:latin typeface="微软雅黑" panose="020B0503020204020204" charset="-122"/>
                <a:ea typeface="微软雅黑" panose="020B0503020204020204" charset="-122"/>
                <a:sym typeface="Avenir Roman"/>
              </a:rPr>
              <a:t>118</a:t>
            </a:r>
            <a:r>
              <a:rPr lang="zh-CN" altLang="en-US" sz="900" dirty="0" smtClean="0">
                <a:latin typeface="微软雅黑" panose="020B0503020204020204" charset="-122"/>
                <a:ea typeface="微软雅黑" panose="020B0503020204020204" charset="-122"/>
                <a:sym typeface="Avenir Roman"/>
              </a:rPr>
              <a:t>元</a:t>
            </a:r>
            <a:endParaRPr lang="en-US" altLang="zh-CN" sz="900" dirty="0" smtClean="0">
              <a:latin typeface="微软雅黑" panose="020B0503020204020204" charset="-122"/>
              <a:ea typeface="微软雅黑" panose="020B0503020204020204" charset="-122"/>
              <a:sym typeface="Avenir Roman"/>
            </a:endParaRPr>
          </a:p>
        </p:txBody>
      </p:sp>
      <p:sp>
        <p:nvSpPr>
          <p:cNvPr id="17" name="矩形 16"/>
          <p:cNvSpPr/>
          <p:nvPr/>
        </p:nvSpPr>
        <p:spPr>
          <a:xfrm>
            <a:off x="7143961" y="4536836"/>
            <a:ext cx="4430391" cy="1846659"/>
          </a:xfrm>
          <a:prstGeom prst="rect">
            <a:avLst/>
          </a:prstGeom>
        </p:spPr>
        <p:txBody>
          <a:bodyPr wrap="square">
            <a:spAutoFit/>
          </a:bodyPr>
          <a:lstStyle/>
          <a:p>
            <a:pPr defTabSz="514350" hangingPunct="0">
              <a:lnSpc>
                <a:spcPct val="150000"/>
              </a:lnSpc>
            </a:pPr>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sym typeface="Avenir Roman"/>
            </a:endParaRPr>
          </a:p>
          <a:p>
            <a:pPr>
              <a:lnSpc>
                <a:spcPct val="200000"/>
              </a:lnSpc>
            </a:pPr>
            <a:r>
              <a:rPr lang="zh-CN" altLang="en-US" sz="900" b="1" dirty="0">
                <a:latin typeface="微软雅黑" panose="020B0503020204020204" charset="-122"/>
                <a:ea typeface="微软雅黑" panose="020B0503020204020204" charset="-122"/>
                <a:sym typeface="Avenir Roman"/>
              </a:rPr>
              <a:t>1</a:t>
            </a:r>
            <a:r>
              <a:rPr lang="en-US" altLang="zh-CN" sz="900" b="1" dirty="0" smtClean="0">
                <a:latin typeface="微软雅黑" panose="020B0503020204020204" charset="-122"/>
                <a:ea typeface="微软雅黑" panose="020B0503020204020204" charset="-122"/>
                <a:sym typeface="Avenir Roman"/>
              </a:rPr>
              <a:t>.</a:t>
            </a:r>
            <a:r>
              <a:rPr lang="zh-CN" altLang="en-US" sz="900" b="1" dirty="0" smtClean="0">
                <a:latin typeface="微软雅黑" panose="020B0503020204020204" charset="-122"/>
                <a:ea typeface="微软雅黑" panose="020B0503020204020204" charset="-122"/>
                <a:sym typeface="Avenir Roman"/>
              </a:rPr>
              <a:t>树枝压纹设计，低调中不乏趣味，精致雅时尚便携。</a:t>
            </a:r>
            <a:endParaRPr lang="en-US" altLang="zh-CN" sz="900" b="1" dirty="0" smtClean="0">
              <a:latin typeface="微软雅黑" panose="020B0503020204020204" charset="-122"/>
              <a:ea typeface="微软雅黑" panose="020B0503020204020204" charset="-122"/>
              <a:sym typeface="Avenir Roman"/>
            </a:endParaRPr>
          </a:p>
          <a:p>
            <a:pPr>
              <a:lnSpc>
                <a:spcPct val="200000"/>
              </a:lnSpc>
            </a:pPr>
            <a:r>
              <a:rPr lang="en-US" altLang="zh-CN" sz="900" b="1" spc="100" dirty="0" smtClean="0">
                <a:solidFill>
                  <a:schemeClr val="tx1">
                    <a:lumMod val="85000"/>
                    <a:lumOff val="15000"/>
                  </a:schemeClr>
                </a:solidFill>
                <a:latin typeface="微软雅黑" panose="020B0503020204020204" charset="-122"/>
                <a:ea typeface="微软雅黑" panose="020B0503020204020204" charset="-122"/>
                <a:sym typeface="+mn-ea"/>
              </a:rPr>
              <a:t>2.</a:t>
            </a:r>
            <a:r>
              <a:rPr lang="zh-CN" altLang="en-US" sz="900" b="1" dirty="0">
                <a:latin typeface="微软雅黑" panose="020B0503020204020204" charset="-122"/>
                <a:ea typeface="微软雅黑" panose="020B0503020204020204" charset="-122"/>
                <a:sym typeface="Avenir Roman"/>
              </a:rPr>
              <a:t>简洁安静，匠心工艺</a:t>
            </a:r>
            <a:r>
              <a:rPr lang="zh-CN" altLang="en-US" sz="900" b="1" dirty="0" smtClean="0">
                <a:latin typeface="微软雅黑" panose="020B0503020204020204" charset="-122"/>
                <a:ea typeface="微软雅黑" panose="020B0503020204020204" charset="-122"/>
                <a:sym typeface="Avenir Roman"/>
              </a:rPr>
              <a:t>制作。</a:t>
            </a:r>
            <a:r>
              <a:rPr lang="zh-CN" altLang="en-US" sz="900" b="1" spc="100" dirty="0" smtClean="0">
                <a:solidFill>
                  <a:schemeClr val="tx1">
                    <a:lumMod val="85000"/>
                    <a:lumOff val="15000"/>
                  </a:schemeClr>
                </a:solidFill>
                <a:latin typeface="微软雅黑" panose="020B0503020204020204" charset="-122"/>
                <a:ea typeface="微软雅黑" panose="020B0503020204020204" charset="-122"/>
                <a:sym typeface="+mn-ea"/>
              </a:rPr>
              <a:t>全面防水，易打理，出行更安心</a:t>
            </a:r>
            <a:r>
              <a:rPr lang="zh-CN" altLang="en-US" sz="900" dirty="0" smtClean="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采用触感皮膜防水料</a:t>
            </a:r>
            <a:r>
              <a:rPr lang="zh-CN" altLang="en-US" sz="900" dirty="0" smtClean="0">
                <a:latin typeface="微软雅黑" panose="020B0503020204020204" charset="-122"/>
                <a:ea typeface="微软雅黑" panose="020B0503020204020204" charset="-122"/>
                <a:sym typeface="Avenir Roman"/>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雾</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面丝</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滑如肌肤般手感</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，防水</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耐脏易清洁</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，内外层双重防水安全贴心</a:t>
            </a:r>
            <a:r>
              <a:rPr lang="en-US" altLang="zh-CN" sz="900"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 质感</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高级</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a:t>
            </a:r>
            <a:endParaRPr lang="zh-CN" altLang="en-US" sz="900" spc="100" dirty="0">
              <a:solidFill>
                <a:schemeClr val="tx1">
                  <a:lumMod val="85000"/>
                  <a:lumOff val="15000"/>
                </a:schemeClr>
              </a:solidFill>
              <a:latin typeface="微软雅黑" panose="020B0503020204020204" charset="-122"/>
              <a:ea typeface="微软雅黑" panose="020B0503020204020204" charset="-122"/>
              <a:sym typeface="+mn-ea"/>
            </a:endParaRPr>
          </a:p>
          <a:p>
            <a:pPr defTabSz="514350" hangingPunct="0">
              <a:lnSpc>
                <a:spcPct val="150000"/>
              </a:lnSpc>
            </a:pPr>
            <a:r>
              <a:rPr lang="en-US" altLang="zh-CN" sz="900" b="1" dirty="0" smtClean="0">
                <a:latin typeface="微软雅黑" panose="020B0503020204020204" charset="-122"/>
                <a:ea typeface="微软雅黑" panose="020B0503020204020204" charset="-122"/>
                <a:sym typeface="Avenir Roman"/>
              </a:rPr>
              <a:t>3.</a:t>
            </a:r>
            <a:r>
              <a:rPr lang="zh-CN" altLang="en-US" sz="900" b="1" dirty="0" smtClean="0">
                <a:latin typeface="微软雅黑" panose="020B0503020204020204" charset="-122"/>
                <a:ea typeface="微软雅黑" panose="020B0503020204020204" charset="-122"/>
                <a:sym typeface="Avenir Roman"/>
              </a:rPr>
              <a:t> 大容量，内配不锈钢随身化妆镜，经典</a:t>
            </a:r>
            <a:r>
              <a:rPr lang="zh-CN" altLang="en-US" sz="900" b="1" dirty="0">
                <a:latin typeface="微软雅黑" panose="020B0503020204020204" charset="-122"/>
                <a:ea typeface="微软雅黑" panose="020B0503020204020204" charset="-122"/>
                <a:sym typeface="Avenir Roman"/>
              </a:rPr>
              <a:t>结构，便携实用</a:t>
            </a:r>
            <a:r>
              <a:rPr lang="zh-CN" altLang="en-US" sz="900" dirty="0" smtClean="0">
                <a:latin typeface="微软雅黑" panose="020B0503020204020204" charset="-122"/>
                <a:ea typeface="微软雅黑" panose="020B0503020204020204" charset="-122"/>
                <a:sym typeface="Avenir Roman"/>
              </a:rPr>
              <a:t>：可手提，可斜挎，时尚大方轻便有型，居家通勤和出差旅行洗漱</a:t>
            </a:r>
            <a:r>
              <a:rPr lang="en-US" altLang="zh-CN" sz="900" dirty="0" smtClean="0">
                <a:latin typeface="微软雅黑" panose="020B0503020204020204" charset="-122"/>
                <a:ea typeface="微软雅黑" panose="020B0503020204020204" charset="-122"/>
                <a:sym typeface="Avenir Roman"/>
              </a:rPr>
              <a:t>/</a:t>
            </a:r>
            <a:r>
              <a:rPr lang="zh-CN" altLang="en-US" sz="900" dirty="0" smtClean="0">
                <a:latin typeface="微软雅黑" panose="020B0503020204020204" charset="-122"/>
                <a:ea typeface="微软雅黑" panose="020B0503020204020204" charset="-122"/>
                <a:sym typeface="Avenir Roman"/>
              </a:rPr>
              <a:t>护肤</a:t>
            </a:r>
            <a:r>
              <a:rPr lang="en-US" altLang="zh-CN" sz="900" dirty="0" smtClean="0">
                <a:latin typeface="微软雅黑" panose="020B0503020204020204" charset="-122"/>
                <a:ea typeface="微软雅黑" panose="020B0503020204020204" charset="-122"/>
                <a:sym typeface="Avenir Roman"/>
              </a:rPr>
              <a:t>/</a:t>
            </a:r>
            <a:r>
              <a:rPr lang="zh-CN" altLang="en-US" sz="900" dirty="0" smtClean="0">
                <a:latin typeface="微软雅黑" panose="020B0503020204020204" charset="-122"/>
                <a:ea typeface="微软雅黑" panose="020B0503020204020204" charset="-122"/>
                <a:sym typeface="Avenir Roman"/>
              </a:rPr>
              <a:t>日常用品收纳两不误</a:t>
            </a:r>
            <a:r>
              <a:rPr lang="zh-CN" altLang="en-US" sz="900" b="1" dirty="0" smtClean="0">
                <a:solidFill>
                  <a:srgbClr val="000000"/>
                </a:solidFill>
                <a:latin typeface="微软雅黑" panose="020B0503020204020204" charset="-122"/>
                <a:ea typeface="微软雅黑" panose="020B0503020204020204" charset="-122"/>
                <a:sym typeface="Avenir Roman"/>
              </a:rPr>
              <a:t>。</a:t>
            </a:r>
            <a:endParaRPr lang="en-US" altLang="zh-CN" sz="900" dirty="0">
              <a:solidFill>
                <a:srgbClr val="000000"/>
              </a:solidFill>
              <a:latin typeface="微软雅黑" panose="020B0503020204020204" charset="-122"/>
              <a:ea typeface="微软雅黑" panose="020B0503020204020204" charset="-122"/>
              <a:sym typeface="Avenir Roman"/>
            </a:endParaRPr>
          </a:p>
        </p:txBody>
      </p:sp>
      <p:sp>
        <p:nvSpPr>
          <p:cNvPr id="25" name="文本框 24"/>
          <p:cNvSpPr txBox="1"/>
          <p:nvPr/>
        </p:nvSpPr>
        <p:spPr>
          <a:xfrm>
            <a:off x="7083001" y="285093"/>
            <a:ext cx="3480496" cy="335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1600" b="1" i="0" u="none" strike="noStrike" cap="none" spc="0" normalizeH="0" baseline="0" dirty="0" smtClean="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TREE Series </a:t>
            </a:r>
            <a:r>
              <a:rPr kumimoji="0" lang="zh-CN" altLang="en-US" sz="1600" b="1" i="0" u="none" strike="noStrike" cap="none" spc="0" normalizeH="0" baseline="0" dirty="0" smtClean="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树系列洗漱包</a:t>
            </a:r>
            <a:endParaRPr kumimoji="0" lang="zh-CN" altLang="en-US" sz="16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endParaRPr>
          </a:p>
        </p:txBody>
      </p:sp>
      <p:pic>
        <p:nvPicPr>
          <p:cNvPr id="2" name="图片 1" descr="大号-灰3"/>
          <p:cNvPicPr>
            <a:picLocks noChangeAspect="1"/>
          </p:cNvPicPr>
          <p:nvPr/>
        </p:nvPicPr>
        <p:blipFill>
          <a:blip r:embed="rId5"/>
          <a:stretch>
            <a:fillRect/>
          </a:stretch>
        </p:blipFill>
        <p:spPr>
          <a:xfrm>
            <a:off x="27305" y="285115"/>
            <a:ext cx="6240780" cy="3511550"/>
          </a:xfrm>
          <a:prstGeom prst="rect">
            <a:avLst/>
          </a:prstGeom>
        </p:spPr>
      </p:pic>
      <p:pic>
        <p:nvPicPr>
          <p:cNvPr id="4" name="图片 3" descr="L1092521"/>
          <p:cNvPicPr>
            <a:picLocks noChangeAspect="1"/>
          </p:cNvPicPr>
          <p:nvPr/>
        </p:nvPicPr>
        <p:blipFill>
          <a:blip r:embed="rId6"/>
          <a:srcRect/>
          <a:stretch>
            <a:fillRect/>
          </a:stretch>
        </p:blipFill>
        <p:spPr>
          <a:xfrm>
            <a:off x="2128520" y="5094605"/>
            <a:ext cx="1990725" cy="1146175"/>
          </a:xfrm>
          <a:prstGeom prst="rect">
            <a:avLst/>
          </a:prstGeom>
        </p:spPr>
      </p:pic>
      <p:sp>
        <p:nvSpPr>
          <p:cNvPr id="6" name="文本框 5"/>
          <p:cNvSpPr txBox="1"/>
          <p:nvPr/>
        </p:nvSpPr>
        <p:spPr>
          <a:xfrm>
            <a:off x="2750820" y="6240780"/>
            <a:ext cx="795655" cy="245110"/>
          </a:xfrm>
          <a:prstGeom prst="rect">
            <a:avLst/>
          </a:prstGeom>
          <a:noFill/>
        </p:spPr>
        <p:txBody>
          <a:bodyPr wrap="square" rtlCol="0">
            <a:spAutoFit/>
          </a:bodyPr>
          <a:p>
            <a:r>
              <a:rPr lang="zh-CN" altLang="en-US" sz="1000">
                <a:latin typeface="微软雅黑" panose="020B0503020204020204" charset="-122"/>
                <a:ea typeface="微软雅黑" panose="020B0503020204020204" charset="-122"/>
              </a:rPr>
              <a:t>双层防水</a:t>
            </a:r>
            <a:endParaRPr lang="zh-CN" altLang="en-US" sz="1000">
              <a:latin typeface="微软雅黑" panose="020B0503020204020204" charset="-122"/>
              <a:ea typeface="微软雅黑" panose="020B0503020204020204" charset="-122"/>
            </a:endParaRPr>
          </a:p>
        </p:txBody>
      </p:sp>
      <p:sp>
        <p:nvSpPr>
          <p:cNvPr id="16" name="文本框 15"/>
          <p:cNvSpPr txBox="1"/>
          <p:nvPr/>
        </p:nvSpPr>
        <p:spPr>
          <a:xfrm>
            <a:off x="4688205" y="6236970"/>
            <a:ext cx="1120775" cy="245110"/>
          </a:xfrm>
          <a:prstGeom prst="rect">
            <a:avLst/>
          </a:prstGeom>
          <a:noFill/>
        </p:spPr>
        <p:txBody>
          <a:bodyPr wrap="square" rtlCol="0">
            <a:spAutoFit/>
          </a:bodyPr>
          <a:p>
            <a:r>
              <a:rPr lang="zh-CN" altLang="en-US" sz="1000">
                <a:latin typeface="微软雅黑" panose="020B0503020204020204" charset="-122"/>
                <a:ea typeface="微软雅黑" panose="020B0503020204020204" charset="-122"/>
              </a:rPr>
              <a:t>配不锈钢镜子</a:t>
            </a:r>
            <a:endParaRPr lang="zh-CN" altLang="en-US" sz="1000">
              <a:latin typeface="微软雅黑" panose="020B0503020204020204" charset="-122"/>
              <a:ea typeface="微软雅黑" panose="020B0503020204020204" charset="-122"/>
            </a:endParaRPr>
          </a:p>
        </p:txBody>
      </p:sp>
      <p:pic>
        <p:nvPicPr>
          <p:cNvPr id="18" name="图片 17" descr="大号-灰5"/>
          <p:cNvPicPr>
            <a:picLocks noChangeAspect="1"/>
          </p:cNvPicPr>
          <p:nvPr/>
        </p:nvPicPr>
        <p:blipFill>
          <a:blip r:embed="rId7"/>
          <a:stretch>
            <a:fillRect/>
          </a:stretch>
        </p:blipFill>
        <p:spPr>
          <a:xfrm>
            <a:off x="27940" y="5094605"/>
            <a:ext cx="2031365" cy="1142365"/>
          </a:xfrm>
          <a:prstGeom prst="rect">
            <a:avLst/>
          </a:prstGeom>
        </p:spPr>
      </p:pic>
      <p:sp>
        <p:nvSpPr>
          <p:cNvPr id="19" name="文本框 18"/>
          <p:cNvSpPr txBox="1"/>
          <p:nvPr/>
        </p:nvSpPr>
        <p:spPr>
          <a:xfrm>
            <a:off x="348615" y="6240780"/>
            <a:ext cx="1388745" cy="245110"/>
          </a:xfrm>
          <a:prstGeom prst="rect">
            <a:avLst/>
          </a:prstGeom>
          <a:noFill/>
        </p:spPr>
        <p:txBody>
          <a:bodyPr wrap="square" rtlCol="0">
            <a:spAutoFit/>
          </a:bodyPr>
          <a:p>
            <a:r>
              <a:rPr lang="zh-CN" altLang="en-US" sz="1000">
                <a:latin typeface="微软雅黑" panose="020B0503020204020204" charset="-122"/>
                <a:ea typeface="微软雅黑" panose="020B0503020204020204" charset="-122"/>
              </a:rPr>
              <a:t>优质磨砂手感皮膜料</a:t>
            </a:r>
            <a:endParaRPr lang="zh-CN" altLang="en-US" sz="100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8"/>
          <a:stretch>
            <a:fillRect/>
          </a:stretch>
        </p:blipFill>
        <p:spPr>
          <a:xfrm>
            <a:off x="27382" y="3881687"/>
            <a:ext cx="2039982" cy="1147490"/>
          </a:xfrm>
          <a:prstGeom prst="rect">
            <a:avLst/>
          </a:prstGeom>
        </p:spPr>
      </p:pic>
      <p:sp>
        <p:nvSpPr>
          <p:cNvPr id="7" name="文本框 6"/>
          <p:cNvSpPr txBox="1"/>
          <p:nvPr/>
        </p:nvSpPr>
        <p:spPr>
          <a:xfrm>
            <a:off x="7143750" y="3712210"/>
            <a:ext cx="4701540" cy="5054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kumimoji="0" lang="zh-CN" altLang="en-US" sz="9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设计理念</a:t>
            </a:r>
            <a:r>
              <a:rPr kumimoji="0" lang="zh-CN" altLang="en-US" sz="9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灵感源于清晨的山间丛林漫步，人生是树林里的大树，我们只是穿行而过的风。设计师希冀人们在忙碌的都市生活状态中能抽离时间丛林漫步感受自然万物的馈赠，如树：一枝一叶，季节更替，生生不息，感悟万物平衡，平衡工作与生活 的压力。</a:t>
            </a:r>
            <a:endParaRPr kumimoji="0" lang="zh-CN" altLang="en-US" sz="9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标题"/>
          <p:cNvSpPr txBox="1">
            <a:spLocks noGrp="1"/>
          </p:cNvSpPr>
          <p:nvPr>
            <p:ph type="title"/>
          </p:nvPr>
        </p:nvSpPr>
        <p:spPr>
          <a:prstGeom prst="rect">
            <a:avLst/>
          </a:prstGeom>
        </p:spPr>
        <p:txBody>
          <a:bodyPr/>
          <a:lstStyle/>
          <a:p/>
        </p:txBody>
      </p:sp>
      <p:sp>
        <p:nvSpPr>
          <p:cNvPr id="212" name="正文"/>
          <p:cNvSpPr txBox="1">
            <a:spLocks noGrp="1"/>
          </p:cNvSpPr>
          <p:nvPr>
            <p:ph type="body" idx="1"/>
          </p:nvPr>
        </p:nvSpPr>
        <p:spPr>
          <a:prstGeom prst="rect">
            <a:avLst/>
          </a:prstGeom>
        </p:spPr>
        <p:txBody>
          <a:bodyPr/>
          <a:lstStyle/>
          <a:p/>
        </p:txBody>
      </p:sp>
      <p:pic>
        <p:nvPicPr>
          <p:cNvPr id="213" name="image24.jpeg" descr="image24.jpeg"/>
          <p:cNvPicPr>
            <a:picLocks noChangeAspect="1"/>
          </p:cNvPicPr>
          <p:nvPr/>
        </p:nvPicPr>
        <p:blipFill>
          <a:blip r:embed="rId1"/>
          <a:stretch>
            <a:fillRect/>
          </a:stretch>
        </p:blipFill>
        <p:spPr>
          <a:xfrm>
            <a:off x="0" y="1785"/>
            <a:ext cx="12192000" cy="685443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标题 1"/>
          <p:cNvSpPr txBox="1">
            <a:spLocks noGrp="1"/>
          </p:cNvSpPr>
          <p:nvPr>
            <p:ph type="title"/>
          </p:nvPr>
        </p:nvSpPr>
        <p:spPr>
          <a:prstGeom prst="rect">
            <a:avLst/>
          </a:prstGeom>
        </p:spPr>
        <p:txBody>
          <a:bodyPr/>
          <a:lstStyle/>
          <a:p/>
        </p:txBody>
      </p:sp>
      <p:sp>
        <p:nvSpPr>
          <p:cNvPr id="216" name="内容占位符 2"/>
          <p:cNvSpPr txBox="1">
            <a:spLocks noGrp="1"/>
          </p:cNvSpPr>
          <p:nvPr>
            <p:ph type="body" idx="1"/>
          </p:nvPr>
        </p:nvSpPr>
        <p:spPr>
          <a:prstGeom prst="rect">
            <a:avLst/>
          </a:prstGeom>
        </p:spPr>
        <p:txBody>
          <a:bodyPr/>
          <a:lstStyle/>
          <a:p/>
        </p:txBody>
      </p:sp>
      <p:pic>
        <p:nvPicPr>
          <p:cNvPr id="217" name="图片 3" descr="图片 3"/>
          <p:cNvPicPr>
            <a:picLocks noChangeAspect="1"/>
          </p:cNvPicPr>
          <p:nvPr/>
        </p:nvPicPr>
        <p:blipFill>
          <a:blip r:embed="rId1"/>
          <a:stretch>
            <a:fillRect/>
          </a:stretch>
        </p:blipFill>
        <p:spPr>
          <a:xfrm>
            <a:off x="0" y="0"/>
            <a:ext cx="12187556"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标题 1"/>
          <p:cNvSpPr txBox="1">
            <a:spLocks noGrp="1"/>
          </p:cNvSpPr>
          <p:nvPr>
            <p:ph type="title"/>
          </p:nvPr>
        </p:nvSpPr>
        <p:spPr>
          <a:prstGeom prst="rect">
            <a:avLst/>
          </a:prstGeom>
        </p:spPr>
        <p:txBody>
          <a:bodyPr/>
          <a:lstStyle/>
          <a:p/>
        </p:txBody>
      </p:sp>
      <p:sp>
        <p:nvSpPr>
          <p:cNvPr id="224" name="内容占位符 2"/>
          <p:cNvSpPr txBox="1">
            <a:spLocks noGrp="1"/>
          </p:cNvSpPr>
          <p:nvPr>
            <p:ph type="body" idx="1"/>
          </p:nvPr>
        </p:nvSpPr>
        <p:spPr>
          <a:prstGeom prst="rect">
            <a:avLst/>
          </a:prstGeom>
        </p:spPr>
        <p:txBody>
          <a:bodyPr/>
          <a:lstStyle/>
          <a:p/>
        </p:txBody>
      </p:sp>
      <p:pic>
        <p:nvPicPr>
          <p:cNvPr id="225" name="图片 3" descr="图片 3"/>
          <p:cNvPicPr>
            <a:picLocks noChangeAspect="1"/>
          </p:cNvPicPr>
          <p:nvPr/>
        </p:nvPicPr>
        <p:blipFill>
          <a:blip r:embed="rId1"/>
          <a:stretch>
            <a:fillRect/>
          </a:stretch>
        </p:blipFill>
        <p:spPr>
          <a:xfrm>
            <a:off x="0" y="0"/>
            <a:ext cx="12195175" cy="686181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2"/>
          <p:cNvPicPr>
            <a:picLocks noChangeAspect="1"/>
          </p:cNvPicPr>
          <p:nvPr/>
        </p:nvPicPr>
        <p:blipFill>
          <a:blip r:embed="rId1"/>
          <a:stretch>
            <a:fillRect/>
          </a:stretch>
        </p:blipFill>
        <p:spPr>
          <a:xfrm>
            <a:off x="6122670" y="1783080"/>
            <a:ext cx="5852160" cy="3291840"/>
          </a:xfrm>
          <a:prstGeom prst="rect">
            <a:avLst/>
          </a:prstGeom>
        </p:spPr>
      </p:pic>
      <p:pic>
        <p:nvPicPr>
          <p:cNvPr id="5" name="图片 4" descr="6"/>
          <p:cNvPicPr>
            <a:picLocks noChangeAspect="1"/>
          </p:cNvPicPr>
          <p:nvPr/>
        </p:nvPicPr>
        <p:blipFill>
          <a:blip r:embed="rId2"/>
          <a:stretch>
            <a:fillRect/>
          </a:stretch>
        </p:blipFill>
        <p:spPr>
          <a:xfrm>
            <a:off x="213360" y="1783080"/>
            <a:ext cx="5852160" cy="32918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177" name="幻灯片副标题"/>
          <p:cNvSpPr txBox="1"/>
          <p:nvPr>
            <p:ph type="body" sz="quarter" idx="1"/>
          </p:nvPr>
        </p:nvSpPr>
        <p:spPr>
          <a:xfrm>
            <a:off x="603250" y="1186480"/>
            <a:ext cx="10985500" cy="467390"/>
          </a:xfrm>
          <a:prstGeom prst="rect">
            <a:avLst/>
          </a:prstGeom>
        </p:spPr>
        <p:txBody>
          <a:bodyPr/>
          <a:lstStyle/>
          <a:p/>
        </p:txBody>
      </p:sp>
      <p:sp>
        <p:nvSpPr>
          <p:cNvPr id="178" name="幻灯片项目符号文本"/>
          <p:cNvSpPr txBox="1"/>
          <p:nvPr>
            <p:ph type="body" idx="13"/>
          </p:nvPr>
        </p:nvSpPr>
        <p:spPr>
          <a:prstGeom prst="rect">
            <a:avLst/>
          </a:prstGeom>
        </p:spPr>
        <p:txBody>
          <a:bodyPr/>
          <a:lstStyle/>
          <a:p/>
        </p:txBody>
      </p:sp>
      <p:pic>
        <p:nvPicPr>
          <p:cNvPr id="179" name="树充气颈枕-06.jpg" descr="树充气颈枕-06.jpg"/>
          <p:cNvPicPr>
            <a:picLocks noChangeAspect="1"/>
          </p:cNvPicPr>
          <p:nvPr/>
        </p:nvPicPr>
        <p:blipFill>
          <a:blip r:embed="rId1"/>
          <a:stretch>
            <a:fillRect/>
          </a:stretch>
        </p:blipFill>
        <p:spPr>
          <a:xfrm>
            <a:off x="3175" y="0"/>
            <a:ext cx="12185650" cy="6858000"/>
          </a:xfrm>
          <a:prstGeom prst="rect">
            <a:avLst/>
          </a:prstGeom>
          <a:ln w="12700">
            <a:miter lim="400000"/>
            <a:headEnd/>
            <a:tailEnd/>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标题 1"/>
          <p:cNvSpPr txBox="1">
            <a:spLocks noGrp="1"/>
          </p:cNvSpPr>
          <p:nvPr>
            <p:ph type="title"/>
          </p:nvPr>
        </p:nvSpPr>
        <p:spPr>
          <a:prstGeom prst="rect">
            <a:avLst/>
          </a:prstGeom>
        </p:spPr>
        <p:txBody>
          <a:bodyPr/>
          <a:lstStyle/>
          <a:p/>
        </p:txBody>
      </p:sp>
      <p:sp>
        <p:nvSpPr>
          <p:cNvPr id="244" name="内容占位符 2"/>
          <p:cNvSpPr txBox="1">
            <a:spLocks noGrp="1"/>
          </p:cNvSpPr>
          <p:nvPr>
            <p:ph type="body" idx="1"/>
          </p:nvPr>
        </p:nvSpPr>
        <p:spPr>
          <a:prstGeom prst="rect">
            <a:avLst/>
          </a:prstGeom>
        </p:spPr>
        <p:txBody>
          <a:bodyPr/>
          <a:lstStyle/>
          <a:p/>
        </p:txBody>
      </p:sp>
      <p:pic>
        <p:nvPicPr>
          <p:cNvPr id="245" name="图片 4" descr="图片 4"/>
          <p:cNvPicPr>
            <a:picLocks noChangeAspect="1"/>
          </p:cNvPicPr>
          <p:nvPr/>
        </p:nvPicPr>
        <p:blipFill>
          <a:blip r:embed="rId1"/>
          <a:stretch>
            <a:fillRect/>
          </a:stretch>
        </p:blipFill>
        <p:spPr>
          <a:xfrm>
            <a:off x="0" y="0"/>
            <a:ext cx="12206606" cy="6868795"/>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7174353" y="748232"/>
            <a:ext cx="4491292" cy="2192020"/>
          </a:xfrm>
          <a:prstGeom prst="rect">
            <a:avLst/>
          </a:prstGeom>
          <a:noFill/>
        </p:spPr>
        <p:txBody>
          <a:bodyPr wrap="square" rtlCol="0" anchor="t">
            <a:spAutoFit/>
          </a:bodyPr>
          <a:lstStyle/>
          <a:p>
            <a:pPr defTabSz="514350">
              <a:lnSpc>
                <a:spcPct val="150000"/>
              </a:lnSpc>
            </a:pPr>
            <a:r>
              <a:rPr lang="zh-CN" altLang="en-US" sz="1000" b="1" dirty="0" smtClean="0">
                <a:latin typeface="微软雅黑" panose="020B0503020204020204" charset="-122"/>
                <a:ea typeface="微软雅黑" panose="020B0503020204020204" charset="-122"/>
                <a:sym typeface="Avenir Roman"/>
              </a:rPr>
              <a:t>名称：</a:t>
            </a:r>
            <a:r>
              <a:rPr lang="en-US" altLang="zh-CN" sz="1000" b="1" dirty="0" smtClean="0">
                <a:latin typeface="微软雅黑" panose="020B0503020204020204" charset="-122"/>
                <a:ea typeface="微软雅黑" panose="020B0503020204020204" charset="-122"/>
                <a:sym typeface="Avenir Roman"/>
              </a:rPr>
              <a:t>TREE </a:t>
            </a:r>
            <a:r>
              <a:rPr lang="zh-CN" altLang="en-US" sz="1000" b="1" dirty="0" smtClean="0">
                <a:latin typeface="微软雅黑" panose="020B0503020204020204" charset="-122"/>
                <a:ea typeface="微软雅黑" panose="020B0503020204020204" charset="-122"/>
                <a:sym typeface="Avenir Roman"/>
              </a:rPr>
              <a:t>树洗漱化妆包</a:t>
            </a:r>
            <a:r>
              <a:rPr lang="en-US" altLang="zh-CN" sz="1000" b="1" dirty="0" smtClean="0">
                <a:latin typeface="微软雅黑" panose="020B0503020204020204" charset="-122"/>
                <a:ea typeface="微软雅黑" panose="020B0503020204020204" charset="-122"/>
                <a:sym typeface="Avenir Roman"/>
              </a:rPr>
              <a:t>-</a:t>
            </a:r>
            <a:r>
              <a:rPr lang="zh-CN" altLang="en-US" sz="1000" b="1" dirty="0" smtClean="0">
                <a:latin typeface="微软雅黑" panose="020B0503020204020204" charset="-122"/>
                <a:ea typeface="微软雅黑" panose="020B0503020204020204" charset="-122"/>
                <a:sym typeface="Avenir Roman"/>
              </a:rPr>
              <a:t>小号</a:t>
            </a:r>
            <a:endParaRPr lang="en-US" altLang="zh-CN" sz="1000" b="1" dirty="0" smtClean="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品牌：</a:t>
            </a:r>
            <a:r>
              <a:rPr lang="en-US" altLang="zh-CN" sz="900" dirty="0">
                <a:latin typeface="微软雅黑" panose="020B0503020204020204" charset="-122"/>
                <a:ea typeface="微软雅黑" panose="020B0503020204020204" charset="-122"/>
                <a:sym typeface="Avenir Roman"/>
              </a:rPr>
              <a:t>URBAN FOREST</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型号：</a:t>
            </a:r>
            <a:r>
              <a:rPr lang="en-US" altLang="zh-CN" sz="900" dirty="0">
                <a:latin typeface="微软雅黑" panose="020B0503020204020204" charset="-122"/>
                <a:ea typeface="微软雅黑" panose="020B0503020204020204" charset="-122"/>
                <a:sym typeface="Avenir Roman"/>
              </a:rPr>
              <a:t>TB006</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材质：</a:t>
            </a:r>
            <a:r>
              <a:rPr lang="en-US" altLang="zh-CN" sz="900" dirty="0">
                <a:latin typeface="微软雅黑" panose="020B0503020204020204" charset="-122"/>
                <a:ea typeface="微软雅黑" panose="020B0503020204020204" charset="-122"/>
                <a:sym typeface="Avenir Roman"/>
              </a:rPr>
              <a:t>100%</a:t>
            </a:r>
            <a:r>
              <a:rPr lang="zh-CN" altLang="en-US" sz="900" dirty="0">
                <a:latin typeface="微软雅黑" panose="020B0503020204020204" charset="-122"/>
                <a:ea typeface="微软雅黑" panose="020B0503020204020204" charset="-122"/>
                <a:sym typeface="Avenir Roman"/>
              </a:rPr>
              <a:t>聚酯纤维</a:t>
            </a:r>
            <a:endParaRPr lang="zh-CN" altLang="en-US"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尺寸： </a:t>
            </a:r>
            <a:r>
              <a:rPr lang="en-US" altLang="zh-CN" sz="900" dirty="0">
                <a:latin typeface="微软雅黑" panose="020B0503020204020204" charset="-122"/>
                <a:ea typeface="微软雅黑" panose="020B0503020204020204" charset="-122"/>
                <a:sym typeface="Avenir Roman"/>
              </a:rPr>
              <a:t>170*150*60mm</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装箱数：</a:t>
            </a:r>
            <a:r>
              <a:rPr lang="en-US" altLang="zh-CN" sz="900" dirty="0">
                <a:latin typeface="微软雅黑" panose="020B0503020204020204" charset="-122"/>
                <a:ea typeface="微软雅黑" panose="020B0503020204020204" charset="-122"/>
                <a:sym typeface="Avenir Roman"/>
              </a:rPr>
              <a:t>40</a:t>
            </a:r>
            <a:r>
              <a:rPr lang="zh-CN" altLang="en-US" sz="900" dirty="0">
                <a:latin typeface="微软雅黑" panose="020B0503020204020204" charset="-122"/>
                <a:ea typeface="微软雅黑" panose="020B0503020204020204" charset="-122"/>
                <a:sym typeface="Avenir Roman"/>
              </a:rPr>
              <a:t>个</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箱</a:t>
            </a:r>
            <a:endParaRPr lang="zh-CN" altLang="en-US"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颜色：铁锈粉</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柠檬黄</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深海蓝</a:t>
            </a:r>
            <a:r>
              <a:rPr lang="en-US" altLang="zh-CN" sz="900" dirty="0" smtClean="0">
                <a:latin typeface="微软雅黑" panose="020B0503020204020204" charset="-122"/>
                <a:ea typeface="微软雅黑" panose="020B0503020204020204" charset="-122"/>
                <a:sym typeface="Avenir Roman"/>
              </a:rPr>
              <a:t>/</a:t>
            </a:r>
            <a:r>
              <a:rPr lang="zh-CN" altLang="en-US" sz="900" dirty="0" smtClean="0">
                <a:latin typeface="微软雅黑" panose="020B0503020204020204" charset="-122"/>
                <a:ea typeface="微软雅黑" panose="020B0503020204020204" charset="-122"/>
                <a:sym typeface="Avenir Roman"/>
              </a:rPr>
              <a:t>水泥</a:t>
            </a:r>
            <a:r>
              <a:rPr lang="zh-CN" altLang="en-US" sz="900" dirty="0">
                <a:latin typeface="微软雅黑" panose="020B0503020204020204" charset="-122"/>
                <a:ea typeface="微软雅黑" panose="020B0503020204020204" charset="-122"/>
                <a:sym typeface="Avenir Roman"/>
              </a:rPr>
              <a:t>灰</a:t>
            </a:r>
            <a:endParaRPr lang="zh-CN" altLang="en-US"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包装盒</a:t>
            </a:r>
            <a:r>
              <a:rPr lang="zh-CN" altLang="en-US" sz="900" dirty="0" smtClean="0">
                <a:latin typeface="微软雅黑" panose="020B0503020204020204" charset="-122"/>
                <a:ea typeface="微软雅黑" panose="020B0503020204020204" charset="-122"/>
                <a:sym typeface="Avenir Roman"/>
              </a:rPr>
              <a:t>：彩盒</a:t>
            </a:r>
            <a:endParaRPr lang="en-US" altLang="zh-CN" sz="900" dirty="0" smtClean="0">
              <a:latin typeface="微软雅黑" panose="020B0503020204020204" charset="-122"/>
              <a:ea typeface="微软雅黑" panose="020B0503020204020204" charset="-122"/>
              <a:sym typeface="Avenir Roman"/>
            </a:endParaRPr>
          </a:p>
          <a:p>
            <a:pPr defTabSz="51435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零售价：</a:t>
            </a:r>
            <a:r>
              <a:rPr lang="en-US" altLang="zh-CN" sz="900" dirty="0" smtClean="0">
                <a:solidFill>
                  <a:srgbClr val="000000"/>
                </a:solidFill>
                <a:latin typeface="微软雅黑" panose="020B0503020204020204" charset="-122"/>
                <a:ea typeface="微软雅黑" panose="020B0503020204020204" charset="-122"/>
                <a:sym typeface="Avenir Roman"/>
              </a:rPr>
              <a:t>108</a:t>
            </a:r>
            <a:r>
              <a:rPr lang="zh-CN" altLang="en-US" sz="900" dirty="0" smtClean="0">
                <a:solidFill>
                  <a:srgbClr val="000000"/>
                </a:solidFill>
                <a:latin typeface="微软雅黑" panose="020B0503020204020204" charset="-122"/>
                <a:ea typeface="微软雅黑" panose="020B0503020204020204" charset="-122"/>
                <a:sym typeface="Avenir Roman"/>
              </a:rPr>
              <a:t>元</a:t>
            </a:r>
            <a:endParaRPr lang="en-US" altLang="zh-CN" sz="900" dirty="0" smtClean="0">
              <a:solidFill>
                <a:srgbClr val="000000"/>
              </a:solidFill>
              <a:latin typeface="微软雅黑" panose="020B0503020204020204" charset="-122"/>
              <a:ea typeface="微软雅黑" panose="020B0503020204020204" charset="-122"/>
              <a:sym typeface="Avenir Roman"/>
            </a:endParaRPr>
          </a:p>
          <a:p>
            <a:pPr defTabSz="514350">
              <a:lnSpc>
                <a:spcPct val="150000"/>
              </a:lnSpc>
            </a:pPr>
            <a:r>
              <a:rPr lang="zh-CN" altLang="en-US" sz="900" dirty="0" smtClean="0">
                <a:solidFill>
                  <a:srgbClr val="000000"/>
                </a:solidFill>
                <a:latin typeface="微软雅黑" panose="020B0503020204020204" charset="-122"/>
                <a:ea typeface="微软雅黑" panose="020B0503020204020204" charset="-122"/>
                <a:sym typeface="Avenir Roman"/>
              </a:rPr>
              <a:t>网络管控价：</a:t>
            </a:r>
            <a:r>
              <a:rPr lang="en-US" altLang="zh-CN" sz="900" dirty="0" smtClean="0">
                <a:solidFill>
                  <a:srgbClr val="000000"/>
                </a:solidFill>
                <a:latin typeface="微软雅黑" panose="020B0503020204020204" charset="-122"/>
                <a:ea typeface="微软雅黑" panose="020B0503020204020204" charset="-122"/>
                <a:sym typeface="Avenir Roman"/>
              </a:rPr>
              <a:t>88</a:t>
            </a:r>
            <a:r>
              <a:rPr lang="zh-CN" altLang="en-US" sz="900" dirty="0" smtClean="0">
                <a:solidFill>
                  <a:srgbClr val="000000"/>
                </a:solidFill>
                <a:latin typeface="微软雅黑" panose="020B0503020204020204" charset="-122"/>
                <a:ea typeface="微软雅黑" panose="020B0503020204020204" charset="-122"/>
                <a:sym typeface="Avenir Roman"/>
              </a:rPr>
              <a:t>元</a:t>
            </a:r>
            <a:endParaRPr lang="en-US" altLang="zh-CN" sz="900" dirty="0">
              <a:solidFill>
                <a:srgbClr val="3B0EFA"/>
              </a:solidFill>
              <a:latin typeface="微软雅黑" panose="020B0503020204020204" charset="-122"/>
              <a:ea typeface="微软雅黑" panose="020B0503020204020204" charset="-122"/>
              <a:sym typeface="+mn-ea"/>
            </a:endParaRPr>
          </a:p>
        </p:txBody>
      </p:sp>
      <p:sp>
        <p:nvSpPr>
          <p:cNvPr id="17" name="矩形 16"/>
          <p:cNvSpPr/>
          <p:nvPr/>
        </p:nvSpPr>
        <p:spPr>
          <a:xfrm>
            <a:off x="7174353" y="4493603"/>
            <a:ext cx="4430391" cy="1638910"/>
          </a:xfrm>
          <a:prstGeom prst="rect">
            <a:avLst/>
          </a:prstGeom>
        </p:spPr>
        <p:txBody>
          <a:bodyPr wrap="square">
            <a:spAutoFit/>
          </a:bodyPr>
          <a:lstStyle/>
          <a:p>
            <a:pPr defTabSz="514350" hangingPunct="0">
              <a:lnSpc>
                <a:spcPct val="150000"/>
              </a:lnSpc>
            </a:pPr>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sym typeface="Avenir Roman"/>
            </a:endParaRPr>
          </a:p>
          <a:p>
            <a:pPr>
              <a:lnSpc>
                <a:spcPct val="200000"/>
              </a:lnSpc>
            </a:pPr>
            <a:r>
              <a:rPr lang="zh-CN" altLang="en-US" sz="900" b="1" dirty="0">
                <a:latin typeface="微软雅黑" panose="020B0503020204020204" charset="-122"/>
                <a:ea typeface="微软雅黑" panose="020B0503020204020204" charset="-122"/>
                <a:sym typeface="Avenir Roman"/>
              </a:rPr>
              <a:t>1</a:t>
            </a:r>
            <a:r>
              <a:rPr lang="en-US" altLang="zh-CN" sz="900" b="1" dirty="0" smtClean="0">
                <a:latin typeface="微软雅黑" panose="020B0503020204020204" charset="-122"/>
                <a:ea typeface="微软雅黑" panose="020B0503020204020204" charset="-122"/>
                <a:sym typeface="Avenir Roman"/>
              </a:rPr>
              <a:t>.</a:t>
            </a:r>
            <a:r>
              <a:rPr lang="zh-CN" altLang="en-US" sz="900" b="1" dirty="0" smtClean="0">
                <a:latin typeface="微软雅黑" panose="020B0503020204020204" charset="-122"/>
                <a:ea typeface="微软雅黑" panose="020B0503020204020204" charset="-122"/>
                <a:sym typeface="Avenir Roman"/>
              </a:rPr>
              <a:t>树枝压纹设计，低调中不乏趣味，精致雅时尚便携。</a:t>
            </a:r>
            <a:endParaRPr lang="en-US" altLang="zh-CN" sz="900" b="1" dirty="0" smtClean="0">
              <a:latin typeface="微软雅黑" panose="020B0503020204020204" charset="-122"/>
              <a:ea typeface="微软雅黑" panose="020B0503020204020204" charset="-122"/>
              <a:sym typeface="Avenir Roman"/>
            </a:endParaRPr>
          </a:p>
          <a:p>
            <a:pPr>
              <a:lnSpc>
                <a:spcPct val="200000"/>
              </a:lnSpc>
            </a:pPr>
            <a:r>
              <a:rPr lang="en-US" altLang="zh-CN" sz="900" b="1" spc="100" dirty="0" smtClean="0">
                <a:solidFill>
                  <a:schemeClr val="tx1">
                    <a:lumMod val="85000"/>
                    <a:lumOff val="15000"/>
                  </a:schemeClr>
                </a:solidFill>
                <a:latin typeface="微软雅黑" panose="020B0503020204020204" charset="-122"/>
                <a:ea typeface="微软雅黑" panose="020B0503020204020204" charset="-122"/>
                <a:sym typeface="+mn-ea"/>
              </a:rPr>
              <a:t>2.</a:t>
            </a:r>
            <a:r>
              <a:rPr lang="zh-CN" altLang="en-US" sz="900" b="1" dirty="0">
                <a:latin typeface="微软雅黑" panose="020B0503020204020204" charset="-122"/>
                <a:ea typeface="微软雅黑" panose="020B0503020204020204" charset="-122"/>
                <a:sym typeface="Avenir Roman"/>
              </a:rPr>
              <a:t>简洁安静，匠心工艺</a:t>
            </a:r>
            <a:r>
              <a:rPr lang="zh-CN" altLang="en-US" sz="900" b="1" dirty="0" smtClean="0">
                <a:latin typeface="微软雅黑" panose="020B0503020204020204" charset="-122"/>
                <a:ea typeface="微软雅黑" panose="020B0503020204020204" charset="-122"/>
                <a:sym typeface="Avenir Roman"/>
              </a:rPr>
              <a:t>制作。</a:t>
            </a:r>
            <a:r>
              <a:rPr lang="zh-CN" altLang="en-US" sz="900" b="1" spc="100" dirty="0" smtClean="0">
                <a:solidFill>
                  <a:schemeClr val="tx1">
                    <a:lumMod val="85000"/>
                    <a:lumOff val="15000"/>
                  </a:schemeClr>
                </a:solidFill>
                <a:latin typeface="微软雅黑" panose="020B0503020204020204" charset="-122"/>
                <a:ea typeface="微软雅黑" panose="020B0503020204020204" charset="-122"/>
                <a:sym typeface="+mn-ea"/>
              </a:rPr>
              <a:t>全面防水，易打理，出行更安心</a:t>
            </a:r>
            <a:r>
              <a:rPr lang="en-US" altLang="zh-CN" sz="900" dirty="0" smtClean="0">
                <a:latin typeface="微软雅黑" panose="020B0503020204020204" charset="-122"/>
                <a:ea typeface="微软雅黑" panose="020B0503020204020204" charset="-122"/>
                <a:sym typeface="Avenir Roman"/>
              </a:rPr>
              <a:t>.</a:t>
            </a:r>
            <a:r>
              <a:rPr lang="zh-CN" altLang="en-US" sz="900" dirty="0" smtClean="0">
                <a:latin typeface="微软雅黑" panose="020B0503020204020204" charset="-122"/>
                <a:ea typeface="微软雅黑" panose="020B0503020204020204" charset="-122"/>
                <a:sym typeface="Avenir Roman"/>
              </a:rPr>
              <a:t>采用</a:t>
            </a:r>
            <a:r>
              <a:rPr lang="zh-CN" altLang="en-US" sz="900" dirty="0">
                <a:latin typeface="微软雅黑" panose="020B0503020204020204" charset="-122"/>
                <a:ea typeface="微软雅黑" panose="020B0503020204020204" charset="-122"/>
                <a:sym typeface="Avenir Roman"/>
              </a:rPr>
              <a:t>触感皮膜防水料</a:t>
            </a:r>
            <a:r>
              <a:rPr lang="zh-CN" altLang="en-US" sz="900" dirty="0" smtClean="0">
                <a:latin typeface="微软雅黑" panose="020B0503020204020204" charset="-122"/>
                <a:ea typeface="微软雅黑" panose="020B0503020204020204" charset="-122"/>
                <a:sym typeface="Avenir Roman"/>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雾</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面丝</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滑如肌肤般手感</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，防水</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耐脏易清洁</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，内外层双重防水安全贴心</a:t>
            </a:r>
            <a:r>
              <a:rPr lang="en-US" altLang="zh-CN" sz="900"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 质感</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高级</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a:t>
            </a:r>
            <a:endParaRPr lang="zh-CN" altLang="en-US" sz="900" spc="100" dirty="0">
              <a:solidFill>
                <a:schemeClr val="tx1">
                  <a:lumMod val="85000"/>
                  <a:lumOff val="15000"/>
                </a:schemeClr>
              </a:solidFill>
              <a:latin typeface="微软雅黑" panose="020B0503020204020204" charset="-122"/>
              <a:ea typeface="微软雅黑" panose="020B0503020204020204" charset="-122"/>
              <a:sym typeface="+mn-ea"/>
            </a:endParaRPr>
          </a:p>
          <a:p>
            <a:pPr defTabSz="514350" hangingPunct="0">
              <a:lnSpc>
                <a:spcPct val="150000"/>
              </a:lnSpc>
            </a:pPr>
            <a:r>
              <a:rPr lang="en-US" altLang="zh-CN" sz="900" b="1" dirty="0" smtClean="0">
                <a:latin typeface="微软雅黑" panose="020B0503020204020204" charset="-122"/>
                <a:ea typeface="微软雅黑" panose="020B0503020204020204" charset="-122"/>
                <a:sym typeface="Avenir Roman"/>
              </a:rPr>
              <a:t>3.</a:t>
            </a:r>
            <a:r>
              <a:rPr lang="zh-CN" altLang="en-US" sz="900" b="1" dirty="0" smtClean="0">
                <a:latin typeface="微软雅黑" panose="020B0503020204020204" charset="-122"/>
                <a:ea typeface="微软雅黑" panose="020B0503020204020204" charset="-122"/>
                <a:sym typeface="Avenir Roman"/>
              </a:rPr>
              <a:t> 经典</a:t>
            </a:r>
            <a:r>
              <a:rPr lang="zh-CN" altLang="en-US" sz="900" b="1" dirty="0">
                <a:latin typeface="微软雅黑" panose="020B0503020204020204" charset="-122"/>
                <a:ea typeface="微软雅黑" panose="020B0503020204020204" charset="-122"/>
                <a:sym typeface="Avenir Roman"/>
              </a:rPr>
              <a:t>结构，便携</a:t>
            </a:r>
            <a:r>
              <a:rPr lang="zh-CN" altLang="en-US" sz="900" b="1" dirty="0" smtClean="0">
                <a:latin typeface="微软雅黑" panose="020B0503020204020204" charset="-122"/>
                <a:ea typeface="微软雅黑" panose="020B0503020204020204" charset="-122"/>
                <a:sym typeface="Avenir Roman"/>
              </a:rPr>
              <a:t>实用。</a:t>
            </a:r>
            <a:endParaRPr lang="en-US" altLang="zh-CN" sz="900" dirty="0">
              <a:solidFill>
                <a:srgbClr val="000000"/>
              </a:solidFill>
              <a:latin typeface="微软雅黑" panose="020B0503020204020204" charset="-122"/>
              <a:ea typeface="微软雅黑" panose="020B0503020204020204" charset="-122"/>
              <a:sym typeface="Avenir Roman"/>
            </a:endParaRPr>
          </a:p>
        </p:txBody>
      </p:sp>
      <p:pic>
        <p:nvPicPr>
          <p:cNvPr id="2" name="图片 1"/>
          <p:cNvPicPr>
            <a:picLocks noChangeAspect="1"/>
          </p:cNvPicPr>
          <p:nvPr/>
        </p:nvPicPr>
        <p:blipFill>
          <a:blip r:embed="rId1"/>
          <a:stretch>
            <a:fillRect/>
          </a:stretch>
        </p:blipFill>
        <p:spPr>
          <a:xfrm>
            <a:off x="0" y="748308"/>
            <a:ext cx="6320983" cy="3555553"/>
          </a:xfrm>
          <a:prstGeom prst="rect">
            <a:avLst/>
          </a:prstGeom>
        </p:spPr>
      </p:pic>
      <p:pic>
        <p:nvPicPr>
          <p:cNvPr id="3" name="图片 2"/>
          <p:cNvPicPr>
            <a:picLocks noChangeAspect="1"/>
          </p:cNvPicPr>
          <p:nvPr/>
        </p:nvPicPr>
        <p:blipFill>
          <a:blip r:embed="rId2"/>
          <a:stretch>
            <a:fillRect/>
          </a:stretch>
        </p:blipFill>
        <p:spPr>
          <a:xfrm>
            <a:off x="0" y="4493623"/>
            <a:ext cx="2098897" cy="1180630"/>
          </a:xfrm>
          <a:prstGeom prst="rect">
            <a:avLst/>
          </a:prstGeom>
        </p:spPr>
      </p:pic>
      <p:pic>
        <p:nvPicPr>
          <p:cNvPr id="4" name="图片 3"/>
          <p:cNvPicPr>
            <a:picLocks noChangeAspect="1"/>
          </p:cNvPicPr>
          <p:nvPr/>
        </p:nvPicPr>
        <p:blipFill>
          <a:blip r:embed="rId3"/>
          <a:stretch>
            <a:fillRect/>
          </a:stretch>
        </p:blipFill>
        <p:spPr>
          <a:xfrm>
            <a:off x="2163554" y="4505516"/>
            <a:ext cx="2077754" cy="1168737"/>
          </a:xfrm>
          <a:prstGeom prst="rect">
            <a:avLst/>
          </a:prstGeom>
        </p:spPr>
      </p:pic>
      <p:pic>
        <p:nvPicPr>
          <p:cNvPr id="6" name="图片 5"/>
          <p:cNvPicPr>
            <a:picLocks noChangeAspect="1"/>
          </p:cNvPicPr>
          <p:nvPr/>
        </p:nvPicPr>
        <p:blipFill>
          <a:blip r:embed="rId4"/>
          <a:stretch>
            <a:fillRect/>
          </a:stretch>
        </p:blipFill>
        <p:spPr>
          <a:xfrm>
            <a:off x="4258390" y="4512358"/>
            <a:ext cx="2077754" cy="1168737"/>
          </a:xfrm>
          <a:prstGeom prst="rect">
            <a:avLst/>
          </a:prstGeom>
        </p:spPr>
      </p:pic>
      <p:sp>
        <p:nvSpPr>
          <p:cNvPr id="18" name="文本框 17"/>
          <p:cNvSpPr txBox="1"/>
          <p:nvPr/>
        </p:nvSpPr>
        <p:spPr>
          <a:xfrm>
            <a:off x="7174353" y="463542"/>
            <a:ext cx="3480496" cy="335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1600" b="1" i="0" u="none" strike="noStrike" cap="none" spc="0" normalizeH="0" baseline="0" dirty="0" smtClean="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TREE Series </a:t>
            </a:r>
            <a:r>
              <a:rPr kumimoji="0" lang="zh-CN" altLang="en-US" sz="1600" b="1" i="0" u="none" strike="noStrike" cap="none" spc="0" normalizeH="0" baseline="0" dirty="0" smtClean="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树系列洗漱包</a:t>
            </a:r>
            <a:endParaRPr kumimoji="0" lang="zh-CN" altLang="en-US" sz="16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endParaRPr>
          </a:p>
        </p:txBody>
      </p:sp>
      <p:sp>
        <p:nvSpPr>
          <p:cNvPr id="5" name="文本框 4"/>
          <p:cNvSpPr txBox="1"/>
          <p:nvPr/>
        </p:nvSpPr>
        <p:spPr>
          <a:xfrm>
            <a:off x="7174230" y="3703955"/>
            <a:ext cx="4701540" cy="5054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kumimoji="0" lang="zh-CN" altLang="en-US" sz="9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设计理念</a:t>
            </a:r>
            <a:r>
              <a:rPr kumimoji="0" lang="zh-CN" altLang="en-US" sz="9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灵感源于清晨的山间丛林漫步，人生是树林里的大树，我们只是穿行而过的风。设计师希冀人们在忙碌的都市生活状态中能抽离时间丛林漫步感受自然万物的馈赠，如树：一枝一叶，季节更替，生生不息，感悟万物平衡，平衡工作与生活 的压力。</a:t>
            </a:r>
            <a:endParaRPr kumimoji="0" lang="zh-CN" altLang="en-US" sz="9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标题"/>
          <p:cNvSpPr txBox="1">
            <a:spLocks noGrp="1"/>
          </p:cNvSpPr>
          <p:nvPr>
            <p:ph type="title"/>
          </p:nvPr>
        </p:nvSpPr>
        <p:spPr>
          <a:prstGeom prst="rect">
            <a:avLst/>
          </a:prstGeom>
        </p:spPr>
        <p:txBody>
          <a:bodyPr/>
          <a:lstStyle/>
          <a:p/>
        </p:txBody>
      </p:sp>
      <p:sp>
        <p:nvSpPr>
          <p:cNvPr id="252" name="正文"/>
          <p:cNvSpPr txBox="1">
            <a:spLocks noGrp="1"/>
          </p:cNvSpPr>
          <p:nvPr>
            <p:ph type="body" idx="1"/>
          </p:nvPr>
        </p:nvSpPr>
        <p:spPr>
          <a:prstGeom prst="rect">
            <a:avLst/>
          </a:prstGeom>
        </p:spPr>
        <p:txBody>
          <a:bodyPr/>
          <a:lstStyle/>
          <a:p/>
        </p:txBody>
      </p:sp>
      <p:pic>
        <p:nvPicPr>
          <p:cNvPr id="253" name="树系列手挽包-03.jpg" descr="树系列手挽包-03.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标题"/>
          <p:cNvSpPr txBox="1">
            <a:spLocks noGrp="1"/>
          </p:cNvSpPr>
          <p:nvPr>
            <p:ph type="title"/>
          </p:nvPr>
        </p:nvSpPr>
        <p:spPr>
          <a:prstGeom prst="rect">
            <a:avLst/>
          </a:prstGeom>
        </p:spPr>
        <p:txBody>
          <a:bodyPr/>
          <a:lstStyle/>
          <a:p/>
        </p:txBody>
      </p:sp>
      <p:sp>
        <p:nvSpPr>
          <p:cNvPr id="256" name="正文"/>
          <p:cNvSpPr txBox="1">
            <a:spLocks noGrp="1"/>
          </p:cNvSpPr>
          <p:nvPr>
            <p:ph type="body" idx="1"/>
          </p:nvPr>
        </p:nvSpPr>
        <p:spPr>
          <a:prstGeom prst="rect">
            <a:avLst/>
          </a:prstGeom>
        </p:spPr>
        <p:txBody>
          <a:bodyPr/>
          <a:lstStyle/>
          <a:p/>
        </p:txBody>
      </p:sp>
      <p:pic>
        <p:nvPicPr>
          <p:cNvPr id="257" name="树系列手挽包-02.jpg" descr="树系列手挽包-02.jpg"/>
          <p:cNvPicPr>
            <a:picLocks noChangeAspect="1"/>
          </p:cNvPicPr>
          <p:nvPr/>
        </p:nvPicPr>
        <p:blipFill>
          <a:blip r:embed="rId1"/>
          <a:stretch>
            <a:fillRect/>
          </a:stretch>
        </p:blipFill>
        <p:spPr>
          <a:xfrm>
            <a:off x="0" y="0"/>
            <a:ext cx="12192000" cy="6858000"/>
          </a:xfrm>
          <a:prstGeom prst="rect">
            <a:avLst/>
          </a:prstGeom>
          <a:ln w="12700">
            <a:miter lim="400000"/>
            <a:headEnd/>
            <a:tailEnd/>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树系列手挽包-19的副本"/>
          <p:cNvPicPr>
            <a:picLocks noChangeAspect="1"/>
          </p:cNvPicPr>
          <p:nvPr/>
        </p:nvPicPr>
        <p:blipFill>
          <a:blip r:embed="rId1"/>
          <a:stretch>
            <a:fillRect/>
          </a:stretch>
        </p:blipFill>
        <p:spPr>
          <a:xfrm>
            <a:off x="0" y="0"/>
            <a:ext cx="12192000" cy="6864350"/>
          </a:xfrm>
          <a:prstGeom prst="rect">
            <a:avLst/>
          </a:prstGeom>
        </p:spPr>
      </p:pic>
      <p:pic>
        <p:nvPicPr>
          <p:cNvPr id="4" name="图片 3"/>
          <p:cNvPicPr>
            <a:picLocks noChangeAspect="1"/>
          </p:cNvPicPr>
          <p:nvPr/>
        </p:nvPicPr>
        <p:blipFill>
          <a:blip r:embed="rId2"/>
          <a:stretch>
            <a:fillRect/>
          </a:stretch>
        </p:blipFill>
        <p:spPr>
          <a:xfrm>
            <a:off x="351155" y="384810"/>
            <a:ext cx="11516360" cy="6126480"/>
          </a:xfrm>
          <a:prstGeom prst="rect">
            <a:avLst/>
          </a:prstGeom>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1365" cy="6858000"/>
          </a:xfrm>
          <a:prstGeom prst="rect">
            <a:avLst/>
          </a:prstGeom>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标题"/>
          <p:cNvSpPr txBox="1">
            <a:spLocks noGrp="1"/>
          </p:cNvSpPr>
          <p:nvPr>
            <p:ph type="title"/>
          </p:nvPr>
        </p:nvSpPr>
        <p:spPr>
          <a:prstGeom prst="rect">
            <a:avLst/>
          </a:prstGeom>
        </p:spPr>
        <p:txBody>
          <a:bodyPr/>
          <a:lstStyle/>
          <a:p/>
        </p:txBody>
      </p:sp>
      <p:sp>
        <p:nvSpPr>
          <p:cNvPr id="260" name="正文"/>
          <p:cNvSpPr txBox="1">
            <a:spLocks noGrp="1"/>
          </p:cNvSpPr>
          <p:nvPr>
            <p:ph type="body" idx="1"/>
          </p:nvPr>
        </p:nvSpPr>
        <p:spPr>
          <a:prstGeom prst="rect">
            <a:avLst/>
          </a:prstGeom>
        </p:spPr>
        <p:txBody>
          <a:bodyPr/>
          <a:lstStyle/>
          <a:p/>
        </p:txBody>
      </p:sp>
      <p:pic>
        <p:nvPicPr>
          <p:cNvPr id="261" name="树系列手挽包-04.jpg" descr="树系列手挽包-04.jpg"/>
          <p:cNvPicPr>
            <a:picLocks noChangeAspect="1"/>
          </p:cNvPicPr>
          <p:nvPr/>
        </p:nvPicPr>
        <p:blipFill>
          <a:blip r:embed="rId1"/>
          <a:stretch>
            <a:fillRect/>
          </a:stretch>
        </p:blipFill>
        <p:spPr>
          <a:xfrm>
            <a:off x="5637" y="0"/>
            <a:ext cx="12180725" cy="6858000"/>
          </a:xfrm>
          <a:prstGeom prst="rect">
            <a:avLst/>
          </a:prstGeom>
          <a:ln w="12700">
            <a:miter lim="400000"/>
            <a:headEnd/>
            <a:tailEnd/>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标题"/>
          <p:cNvSpPr txBox="1">
            <a:spLocks noGrp="1"/>
          </p:cNvSpPr>
          <p:nvPr>
            <p:ph type="title"/>
          </p:nvPr>
        </p:nvSpPr>
        <p:spPr>
          <a:prstGeom prst="rect">
            <a:avLst/>
          </a:prstGeom>
        </p:spPr>
        <p:txBody>
          <a:bodyPr/>
          <a:lstStyle/>
          <a:p/>
        </p:txBody>
      </p:sp>
      <p:sp>
        <p:nvSpPr>
          <p:cNvPr id="268" name="正文"/>
          <p:cNvSpPr txBox="1">
            <a:spLocks noGrp="1"/>
          </p:cNvSpPr>
          <p:nvPr>
            <p:ph type="body" idx="1"/>
          </p:nvPr>
        </p:nvSpPr>
        <p:spPr>
          <a:prstGeom prst="rect">
            <a:avLst/>
          </a:prstGeom>
        </p:spPr>
        <p:txBody>
          <a:bodyPr/>
          <a:lstStyle/>
          <a:p/>
        </p:txBody>
      </p:sp>
      <p:pic>
        <p:nvPicPr>
          <p:cNvPr id="269" name="树系列手挽包-06.jpg" descr="树系列手挽包-06.jpg"/>
          <p:cNvPicPr>
            <a:picLocks noChangeAspect="1"/>
          </p:cNvPicPr>
          <p:nvPr/>
        </p:nvPicPr>
        <p:blipFill>
          <a:blip r:embed="rId1"/>
          <a:stretch>
            <a:fillRect/>
          </a:stretch>
        </p:blipFill>
        <p:spPr>
          <a:xfrm>
            <a:off x="5637" y="0"/>
            <a:ext cx="12180725" cy="6858000"/>
          </a:xfrm>
          <a:prstGeom prst="rect">
            <a:avLst/>
          </a:prstGeom>
          <a:ln w="12700">
            <a:miter lim="400000"/>
            <a:headEnd/>
            <a:tailEnd/>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标题"/>
          <p:cNvSpPr txBox="1">
            <a:spLocks noGrp="1"/>
          </p:cNvSpPr>
          <p:nvPr>
            <p:ph type="title"/>
          </p:nvPr>
        </p:nvSpPr>
        <p:spPr>
          <a:prstGeom prst="rect">
            <a:avLst/>
          </a:prstGeom>
        </p:spPr>
        <p:txBody>
          <a:bodyPr/>
          <a:lstStyle/>
          <a:p/>
        </p:txBody>
      </p:sp>
      <p:sp>
        <p:nvSpPr>
          <p:cNvPr id="292" name="正文"/>
          <p:cNvSpPr txBox="1">
            <a:spLocks noGrp="1"/>
          </p:cNvSpPr>
          <p:nvPr>
            <p:ph type="body" idx="1"/>
          </p:nvPr>
        </p:nvSpPr>
        <p:spPr>
          <a:prstGeom prst="rect">
            <a:avLst/>
          </a:prstGeom>
        </p:spPr>
        <p:txBody>
          <a:bodyPr/>
          <a:lstStyle/>
          <a:p/>
        </p:txBody>
      </p:sp>
      <p:pic>
        <p:nvPicPr>
          <p:cNvPr id="293" name="树系列手挽包-13.jpg" descr="树系列手挽包-13.jpg"/>
          <p:cNvPicPr>
            <a:picLocks noChangeAspect="1"/>
          </p:cNvPicPr>
          <p:nvPr/>
        </p:nvPicPr>
        <p:blipFill>
          <a:blip r:embed="rId1"/>
          <a:stretch>
            <a:fillRect/>
          </a:stretch>
        </p:blipFill>
        <p:spPr>
          <a:xfrm>
            <a:off x="5637" y="-2"/>
            <a:ext cx="12180725" cy="6858003"/>
          </a:xfrm>
          <a:prstGeom prst="rect">
            <a:avLst/>
          </a:prstGeom>
          <a:ln w="12700">
            <a:miter lim="400000"/>
            <a:headEnd/>
            <a:tailEnd/>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树系列手挽包-20的副本"/>
          <p:cNvPicPr>
            <a:picLocks noChangeAspect="1"/>
          </p:cNvPicPr>
          <p:nvPr/>
        </p:nvPicPr>
        <p:blipFill>
          <a:blip r:embed="rId1"/>
          <a:stretch>
            <a:fillRect/>
          </a:stretch>
        </p:blipFill>
        <p:spPr>
          <a:xfrm>
            <a:off x="0" y="0"/>
            <a:ext cx="12192635" cy="6864985"/>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182" name="幻灯片副标题"/>
          <p:cNvSpPr txBox="1"/>
          <p:nvPr>
            <p:ph type="body" sz="quarter" idx="1"/>
          </p:nvPr>
        </p:nvSpPr>
        <p:spPr>
          <a:xfrm>
            <a:off x="603250" y="1186480"/>
            <a:ext cx="10985500" cy="467390"/>
          </a:xfrm>
          <a:prstGeom prst="rect">
            <a:avLst/>
          </a:prstGeom>
        </p:spPr>
        <p:txBody>
          <a:bodyPr/>
          <a:lstStyle/>
          <a:p/>
        </p:txBody>
      </p:sp>
      <p:sp>
        <p:nvSpPr>
          <p:cNvPr id="183" name="幻灯片项目符号文本"/>
          <p:cNvSpPr txBox="1"/>
          <p:nvPr>
            <p:ph type="body" idx="13"/>
          </p:nvPr>
        </p:nvSpPr>
        <p:spPr>
          <a:prstGeom prst="rect">
            <a:avLst/>
          </a:prstGeom>
        </p:spPr>
        <p:txBody>
          <a:bodyPr/>
          <a:lstStyle/>
          <a:p/>
        </p:txBody>
      </p:sp>
      <p:pic>
        <p:nvPicPr>
          <p:cNvPr id="184" name="树充气颈枕-07.jpg" descr="树充气颈枕-07.jpg"/>
          <p:cNvPicPr>
            <a:picLocks noChangeAspect="1"/>
          </p:cNvPicPr>
          <p:nvPr/>
        </p:nvPicPr>
        <p:blipFill>
          <a:blip r:embed="rId1"/>
          <a:stretch>
            <a:fillRect/>
          </a:stretch>
        </p:blipFill>
        <p:spPr>
          <a:xfrm>
            <a:off x="3175" y="0"/>
            <a:ext cx="12185650" cy="6858000"/>
          </a:xfrm>
          <a:prstGeom prst="rect">
            <a:avLst/>
          </a:prstGeom>
          <a:ln w="12700">
            <a:miter lim="400000"/>
            <a:headEnd/>
            <a:tailEnd/>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4311016" y="5229402"/>
            <a:ext cx="1828800" cy="1028700"/>
          </a:xfrm>
          <a:prstGeom prst="rect">
            <a:avLst/>
          </a:prstGeom>
        </p:spPr>
      </p:pic>
      <p:sp>
        <p:nvSpPr>
          <p:cNvPr id="10" name="文本框 9"/>
          <p:cNvSpPr txBox="1"/>
          <p:nvPr/>
        </p:nvSpPr>
        <p:spPr>
          <a:xfrm>
            <a:off x="7436019" y="598963"/>
            <a:ext cx="4131776" cy="2399665"/>
          </a:xfrm>
          <a:prstGeom prst="rect">
            <a:avLst/>
          </a:prstGeom>
          <a:noFill/>
        </p:spPr>
        <p:txBody>
          <a:bodyPr wrap="square" rtlCol="0" anchor="t">
            <a:spAutoFit/>
          </a:bodyPr>
          <a:lstStyle/>
          <a:p>
            <a:pPr defTabSz="514350">
              <a:lnSpc>
                <a:spcPct val="150000"/>
              </a:lnSpc>
            </a:pPr>
            <a:r>
              <a:rPr lang="zh-CN" altLang="en-US" sz="1000" b="1" dirty="0" smtClean="0">
                <a:latin typeface="微软雅黑" panose="020B0503020204020204" charset="-122"/>
                <a:ea typeface="微软雅黑" panose="020B0503020204020204" charset="-122"/>
                <a:sym typeface="Avenir Roman"/>
              </a:rPr>
              <a:t>名称：</a:t>
            </a:r>
            <a:r>
              <a:rPr lang="en-US" altLang="zh-CN" sz="1000" b="1" dirty="0" smtClean="0">
                <a:latin typeface="微软雅黑" panose="020B0503020204020204" charset="-122"/>
                <a:ea typeface="微软雅黑" panose="020B0503020204020204" charset="-122"/>
                <a:sym typeface="Avenir Roman"/>
              </a:rPr>
              <a:t>TREE </a:t>
            </a:r>
            <a:r>
              <a:rPr lang="zh-CN" altLang="en-US" sz="1000" b="1" dirty="0" smtClean="0">
                <a:latin typeface="微软雅黑" panose="020B0503020204020204" charset="-122"/>
                <a:ea typeface="微软雅黑" panose="020B0503020204020204" charset="-122"/>
                <a:sym typeface="Avenir Roman"/>
              </a:rPr>
              <a:t>树手挽包</a:t>
            </a:r>
            <a:r>
              <a:rPr lang="en-US" altLang="zh-CN" sz="1000" b="1" dirty="0" smtClean="0">
                <a:latin typeface="微软雅黑" panose="020B0503020204020204" charset="-122"/>
                <a:ea typeface="微软雅黑" panose="020B0503020204020204" charset="-122"/>
                <a:sym typeface="Avenir Roman"/>
              </a:rPr>
              <a:t>-</a:t>
            </a:r>
            <a:r>
              <a:rPr lang="zh-CN" altLang="en-US" sz="1000" b="1" dirty="0" smtClean="0">
                <a:latin typeface="微软雅黑" panose="020B0503020204020204" charset="-122"/>
                <a:ea typeface="微软雅黑" panose="020B0503020204020204" charset="-122"/>
                <a:sym typeface="Avenir Roman"/>
              </a:rPr>
              <a:t>小号</a:t>
            </a:r>
            <a:endParaRPr lang="en-US" altLang="zh-CN" sz="1000" b="1" dirty="0" smtClean="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品牌：</a:t>
            </a:r>
            <a:r>
              <a:rPr lang="en-US" altLang="zh-CN" sz="900" dirty="0">
                <a:latin typeface="微软雅黑" panose="020B0503020204020204" charset="-122"/>
                <a:ea typeface="微软雅黑" panose="020B0503020204020204" charset="-122"/>
                <a:sym typeface="Avenir Roman"/>
              </a:rPr>
              <a:t>URBAN FOREST</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型号：</a:t>
            </a:r>
            <a:r>
              <a:rPr lang="en-US" altLang="zh-CN" sz="900" dirty="0">
                <a:latin typeface="微软雅黑" panose="020B0503020204020204" charset="-122"/>
                <a:ea typeface="微软雅黑" panose="020B0503020204020204" charset="-122"/>
                <a:sym typeface="Avenir Roman"/>
              </a:rPr>
              <a:t>HB001</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材质：</a:t>
            </a:r>
            <a:r>
              <a:rPr lang="en-US" altLang="zh-CN" sz="900" dirty="0">
                <a:latin typeface="微软雅黑" panose="020B0503020204020204" charset="-122"/>
                <a:ea typeface="微软雅黑" panose="020B0503020204020204" charset="-122"/>
                <a:sym typeface="Avenir Roman"/>
              </a:rPr>
              <a:t>100%</a:t>
            </a:r>
            <a:r>
              <a:rPr lang="zh-CN" altLang="en-US" sz="900" dirty="0">
                <a:latin typeface="微软雅黑" panose="020B0503020204020204" charset="-122"/>
                <a:ea typeface="微软雅黑" panose="020B0503020204020204" charset="-122"/>
                <a:sym typeface="Avenir Roman"/>
              </a:rPr>
              <a:t>聚酯纤维</a:t>
            </a:r>
            <a:endParaRPr lang="zh-CN" altLang="en-US"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尺寸： </a:t>
            </a:r>
            <a:r>
              <a:rPr lang="en-US" altLang="zh-CN" sz="900" dirty="0">
                <a:latin typeface="微软雅黑" panose="020B0503020204020204" charset="-122"/>
                <a:ea typeface="微软雅黑" panose="020B0503020204020204" charset="-122"/>
                <a:sym typeface="Avenir Roman"/>
              </a:rPr>
              <a:t>150*130*10mm</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装箱数：</a:t>
            </a:r>
            <a:r>
              <a:rPr lang="en-US" altLang="zh-CN" sz="900" dirty="0">
                <a:latin typeface="微软雅黑" panose="020B0503020204020204" charset="-122"/>
                <a:ea typeface="微软雅黑" panose="020B0503020204020204" charset="-122"/>
                <a:sym typeface="Avenir Roman"/>
              </a:rPr>
              <a:t>60</a:t>
            </a:r>
            <a:r>
              <a:rPr lang="zh-CN" altLang="en-US" sz="900" dirty="0">
                <a:latin typeface="微软雅黑" panose="020B0503020204020204" charset="-122"/>
                <a:ea typeface="微软雅黑" panose="020B0503020204020204" charset="-122"/>
                <a:sym typeface="Avenir Roman"/>
              </a:rPr>
              <a:t>个</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箱</a:t>
            </a:r>
            <a:endParaRPr lang="zh-CN" altLang="en-US"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颜色：铁锈粉</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柠檬黄</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深海蓝</a:t>
            </a:r>
            <a:r>
              <a:rPr lang="en-US" altLang="zh-CN" sz="900" dirty="0" smtClean="0">
                <a:latin typeface="微软雅黑" panose="020B0503020204020204" charset="-122"/>
                <a:ea typeface="微软雅黑" panose="020B0503020204020204" charset="-122"/>
                <a:sym typeface="Avenir Roman"/>
              </a:rPr>
              <a:t>/</a:t>
            </a:r>
            <a:r>
              <a:rPr lang="zh-CN" altLang="en-US" sz="900" dirty="0" smtClean="0">
                <a:latin typeface="微软雅黑" panose="020B0503020204020204" charset="-122"/>
                <a:ea typeface="微软雅黑" panose="020B0503020204020204" charset="-122"/>
                <a:sym typeface="Avenir Roman"/>
              </a:rPr>
              <a:t>水泥</a:t>
            </a:r>
            <a:r>
              <a:rPr lang="zh-CN" altLang="en-US" sz="900" dirty="0">
                <a:latin typeface="微软雅黑" panose="020B0503020204020204" charset="-122"/>
                <a:ea typeface="微软雅黑" panose="020B0503020204020204" charset="-122"/>
                <a:sym typeface="Avenir Roman"/>
              </a:rPr>
              <a:t>灰</a:t>
            </a:r>
            <a:endParaRPr lang="zh-CN" altLang="en-US"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包装盒：彩</a:t>
            </a:r>
            <a:r>
              <a:rPr lang="zh-CN" altLang="en-US" sz="900" dirty="0" smtClean="0">
                <a:latin typeface="微软雅黑" panose="020B0503020204020204" charset="-122"/>
                <a:ea typeface="微软雅黑" panose="020B0503020204020204" charset="-122"/>
                <a:sym typeface="Avenir Roman"/>
              </a:rPr>
              <a:t>盒</a:t>
            </a:r>
            <a:endParaRPr lang="en-US" altLang="zh-CN" sz="900" dirty="0" smtClean="0">
              <a:latin typeface="微软雅黑" panose="020B0503020204020204" charset="-122"/>
              <a:ea typeface="微软雅黑" panose="020B0503020204020204" charset="-122"/>
              <a:sym typeface="Avenir Roman"/>
            </a:endParaRPr>
          </a:p>
          <a:p>
            <a:pPr defTabSz="514350">
              <a:lnSpc>
                <a:spcPct val="150000"/>
              </a:lnSpc>
            </a:pPr>
            <a:r>
              <a:rPr lang="zh-CN" altLang="en-US" sz="900" dirty="0" smtClean="0">
                <a:latin typeface="微软雅黑" panose="020B0503020204020204" charset="-122"/>
                <a:ea typeface="微软雅黑" panose="020B0503020204020204" charset="-122"/>
                <a:sym typeface="Avenir Roman"/>
              </a:rPr>
              <a:t>零售价：</a:t>
            </a:r>
            <a:r>
              <a:rPr lang="en-US" altLang="zh-CN" sz="900" dirty="0" smtClean="0">
                <a:latin typeface="微软雅黑" panose="020B0503020204020204" charset="-122"/>
                <a:ea typeface="微软雅黑" panose="020B0503020204020204" charset="-122"/>
                <a:sym typeface="Avenir Roman"/>
              </a:rPr>
              <a:t>88</a:t>
            </a:r>
            <a:r>
              <a:rPr lang="zh-CN" altLang="en-US" sz="900" dirty="0" smtClean="0">
                <a:latin typeface="微软雅黑" panose="020B0503020204020204" charset="-122"/>
                <a:ea typeface="微软雅黑" panose="020B0503020204020204" charset="-122"/>
                <a:sym typeface="Avenir Roman"/>
              </a:rPr>
              <a:t>元</a:t>
            </a:r>
            <a:endParaRPr lang="en-US" altLang="zh-CN" sz="900" dirty="0" smtClean="0">
              <a:latin typeface="微软雅黑" panose="020B0503020204020204" charset="-122"/>
              <a:ea typeface="微软雅黑" panose="020B0503020204020204" charset="-122"/>
              <a:sym typeface="Avenir Roman"/>
            </a:endParaRPr>
          </a:p>
          <a:p>
            <a:pPr defTabSz="514350">
              <a:lnSpc>
                <a:spcPct val="150000"/>
              </a:lnSpc>
            </a:pPr>
            <a:r>
              <a:rPr lang="zh-CN" altLang="en-US" sz="900" dirty="0" smtClean="0">
                <a:latin typeface="微软雅黑" panose="020B0503020204020204" charset="-122"/>
                <a:ea typeface="微软雅黑" panose="020B0503020204020204" charset="-122"/>
                <a:sym typeface="Avenir Roman"/>
              </a:rPr>
              <a:t>网络管控价：</a:t>
            </a:r>
            <a:r>
              <a:rPr lang="en-US" altLang="zh-CN" sz="900" dirty="0" smtClean="0">
                <a:latin typeface="微软雅黑" panose="020B0503020204020204" charset="-122"/>
                <a:ea typeface="微软雅黑" panose="020B0503020204020204" charset="-122"/>
                <a:sym typeface="Avenir Roman"/>
              </a:rPr>
              <a:t>68</a:t>
            </a:r>
            <a:r>
              <a:rPr lang="zh-CN" altLang="en-US" sz="900" dirty="0" smtClean="0">
                <a:latin typeface="微软雅黑" panose="020B0503020204020204" charset="-122"/>
                <a:ea typeface="微软雅黑" panose="020B0503020204020204" charset="-122"/>
                <a:sym typeface="Avenir Roman"/>
              </a:rPr>
              <a:t>元</a:t>
            </a:r>
            <a:endParaRPr lang="en-US" altLang="zh-CN" sz="900" dirty="0" smtClean="0">
              <a:latin typeface="微软雅黑" panose="020B0503020204020204" charset="-122"/>
              <a:ea typeface="微软雅黑" panose="020B0503020204020204" charset="-122"/>
              <a:sym typeface="Avenir Roman"/>
            </a:endParaRPr>
          </a:p>
          <a:p>
            <a:pPr defTabSz="514350">
              <a:lnSpc>
                <a:spcPct val="150000"/>
              </a:lnSpc>
            </a:pPr>
            <a:endParaRPr lang="en-US" altLang="zh-CN" sz="900" dirty="0">
              <a:solidFill>
                <a:srgbClr val="000000"/>
              </a:solidFill>
              <a:latin typeface="微软雅黑" panose="020B0503020204020204" charset="-122"/>
              <a:ea typeface="微软雅黑" panose="020B0503020204020204" charset="-122"/>
              <a:sym typeface="Avenir Roman"/>
            </a:endParaRPr>
          </a:p>
        </p:txBody>
      </p:sp>
      <p:sp>
        <p:nvSpPr>
          <p:cNvPr id="11" name="矩形 10"/>
          <p:cNvSpPr/>
          <p:nvPr/>
        </p:nvSpPr>
        <p:spPr>
          <a:xfrm>
            <a:off x="7435850" y="4373245"/>
            <a:ext cx="4465955" cy="1845310"/>
          </a:xfrm>
          <a:prstGeom prst="rect">
            <a:avLst/>
          </a:prstGeom>
        </p:spPr>
        <p:txBody>
          <a:bodyPr wrap="square">
            <a:spAutoFit/>
          </a:bodyPr>
          <a:lstStyle/>
          <a:p>
            <a:pPr defTabSz="514350" hangingPunct="0">
              <a:lnSpc>
                <a:spcPct val="150000"/>
              </a:lnSpc>
            </a:pPr>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sym typeface="Avenir Roman"/>
            </a:endParaRPr>
          </a:p>
          <a:p>
            <a:pPr>
              <a:lnSpc>
                <a:spcPct val="200000"/>
              </a:lnSpc>
            </a:pPr>
            <a:r>
              <a:rPr lang="zh-CN" altLang="en-US" sz="900" b="1" dirty="0">
                <a:latin typeface="微软雅黑" panose="020B0503020204020204" charset="-122"/>
                <a:ea typeface="微软雅黑" panose="020B0503020204020204" charset="-122"/>
                <a:sym typeface="Avenir Roman"/>
              </a:rPr>
              <a:t>1</a:t>
            </a:r>
            <a:r>
              <a:rPr lang="en-US" altLang="zh-CN" sz="900" b="1" dirty="0" smtClean="0">
                <a:latin typeface="微软雅黑" panose="020B0503020204020204" charset="-122"/>
                <a:ea typeface="微软雅黑" panose="020B0503020204020204" charset="-122"/>
                <a:sym typeface="Avenir Roman"/>
              </a:rPr>
              <a:t>.</a:t>
            </a:r>
            <a:r>
              <a:rPr lang="zh-CN" altLang="en-US" sz="900" b="1" dirty="0" smtClean="0">
                <a:latin typeface="微软雅黑" panose="020B0503020204020204" charset="-122"/>
                <a:ea typeface="微软雅黑" panose="020B0503020204020204" charset="-122"/>
                <a:sym typeface="Avenir Roman"/>
              </a:rPr>
              <a:t>树枝压纹设计，低调中不乏趣味，精致雅时尚便携。</a:t>
            </a:r>
            <a:endParaRPr lang="en-US" altLang="zh-CN" sz="900" b="1" dirty="0" smtClean="0">
              <a:latin typeface="微软雅黑" panose="020B0503020204020204" charset="-122"/>
              <a:ea typeface="微软雅黑" panose="020B0503020204020204" charset="-122"/>
              <a:sym typeface="Avenir Roman"/>
            </a:endParaRPr>
          </a:p>
          <a:p>
            <a:pPr>
              <a:lnSpc>
                <a:spcPct val="200000"/>
              </a:lnSpc>
            </a:pPr>
            <a:r>
              <a:rPr lang="en-US" altLang="zh-CN" sz="900" b="1" spc="100" dirty="0" smtClean="0">
                <a:solidFill>
                  <a:schemeClr val="tx1">
                    <a:lumMod val="85000"/>
                    <a:lumOff val="15000"/>
                  </a:schemeClr>
                </a:solidFill>
                <a:latin typeface="微软雅黑" panose="020B0503020204020204" charset="-122"/>
                <a:ea typeface="微软雅黑" panose="020B0503020204020204" charset="-122"/>
                <a:sym typeface="+mn-ea"/>
              </a:rPr>
              <a:t>2.</a:t>
            </a:r>
            <a:r>
              <a:rPr lang="zh-CN" altLang="en-US" sz="900" b="1" dirty="0">
                <a:latin typeface="微软雅黑" panose="020B0503020204020204" charset="-122"/>
                <a:ea typeface="微软雅黑" panose="020B0503020204020204" charset="-122"/>
                <a:sym typeface="Avenir Roman"/>
              </a:rPr>
              <a:t>简洁安静，匠心工艺</a:t>
            </a:r>
            <a:r>
              <a:rPr lang="zh-CN" altLang="en-US" sz="900" b="1" dirty="0" smtClean="0">
                <a:latin typeface="微软雅黑" panose="020B0503020204020204" charset="-122"/>
                <a:ea typeface="微软雅黑" panose="020B0503020204020204" charset="-122"/>
                <a:sym typeface="Avenir Roman"/>
              </a:rPr>
              <a:t>制作。</a:t>
            </a:r>
            <a:r>
              <a:rPr lang="zh-CN" altLang="en-US" sz="900" b="1" spc="100" dirty="0" smtClean="0">
                <a:solidFill>
                  <a:schemeClr val="tx1">
                    <a:lumMod val="85000"/>
                    <a:lumOff val="15000"/>
                  </a:schemeClr>
                </a:solidFill>
                <a:latin typeface="微软雅黑" panose="020B0503020204020204" charset="-122"/>
                <a:ea typeface="微软雅黑" panose="020B0503020204020204" charset="-122"/>
                <a:sym typeface="+mn-ea"/>
              </a:rPr>
              <a:t>全面防水，易打理，出行更安心</a:t>
            </a:r>
            <a:r>
              <a:rPr lang="zh-CN" altLang="en-US" sz="900" dirty="0" smtClean="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采用触感皮膜防水料</a:t>
            </a:r>
            <a:r>
              <a:rPr lang="zh-CN" altLang="en-US" sz="900" dirty="0" smtClean="0">
                <a:latin typeface="微软雅黑" panose="020B0503020204020204" charset="-122"/>
                <a:ea typeface="微软雅黑" panose="020B0503020204020204" charset="-122"/>
                <a:sym typeface="Avenir Roman"/>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雾</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面丝</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滑如肌肤般手感</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，防水</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耐脏易清洁</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，内外层双重防水安全贴心</a:t>
            </a:r>
            <a:r>
              <a:rPr lang="en-US" altLang="zh-CN" sz="900"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 色彩缤纷，时尚活泼。</a:t>
            </a:r>
            <a:endParaRPr lang="zh-CN" altLang="en-US" sz="900" spc="100" dirty="0">
              <a:solidFill>
                <a:schemeClr val="tx1">
                  <a:lumMod val="85000"/>
                  <a:lumOff val="15000"/>
                </a:schemeClr>
              </a:solidFill>
              <a:latin typeface="微软雅黑" panose="020B0503020204020204" charset="-122"/>
              <a:ea typeface="微软雅黑" panose="020B0503020204020204" charset="-122"/>
              <a:sym typeface="+mn-ea"/>
            </a:endParaRPr>
          </a:p>
          <a:p>
            <a:pPr defTabSz="514350" hangingPunct="0">
              <a:lnSpc>
                <a:spcPct val="150000"/>
              </a:lnSpc>
            </a:pPr>
            <a:r>
              <a:rPr lang="en-US" altLang="zh-CN" sz="900" b="1" dirty="0" smtClean="0">
                <a:latin typeface="微软雅黑" panose="020B0503020204020204" charset="-122"/>
                <a:ea typeface="微软雅黑" panose="020B0503020204020204" charset="-122"/>
                <a:sym typeface="Avenir Roman"/>
              </a:rPr>
              <a:t>3.</a:t>
            </a:r>
            <a:r>
              <a:rPr lang="zh-CN" altLang="en-US" sz="900" b="1" dirty="0" smtClean="0">
                <a:latin typeface="微软雅黑" panose="020B0503020204020204" charset="-122"/>
                <a:ea typeface="微软雅黑" panose="020B0503020204020204" charset="-122"/>
                <a:sym typeface="Avenir Roman"/>
              </a:rPr>
              <a:t> 多功能金属扣环，可挂钥匙。拉链设计，轻松收纳出行小物件：银行卡</a:t>
            </a:r>
            <a:r>
              <a:rPr lang="en-US" altLang="zh-CN" sz="900" b="1" dirty="0" smtClean="0">
                <a:latin typeface="微软雅黑" panose="020B0503020204020204" charset="-122"/>
                <a:ea typeface="微软雅黑" panose="020B0503020204020204" charset="-122"/>
                <a:sym typeface="Avenir Roman"/>
              </a:rPr>
              <a:t>/</a:t>
            </a:r>
            <a:r>
              <a:rPr lang="zh-CN" altLang="en-US" sz="900" b="1" dirty="0" smtClean="0">
                <a:latin typeface="微软雅黑" panose="020B0503020204020204" charset="-122"/>
                <a:ea typeface="微软雅黑" panose="020B0503020204020204" charset="-122"/>
                <a:sym typeface="Avenir Roman"/>
              </a:rPr>
              <a:t>耳朵线</a:t>
            </a:r>
            <a:r>
              <a:rPr lang="en-US" altLang="zh-CN" sz="900" b="1" dirty="0" smtClean="0">
                <a:latin typeface="微软雅黑" panose="020B0503020204020204" charset="-122"/>
                <a:ea typeface="微软雅黑" panose="020B0503020204020204" charset="-122"/>
                <a:sym typeface="Avenir Roman"/>
              </a:rPr>
              <a:t>/</a:t>
            </a:r>
            <a:r>
              <a:rPr lang="zh-CN" altLang="en-US" sz="900" b="1" dirty="0" smtClean="0">
                <a:latin typeface="微软雅黑" panose="020B0503020204020204" charset="-122"/>
                <a:ea typeface="微软雅黑" panose="020B0503020204020204" charset="-122"/>
                <a:sym typeface="Avenir Roman"/>
              </a:rPr>
              <a:t>口红均可。可手挽</a:t>
            </a:r>
            <a:r>
              <a:rPr lang="en-US" altLang="zh-CN" sz="900" b="1" dirty="0" smtClean="0">
                <a:latin typeface="微软雅黑" panose="020B0503020204020204" charset="-122"/>
                <a:ea typeface="微软雅黑" panose="020B0503020204020204" charset="-122"/>
                <a:sym typeface="Avenir Roman"/>
              </a:rPr>
              <a:t>/</a:t>
            </a:r>
            <a:r>
              <a:rPr lang="zh-CN" altLang="en-US" sz="900" b="1" dirty="0" smtClean="0">
                <a:latin typeface="微软雅黑" panose="020B0503020204020204" charset="-122"/>
                <a:ea typeface="微软雅黑" panose="020B0503020204020204" charset="-122"/>
                <a:sym typeface="Avenir Roman"/>
              </a:rPr>
              <a:t>手提，也可挂在行李箱或包包。</a:t>
            </a:r>
            <a:endParaRPr lang="en-US" altLang="zh-CN" sz="900" dirty="0">
              <a:solidFill>
                <a:srgbClr val="000000"/>
              </a:solidFill>
              <a:latin typeface="微软雅黑" panose="020B0503020204020204" charset="-122"/>
              <a:ea typeface="微软雅黑" panose="020B0503020204020204" charset="-122"/>
              <a:sym typeface="Avenir Roman"/>
            </a:endParaRPr>
          </a:p>
        </p:txBody>
      </p:sp>
      <p:pic>
        <p:nvPicPr>
          <p:cNvPr id="14" name="图片 13"/>
          <p:cNvPicPr>
            <a:picLocks noChangeAspect="1"/>
          </p:cNvPicPr>
          <p:nvPr/>
        </p:nvPicPr>
        <p:blipFill>
          <a:blip r:embed="rId2"/>
          <a:stretch>
            <a:fillRect/>
          </a:stretch>
        </p:blipFill>
        <p:spPr>
          <a:xfrm>
            <a:off x="44572" y="285635"/>
            <a:ext cx="6407571" cy="3604259"/>
          </a:xfrm>
          <a:prstGeom prst="rect">
            <a:avLst/>
          </a:prstGeom>
        </p:spPr>
      </p:pic>
      <p:pic>
        <p:nvPicPr>
          <p:cNvPr id="17" name="图片 16"/>
          <p:cNvPicPr>
            <a:picLocks noChangeAspect="1"/>
          </p:cNvPicPr>
          <p:nvPr/>
        </p:nvPicPr>
        <p:blipFill>
          <a:blip r:embed="rId3"/>
          <a:stretch>
            <a:fillRect/>
          </a:stretch>
        </p:blipFill>
        <p:spPr>
          <a:xfrm>
            <a:off x="4205605" y="3890010"/>
            <a:ext cx="2324735" cy="1308735"/>
          </a:xfrm>
          <a:prstGeom prst="rect">
            <a:avLst/>
          </a:prstGeom>
        </p:spPr>
      </p:pic>
      <p:pic>
        <p:nvPicPr>
          <p:cNvPr id="18" name="图片 17"/>
          <p:cNvPicPr>
            <a:picLocks noChangeAspect="1"/>
          </p:cNvPicPr>
          <p:nvPr/>
        </p:nvPicPr>
        <p:blipFill>
          <a:blip r:embed="rId4"/>
          <a:stretch>
            <a:fillRect/>
          </a:stretch>
        </p:blipFill>
        <p:spPr>
          <a:xfrm>
            <a:off x="0" y="5198745"/>
            <a:ext cx="2214880" cy="1246505"/>
          </a:xfrm>
          <a:prstGeom prst="rect">
            <a:avLst/>
          </a:prstGeom>
        </p:spPr>
      </p:pic>
      <p:pic>
        <p:nvPicPr>
          <p:cNvPr id="21" name="图片 20"/>
          <p:cNvPicPr>
            <a:picLocks noChangeAspect="1"/>
          </p:cNvPicPr>
          <p:nvPr/>
        </p:nvPicPr>
        <p:blipFill>
          <a:blip r:embed="rId5"/>
          <a:stretch>
            <a:fillRect/>
          </a:stretch>
        </p:blipFill>
        <p:spPr>
          <a:xfrm>
            <a:off x="2274570" y="5241290"/>
            <a:ext cx="1958975" cy="1101725"/>
          </a:xfrm>
          <a:prstGeom prst="rect">
            <a:avLst/>
          </a:prstGeom>
        </p:spPr>
      </p:pic>
      <p:sp>
        <p:nvSpPr>
          <p:cNvPr id="22" name="文本框 21"/>
          <p:cNvSpPr txBox="1"/>
          <p:nvPr/>
        </p:nvSpPr>
        <p:spPr>
          <a:xfrm>
            <a:off x="7436019" y="285637"/>
            <a:ext cx="3480496" cy="335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1600" b="1" i="0" u="none" strike="noStrike" cap="none" spc="0" normalizeH="0" baseline="0" dirty="0" smtClean="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TREE Series </a:t>
            </a:r>
            <a:r>
              <a:rPr kumimoji="0" lang="zh-CN" altLang="en-US" sz="1600" b="1" i="0" u="none" strike="noStrike" cap="none" spc="0" normalizeH="0" baseline="0" dirty="0" smtClean="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树系列手挽包</a:t>
            </a:r>
            <a:endParaRPr kumimoji="0" lang="zh-CN" altLang="en-US" sz="16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endParaRPr>
          </a:p>
        </p:txBody>
      </p:sp>
      <p:sp>
        <p:nvSpPr>
          <p:cNvPr id="5" name="文本框 4"/>
          <p:cNvSpPr txBox="1"/>
          <p:nvPr/>
        </p:nvSpPr>
        <p:spPr>
          <a:xfrm>
            <a:off x="7490460" y="3329940"/>
            <a:ext cx="4297680" cy="4591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kumimoji="0" lang="zh-CN" altLang="en-US" sz="8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设计理念</a:t>
            </a:r>
            <a:r>
              <a:rPr kumimoji="0" lang="zh-CN" altLang="en-US" sz="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：人生是树林里的大树，我们只是穿行而过的风。设计师希冀人们在忙碌的都市生活状态中能抽离时间丛林漫步感受自然万物的馈赠，如树：一枝一叶，季节更替，生生不息，感悟万物平衡，平衡工作与生活 的压力。</a:t>
            </a:r>
            <a:endParaRPr kumimoji="0" lang="zh-CN" altLang="en-US" sz="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endParaRPr>
          </a:p>
        </p:txBody>
      </p:sp>
      <p:pic>
        <p:nvPicPr>
          <p:cNvPr id="2" name="图片 1"/>
          <p:cNvPicPr>
            <a:picLocks noChangeAspect="1"/>
          </p:cNvPicPr>
          <p:nvPr/>
        </p:nvPicPr>
        <p:blipFill>
          <a:blip r:embed="rId6"/>
          <a:stretch>
            <a:fillRect/>
          </a:stretch>
        </p:blipFill>
        <p:spPr>
          <a:xfrm>
            <a:off x="2151380" y="3964305"/>
            <a:ext cx="2054225" cy="1155700"/>
          </a:xfrm>
          <a:prstGeom prst="rect">
            <a:avLst/>
          </a:prstGeom>
        </p:spPr>
      </p:pic>
      <p:pic>
        <p:nvPicPr>
          <p:cNvPr id="15" name="图片 14" descr="1"/>
          <p:cNvPicPr>
            <a:picLocks noChangeAspect="1"/>
          </p:cNvPicPr>
          <p:nvPr/>
        </p:nvPicPr>
        <p:blipFill>
          <a:blip r:embed="rId7"/>
          <a:stretch>
            <a:fillRect/>
          </a:stretch>
        </p:blipFill>
        <p:spPr>
          <a:xfrm>
            <a:off x="69215" y="3964940"/>
            <a:ext cx="2051050" cy="1154430"/>
          </a:xfrm>
          <a:prstGeom prst="rect">
            <a:avLst/>
          </a:prstGeom>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188210" y="3854450"/>
            <a:ext cx="2099945" cy="1181100"/>
          </a:xfrm>
          <a:prstGeom prst="rect">
            <a:avLst/>
          </a:prstGeom>
        </p:spPr>
      </p:pic>
      <p:pic>
        <p:nvPicPr>
          <p:cNvPr id="5" name="图片 4"/>
          <p:cNvPicPr>
            <a:picLocks noChangeAspect="1"/>
          </p:cNvPicPr>
          <p:nvPr/>
        </p:nvPicPr>
        <p:blipFill>
          <a:blip r:embed="rId2"/>
          <a:stretch>
            <a:fillRect/>
          </a:stretch>
        </p:blipFill>
        <p:spPr>
          <a:xfrm>
            <a:off x="4316545" y="3850422"/>
            <a:ext cx="2130696" cy="1198517"/>
          </a:xfrm>
          <a:prstGeom prst="rect">
            <a:avLst/>
          </a:prstGeom>
        </p:spPr>
      </p:pic>
      <p:pic>
        <p:nvPicPr>
          <p:cNvPr id="6" name="图片 5"/>
          <p:cNvPicPr>
            <a:picLocks noChangeAspect="1"/>
          </p:cNvPicPr>
          <p:nvPr/>
        </p:nvPicPr>
        <p:blipFill>
          <a:blip r:embed="rId3"/>
          <a:stretch>
            <a:fillRect/>
          </a:stretch>
        </p:blipFill>
        <p:spPr>
          <a:xfrm>
            <a:off x="0" y="5256778"/>
            <a:ext cx="1867200" cy="1050300"/>
          </a:xfrm>
          <a:prstGeom prst="rect">
            <a:avLst/>
          </a:prstGeom>
        </p:spPr>
      </p:pic>
      <p:pic>
        <p:nvPicPr>
          <p:cNvPr id="7" name="图片 6"/>
          <p:cNvPicPr>
            <a:picLocks noChangeAspect="1"/>
          </p:cNvPicPr>
          <p:nvPr/>
        </p:nvPicPr>
        <p:blipFill>
          <a:blip r:embed="rId4"/>
          <a:stretch>
            <a:fillRect/>
          </a:stretch>
        </p:blipFill>
        <p:spPr>
          <a:xfrm>
            <a:off x="1985281" y="5065563"/>
            <a:ext cx="2360296" cy="1327666"/>
          </a:xfrm>
          <a:prstGeom prst="rect">
            <a:avLst/>
          </a:prstGeom>
        </p:spPr>
      </p:pic>
      <p:pic>
        <p:nvPicPr>
          <p:cNvPr id="9" name="图片 8"/>
          <p:cNvPicPr>
            <a:picLocks noChangeAspect="1"/>
          </p:cNvPicPr>
          <p:nvPr/>
        </p:nvPicPr>
        <p:blipFill>
          <a:blip r:embed="rId5"/>
          <a:stretch>
            <a:fillRect/>
          </a:stretch>
        </p:blipFill>
        <p:spPr>
          <a:xfrm>
            <a:off x="0" y="3850422"/>
            <a:ext cx="2130697" cy="1198517"/>
          </a:xfrm>
          <a:prstGeom prst="rect">
            <a:avLst/>
          </a:prstGeom>
        </p:spPr>
      </p:pic>
      <p:sp>
        <p:nvSpPr>
          <p:cNvPr id="10" name="文本框 9"/>
          <p:cNvSpPr txBox="1"/>
          <p:nvPr/>
        </p:nvSpPr>
        <p:spPr>
          <a:xfrm>
            <a:off x="7461854" y="520184"/>
            <a:ext cx="4425346" cy="2192020"/>
          </a:xfrm>
          <a:prstGeom prst="rect">
            <a:avLst/>
          </a:prstGeom>
          <a:noFill/>
        </p:spPr>
        <p:txBody>
          <a:bodyPr wrap="square" rtlCol="0" anchor="t">
            <a:spAutoFit/>
          </a:bodyPr>
          <a:lstStyle/>
          <a:p>
            <a:pPr defTabSz="514350">
              <a:lnSpc>
                <a:spcPct val="150000"/>
              </a:lnSpc>
            </a:pPr>
            <a:r>
              <a:rPr lang="zh-CN" altLang="en-US" sz="1000" b="1" dirty="0" smtClean="0">
                <a:latin typeface="微软雅黑" panose="020B0503020204020204" charset="-122"/>
                <a:ea typeface="微软雅黑" panose="020B0503020204020204" charset="-122"/>
                <a:sym typeface="Avenir Roman"/>
              </a:rPr>
              <a:t>名称：</a:t>
            </a:r>
            <a:r>
              <a:rPr lang="en-US" altLang="zh-CN" sz="1000" b="1" dirty="0" smtClean="0">
                <a:latin typeface="微软雅黑" panose="020B0503020204020204" charset="-122"/>
                <a:ea typeface="微软雅黑" panose="020B0503020204020204" charset="-122"/>
                <a:sym typeface="Avenir Roman"/>
              </a:rPr>
              <a:t>TREE </a:t>
            </a:r>
            <a:r>
              <a:rPr lang="zh-CN" altLang="en-US" sz="1000" b="1" dirty="0" smtClean="0">
                <a:latin typeface="微软雅黑" panose="020B0503020204020204" charset="-122"/>
                <a:ea typeface="微软雅黑" panose="020B0503020204020204" charset="-122"/>
                <a:sym typeface="Avenir Roman"/>
              </a:rPr>
              <a:t>树手挽包</a:t>
            </a:r>
            <a:r>
              <a:rPr lang="en-US" altLang="zh-CN" sz="1000" b="1" dirty="0" smtClean="0">
                <a:latin typeface="微软雅黑" panose="020B0503020204020204" charset="-122"/>
                <a:ea typeface="微软雅黑" panose="020B0503020204020204" charset="-122"/>
                <a:sym typeface="Avenir Roman"/>
              </a:rPr>
              <a:t>-</a:t>
            </a:r>
            <a:r>
              <a:rPr lang="zh-CN" altLang="en-US" sz="1000" b="1" dirty="0" smtClean="0">
                <a:latin typeface="微软雅黑" panose="020B0503020204020204" charset="-122"/>
                <a:ea typeface="微软雅黑" panose="020B0503020204020204" charset="-122"/>
                <a:sym typeface="Avenir Roman"/>
              </a:rPr>
              <a:t>大号</a:t>
            </a:r>
            <a:endParaRPr lang="en-US" altLang="zh-CN" sz="1000" b="1" dirty="0" smtClean="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品牌：</a:t>
            </a:r>
            <a:r>
              <a:rPr lang="en-US" altLang="zh-CN" sz="900" dirty="0">
                <a:latin typeface="微软雅黑" panose="020B0503020204020204" charset="-122"/>
                <a:ea typeface="微软雅黑" panose="020B0503020204020204" charset="-122"/>
                <a:sym typeface="Avenir Roman"/>
              </a:rPr>
              <a:t>URBAN FOREST</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型号：</a:t>
            </a:r>
            <a:r>
              <a:rPr lang="en-US" altLang="zh-CN" sz="900" dirty="0">
                <a:latin typeface="微软雅黑" panose="020B0503020204020204" charset="-122"/>
                <a:ea typeface="微软雅黑" panose="020B0503020204020204" charset="-122"/>
                <a:sym typeface="Avenir Roman"/>
              </a:rPr>
              <a:t>HB002</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材质：</a:t>
            </a:r>
            <a:r>
              <a:rPr lang="en-US" altLang="zh-CN" sz="900" dirty="0">
                <a:latin typeface="微软雅黑" panose="020B0503020204020204" charset="-122"/>
                <a:ea typeface="微软雅黑" panose="020B0503020204020204" charset="-122"/>
                <a:sym typeface="Avenir Roman"/>
              </a:rPr>
              <a:t>100%</a:t>
            </a:r>
            <a:r>
              <a:rPr lang="zh-CN" altLang="en-US" sz="900" dirty="0">
                <a:latin typeface="微软雅黑" panose="020B0503020204020204" charset="-122"/>
                <a:ea typeface="微软雅黑" panose="020B0503020204020204" charset="-122"/>
                <a:sym typeface="Avenir Roman"/>
              </a:rPr>
              <a:t>聚酯纤维</a:t>
            </a:r>
            <a:endParaRPr lang="zh-CN" altLang="en-US"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尺寸： </a:t>
            </a:r>
            <a:r>
              <a:rPr lang="en-US" altLang="zh-CN" sz="900" dirty="0">
                <a:latin typeface="微软雅黑" panose="020B0503020204020204" charset="-122"/>
                <a:ea typeface="微软雅黑" panose="020B0503020204020204" charset="-122"/>
                <a:sym typeface="Avenir Roman"/>
              </a:rPr>
              <a:t>220*160*10mm</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装箱数：</a:t>
            </a:r>
            <a:r>
              <a:rPr lang="en-US" altLang="zh-CN" sz="900" dirty="0">
                <a:latin typeface="微软雅黑" panose="020B0503020204020204" charset="-122"/>
                <a:ea typeface="微软雅黑" panose="020B0503020204020204" charset="-122"/>
                <a:sym typeface="Avenir Roman"/>
              </a:rPr>
              <a:t>60</a:t>
            </a:r>
            <a:r>
              <a:rPr lang="zh-CN" altLang="en-US" sz="900" dirty="0">
                <a:latin typeface="微软雅黑" panose="020B0503020204020204" charset="-122"/>
                <a:ea typeface="微软雅黑" panose="020B0503020204020204" charset="-122"/>
                <a:sym typeface="Avenir Roman"/>
              </a:rPr>
              <a:t>个</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箱</a:t>
            </a:r>
            <a:endParaRPr lang="zh-CN" altLang="en-US"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颜色：铁锈粉</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柠檬黄</a:t>
            </a:r>
            <a:r>
              <a:rPr lang="en-US" altLang="zh-CN" sz="900" dirty="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深海蓝</a:t>
            </a:r>
            <a:r>
              <a:rPr lang="en-US" altLang="zh-CN" sz="900" dirty="0" smtClean="0">
                <a:latin typeface="微软雅黑" panose="020B0503020204020204" charset="-122"/>
                <a:ea typeface="微软雅黑" panose="020B0503020204020204" charset="-122"/>
                <a:sym typeface="Avenir Roman"/>
              </a:rPr>
              <a:t>/</a:t>
            </a:r>
            <a:r>
              <a:rPr lang="zh-CN" altLang="en-US" sz="900" dirty="0" smtClean="0">
                <a:latin typeface="微软雅黑" panose="020B0503020204020204" charset="-122"/>
                <a:ea typeface="微软雅黑" panose="020B0503020204020204" charset="-122"/>
                <a:sym typeface="Avenir Roman"/>
              </a:rPr>
              <a:t>水泥</a:t>
            </a:r>
            <a:r>
              <a:rPr lang="zh-CN" altLang="en-US" sz="900" dirty="0">
                <a:latin typeface="微软雅黑" panose="020B0503020204020204" charset="-122"/>
                <a:ea typeface="微软雅黑" panose="020B0503020204020204" charset="-122"/>
                <a:sym typeface="Avenir Roman"/>
              </a:rPr>
              <a:t>灰</a:t>
            </a:r>
            <a:endParaRPr lang="zh-CN" altLang="en-US"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包装盒：彩盒</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零售价</a:t>
            </a:r>
            <a:r>
              <a:rPr lang="zh-CN" altLang="en-US" sz="900" dirty="0" smtClean="0">
                <a:latin typeface="微软雅黑" panose="020B0503020204020204" charset="-122"/>
                <a:ea typeface="微软雅黑" panose="020B0503020204020204" charset="-122"/>
                <a:sym typeface="Avenir Roman"/>
              </a:rPr>
              <a:t>：</a:t>
            </a:r>
            <a:r>
              <a:rPr lang="en-US" altLang="zh-CN" sz="900" dirty="0" smtClean="0">
                <a:latin typeface="微软雅黑" panose="020B0503020204020204" charset="-122"/>
                <a:ea typeface="微软雅黑" panose="020B0503020204020204" charset="-122"/>
                <a:sym typeface="Avenir Roman"/>
              </a:rPr>
              <a:t>108</a:t>
            </a:r>
            <a:r>
              <a:rPr lang="zh-CN" altLang="en-US" sz="900" dirty="0" smtClean="0">
                <a:latin typeface="微软雅黑" panose="020B0503020204020204" charset="-122"/>
                <a:ea typeface="微软雅黑" panose="020B0503020204020204" charset="-122"/>
                <a:sym typeface="Avenir Roman"/>
              </a:rPr>
              <a:t>元</a:t>
            </a:r>
            <a:endParaRPr lang="en-US" altLang="zh-CN" sz="900" dirty="0">
              <a:latin typeface="微软雅黑" panose="020B0503020204020204" charset="-122"/>
              <a:ea typeface="微软雅黑" panose="020B0503020204020204" charset="-122"/>
              <a:sym typeface="Avenir Roman"/>
            </a:endParaRPr>
          </a:p>
          <a:p>
            <a:pPr defTabSz="514350">
              <a:lnSpc>
                <a:spcPct val="150000"/>
              </a:lnSpc>
            </a:pPr>
            <a:r>
              <a:rPr lang="zh-CN" altLang="en-US" sz="900" dirty="0">
                <a:latin typeface="微软雅黑" panose="020B0503020204020204" charset="-122"/>
                <a:ea typeface="微软雅黑" panose="020B0503020204020204" charset="-122"/>
                <a:sym typeface="Avenir Roman"/>
              </a:rPr>
              <a:t>网络管控价</a:t>
            </a:r>
            <a:r>
              <a:rPr lang="zh-CN" altLang="en-US" sz="900" dirty="0" smtClean="0">
                <a:latin typeface="微软雅黑" panose="020B0503020204020204" charset="-122"/>
                <a:ea typeface="微软雅黑" panose="020B0503020204020204" charset="-122"/>
                <a:sym typeface="Avenir Roman"/>
              </a:rPr>
              <a:t>：</a:t>
            </a:r>
            <a:r>
              <a:rPr lang="en-US" altLang="zh-CN" sz="900" dirty="0" smtClean="0">
                <a:latin typeface="微软雅黑" panose="020B0503020204020204" charset="-122"/>
                <a:ea typeface="微软雅黑" panose="020B0503020204020204" charset="-122"/>
                <a:sym typeface="Avenir Roman"/>
              </a:rPr>
              <a:t>88</a:t>
            </a:r>
            <a:r>
              <a:rPr lang="zh-CN" altLang="en-US" sz="900" dirty="0" smtClean="0">
                <a:latin typeface="微软雅黑" panose="020B0503020204020204" charset="-122"/>
                <a:ea typeface="微软雅黑" panose="020B0503020204020204" charset="-122"/>
                <a:sym typeface="Avenir Roman"/>
              </a:rPr>
              <a:t>元</a:t>
            </a:r>
            <a:endParaRPr lang="en-US" altLang="zh-CN" sz="900" dirty="0">
              <a:latin typeface="微软雅黑" panose="020B0503020204020204" charset="-122"/>
              <a:ea typeface="微软雅黑" panose="020B0503020204020204" charset="-122"/>
              <a:sym typeface="Avenir Roman"/>
            </a:endParaRPr>
          </a:p>
        </p:txBody>
      </p:sp>
      <p:sp>
        <p:nvSpPr>
          <p:cNvPr id="11" name="矩形 10"/>
          <p:cNvSpPr/>
          <p:nvPr/>
        </p:nvSpPr>
        <p:spPr>
          <a:xfrm>
            <a:off x="7461854" y="4459965"/>
            <a:ext cx="4259883" cy="1846659"/>
          </a:xfrm>
          <a:prstGeom prst="rect">
            <a:avLst/>
          </a:prstGeom>
        </p:spPr>
        <p:txBody>
          <a:bodyPr wrap="square">
            <a:spAutoFit/>
          </a:bodyPr>
          <a:lstStyle/>
          <a:p>
            <a:pPr defTabSz="514350" hangingPunct="0">
              <a:lnSpc>
                <a:spcPct val="150000"/>
              </a:lnSpc>
            </a:pPr>
            <a:r>
              <a:rPr lang="zh-CN" altLang="en-US" sz="1000" b="1" dirty="0">
                <a:latin typeface="微软雅黑" panose="020B0503020204020204" charset="-122"/>
                <a:ea typeface="微软雅黑" panose="020B0503020204020204" charset="-122"/>
                <a:sym typeface="Avenir Roman"/>
              </a:rPr>
              <a:t>商品描述：</a:t>
            </a:r>
            <a:endParaRPr lang="zh-CN" altLang="en-US" sz="1000" b="1" dirty="0">
              <a:solidFill>
                <a:srgbClr val="000000"/>
              </a:solidFill>
              <a:latin typeface="微软雅黑" panose="020B0503020204020204" charset="-122"/>
              <a:ea typeface="微软雅黑" panose="020B0503020204020204" charset="-122"/>
              <a:sym typeface="Avenir Roman"/>
            </a:endParaRPr>
          </a:p>
          <a:p>
            <a:pPr>
              <a:lnSpc>
                <a:spcPct val="200000"/>
              </a:lnSpc>
            </a:pPr>
            <a:r>
              <a:rPr lang="zh-CN" altLang="en-US" sz="900" b="1" dirty="0">
                <a:latin typeface="微软雅黑" panose="020B0503020204020204" charset="-122"/>
                <a:ea typeface="微软雅黑" panose="020B0503020204020204" charset="-122"/>
                <a:sym typeface="Avenir Roman"/>
              </a:rPr>
              <a:t>1</a:t>
            </a:r>
            <a:r>
              <a:rPr lang="en-US" altLang="zh-CN" sz="900" b="1" dirty="0" smtClean="0">
                <a:latin typeface="微软雅黑" panose="020B0503020204020204" charset="-122"/>
                <a:ea typeface="微软雅黑" panose="020B0503020204020204" charset="-122"/>
                <a:sym typeface="Avenir Roman"/>
              </a:rPr>
              <a:t>.</a:t>
            </a:r>
            <a:r>
              <a:rPr lang="zh-CN" altLang="en-US" sz="900" b="1" dirty="0" smtClean="0">
                <a:latin typeface="微软雅黑" panose="020B0503020204020204" charset="-122"/>
                <a:ea typeface="微软雅黑" panose="020B0503020204020204" charset="-122"/>
                <a:sym typeface="Avenir Roman"/>
              </a:rPr>
              <a:t>树枝压纹设计，低调中不乏趣味，精致雅时尚便携。</a:t>
            </a:r>
            <a:endParaRPr lang="en-US" altLang="zh-CN" sz="900" b="1" dirty="0" smtClean="0">
              <a:latin typeface="微软雅黑" panose="020B0503020204020204" charset="-122"/>
              <a:ea typeface="微软雅黑" panose="020B0503020204020204" charset="-122"/>
              <a:sym typeface="Avenir Roman"/>
            </a:endParaRPr>
          </a:p>
          <a:p>
            <a:pPr>
              <a:lnSpc>
                <a:spcPct val="200000"/>
              </a:lnSpc>
            </a:pPr>
            <a:r>
              <a:rPr lang="en-US" altLang="zh-CN" sz="900" b="1" spc="100" dirty="0" smtClean="0">
                <a:solidFill>
                  <a:schemeClr val="tx1">
                    <a:lumMod val="85000"/>
                    <a:lumOff val="15000"/>
                  </a:schemeClr>
                </a:solidFill>
                <a:latin typeface="微软雅黑" panose="020B0503020204020204" charset="-122"/>
                <a:ea typeface="微软雅黑" panose="020B0503020204020204" charset="-122"/>
                <a:sym typeface="+mn-ea"/>
              </a:rPr>
              <a:t>2.</a:t>
            </a:r>
            <a:r>
              <a:rPr lang="zh-CN" altLang="en-US" sz="900" b="1" dirty="0">
                <a:latin typeface="微软雅黑" panose="020B0503020204020204" charset="-122"/>
                <a:ea typeface="微软雅黑" panose="020B0503020204020204" charset="-122"/>
                <a:sym typeface="Avenir Roman"/>
              </a:rPr>
              <a:t>简洁安静，匠心工艺</a:t>
            </a:r>
            <a:r>
              <a:rPr lang="zh-CN" altLang="en-US" sz="900" b="1" dirty="0" smtClean="0">
                <a:latin typeface="微软雅黑" panose="020B0503020204020204" charset="-122"/>
                <a:ea typeface="微软雅黑" panose="020B0503020204020204" charset="-122"/>
                <a:sym typeface="Avenir Roman"/>
              </a:rPr>
              <a:t>制作。</a:t>
            </a:r>
            <a:r>
              <a:rPr lang="zh-CN" altLang="en-US" sz="900" b="1" spc="100" dirty="0" smtClean="0">
                <a:solidFill>
                  <a:schemeClr val="tx1">
                    <a:lumMod val="85000"/>
                    <a:lumOff val="15000"/>
                  </a:schemeClr>
                </a:solidFill>
                <a:latin typeface="微软雅黑" panose="020B0503020204020204" charset="-122"/>
                <a:ea typeface="微软雅黑" panose="020B0503020204020204" charset="-122"/>
                <a:sym typeface="+mn-ea"/>
              </a:rPr>
              <a:t>全面防水，易打理，出行更安心</a:t>
            </a:r>
            <a:r>
              <a:rPr lang="zh-CN" altLang="en-US" sz="900" dirty="0" smtClean="0">
                <a:latin typeface="微软雅黑" panose="020B0503020204020204" charset="-122"/>
                <a:ea typeface="微软雅黑" panose="020B0503020204020204" charset="-122"/>
                <a:sym typeface="Avenir Roman"/>
              </a:rPr>
              <a:t>，</a:t>
            </a:r>
            <a:r>
              <a:rPr lang="zh-CN" altLang="en-US" sz="900" dirty="0">
                <a:latin typeface="微软雅黑" panose="020B0503020204020204" charset="-122"/>
                <a:ea typeface="微软雅黑" panose="020B0503020204020204" charset="-122"/>
                <a:sym typeface="Avenir Roman"/>
              </a:rPr>
              <a:t>采用触感皮膜防水料</a:t>
            </a:r>
            <a:r>
              <a:rPr lang="zh-CN" altLang="en-US" sz="900" dirty="0" smtClean="0">
                <a:latin typeface="微软雅黑" panose="020B0503020204020204" charset="-122"/>
                <a:ea typeface="微软雅黑" panose="020B0503020204020204" charset="-122"/>
                <a:sym typeface="Avenir Roman"/>
              </a:rPr>
              <a:t>，</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雾</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面丝</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滑如肌肤般手感</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，防水</a:t>
            </a:r>
            <a:r>
              <a:rPr lang="zh-CN" altLang="en-US" sz="900" spc="100" dirty="0">
                <a:solidFill>
                  <a:schemeClr val="tx1">
                    <a:lumMod val="85000"/>
                    <a:lumOff val="15000"/>
                  </a:schemeClr>
                </a:solidFill>
                <a:latin typeface="微软雅黑" panose="020B0503020204020204" charset="-122"/>
                <a:ea typeface="微软雅黑" panose="020B0503020204020204" charset="-122"/>
                <a:sym typeface="+mn-ea"/>
              </a:rPr>
              <a:t>耐脏易清洁</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，内外层双重防水安全贴心</a:t>
            </a:r>
            <a:r>
              <a:rPr lang="en-US" altLang="zh-CN" sz="900" spc="100" dirty="0" smtClean="0">
                <a:solidFill>
                  <a:schemeClr val="tx1">
                    <a:lumMod val="85000"/>
                    <a:lumOff val="15000"/>
                  </a:schemeClr>
                </a:solidFill>
                <a:latin typeface="微软雅黑" panose="020B0503020204020204" charset="-122"/>
                <a:ea typeface="微软雅黑" panose="020B0503020204020204" charset="-122"/>
                <a:sym typeface="+mn-ea"/>
              </a:rPr>
              <a:t>.</a:t>
            </a:r>
            <a:r>
              <a:rPr lang="zh-CN" altLang="en-US" sz="900" spc="100" dirty="0" smtClean="0">
                <a:solidFill>
                  <a:schemeClr val="tx1">
                    <a:lumMod val="85000"/>
                    <a:lumOff val="15000"/>
                  </a:schemeClr>
                </a:solidFill>
                <a:latin typeface="微软雅黑" panose="020B0503020204020204" charset="-122"/>
                <a:ea typeface="微软雅黑" panose="020B0503020204020204" charset="-122"/>
                <a:sym typeface="+mn-ea"/>
              </a:rPr>
              <a:t> 色彩缤纷，时尚活泼。</a:t>
            </a:r>
            <a:endParaRPr lang="zh-CN" altLang="en-US" sz="900" spc="100" dirty="0">
              <a:solidFill>
                <a:schemeClr val="tx1">
                  <a:lumMod val="85000"/>
                  <a:lumOff val="15000"/>
                </a:schemeClr>
              </a:solidFill>
              <a:latin typeface="微软雅黑" panose="020B0503020204020204" charset="-122"/>
              <a:ea typeface="微软雅黑" panose="020B0503020204020204" charset="-122"/>
              <a:sym typeface="+mn-ea"/>
            </a:endParaRPr>
          </a:p>
          <a:p>
            <a:pPr defTabSz="514350">
              <a:lnSpc>
                <a:spcPct val="150000"/>
              </a:lnSpc>
            </a:pPr>
            <a:r>
              <a:rPr lang="en-US" altLang="zh-CN" sz="900" b="1" dirty="0" smtClean="0">
                <a:latin typeface="微软雅黑" panose="020B0503020204020204" charset="-122"/>
                <a:ea typeface="微软雅黑" panose="020B0503020204020204" charset="-122"/>
                <a:sym typeface="Avenir Roman"/>
              </a:rPr>
              <a:t>3.</a:t>
            </a:r>
            <a:r>
              <a:rPr lang="zh-CN" altLang="en-US" sz="900" b="1" dirty="0">
                <a:latin typeface="微软雅黑" panose="020B0503020204020204" charset="-122"/>
                <a:ea typeface="微软雅黑" panose="020B0503020204020204" charset="-122"/>
                <a:sym typeface="Avenir Roman"/>
              </a:rPr>
              <a:t> 时尚便携手包，可手挽手提，也可挂在行李箱或包包</a:t>
            </a:r>
            <a:r>
              <a:rPr lang="zh-CN" altLang="en-US" sz="900" b="1" dirty="0" smtClean="0">
                <a:latin typeface="微软雅黑" panose="020B0503020204020204" charset="-122"/>
                <a:ea typeface="微软雅黑" panose="020B0503020204020204" charset="-122"/>
                <a:sym typeface="Avenir Roman"/>
              </a:rPr>
              <a:t>。多功能金属扣环，可挂钥匙。分隔设计，轻松收纳出行小物件：手机</a:t>
            </a:r>
            <a:r>
              <a:rPr lang="en-US" altLang="zh-CN" sz="900" b="1" dirty="0" smtClean="0">
                <a:latin typeface="微软雅黑" panose="020B0503020204020204" charset="-122"/>
                <a:ea typeface="微软雅黑" panose="020B0503020204020204" charset="-122"/>
                <a:sym typeface="Avenir Roman"/>
              </a:rPr>
              <a:t>/</a:t>
            </a:r>
            <a:r>
              <a:rPr lang="zh-CN" altLang="en-US" sz="900" b="1" dirty="0" smtClean="0">
                <a:latin typeface="微软雅黑" panose="020B0503020204020204" charset="-122"/>
                <a:ea typeface="微软雅黑" panose="020B0503020204020204" charset="-122"/>
                <a:sym typeface="Avenir Roman"/>
              </a:rPr>
              <a:t>银行卡</a:t>
            </a:r>
            <a:r>
              <a:rPr lang="en-US" altLang="zh-CN" sz="900" b="1" dirty="0" smtClean="0">
                <a:latin typeface="微软雅黑" panose="020B0503020204020204" charset="-122"/>
                <a:ea typeface="微软雅黑" panose="020B0503020204020204" charset="-122"/>
                <a:sym typeface="Avenir Roman"/>
              </a:rPr>
              <a:t>/</a:t>
            </a:r>
            <a:r>
              <a:rPr lang="zh-CN" altLang="en-US" sz="900" b="1" dirty="0" smtClean="0">
                <a:latin typeface="微软雅黑" panose="020B0503020204020204" charset="-122"/>
                <a:ea typeface="微软雅黑" panose="020B0503020204020204" charset="-122"/>
                <a:sym typeface="Avenir Roman"/>
              </a:rPr>
              <a:t>耳机线</a:t>
            </a:r>
            <a:r>
              <a:rPr lang="en-US" altLang="zh-CN" sz="900" b="1" dirty="0" smtClean="0">
                <a:latin typeface="微软雅黑" panose="020B0503020204020204" charset="-122"/>
                <a:ea typeface="微软雅黑" panose="020B0503020204020204" charset="-122"/>
                <a:sym typeface="Avenir Roman"/>
              </a:rPr>
              <a:t>/</a:t>
            </a:r>
            <a:r>
              <a:rPr lang="zh-CN" altLang="en-US" sz="900" b="1" dirty="0" smtClean="0">
                <a:latin typeface="微软雅黑" panose="020B0503020204020204" charset="-122"/>
                <a:ea typeface="微软雅黑" panose="020B0503020204020204" charset="-122"/>
                <a:sym typeface="Avenir Roman"/>
              </a:rPr>
              <a:t>口红均可。</a:t>
            </a:r>
            <a:endParaRPr lang="en-US" altLang="zh-CN" sz="900" dirty="0">
              <a:solidFill>
                <a:srgbClr val="000000"/>
              </a:solidFill>
              <a:latin typeface="微软雅黑" panose="020B0503020204020204" charset="-122"/>
              <a:ea typeface="微软雅黑" panose="020B0503020204020204" charset="-122"/>
              <a:sym typeface="Avenir Roman"/>
            </a:endParaRPr>
          </a:p>
        </p:txBody>
      </p:sp>
      <p:pic>
        <p:nvPicPr>
          <p:cNvPr id="12" name="图片 11"/>
          <p:cNvPicPr>
            <a:picLocks noChangeAspect="1"/>
          </p:cNvPicPr>
          <p:nvPr/>
        </p:nvPicPr>
        <p:blipFill>
          <a:blip r:embed="rId6"/>
          <a:stretch>
            <a:fillRect/>
          </a:stretch>
        </p:blipFill>
        <p:spPr>
          <a:xfrm>
            <a:off x="4345577" y="5208318"/>
            <a:ext cx="2106508" cy="1184911"/>
          </a:xfrm>
          <a:prstGeom prst="rect">
            <a:avLst/>
          </a:prstGeom>
        </p:spPr>
      </p:pic>
      <p:sp>
        <p:nvSpPr>
          <p:cNvPr id="13" name="文本框 12"/>
          <p:cNvSpPr txBox="1"/>
          <p:nvPr/>
        </p:nvSpPr>
        <p:spPr>
          <a:xfrm>
            <a:off x="7461854" y="183848"/>
            <a:ext cx="3480496" cy="335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1600" b="1" i="0" u="none" strike="noStrike" cap="none" spc="0" normalizeH="0" baseline="0" dirty="0" smtClean="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TREE Series </a:t>
            </a:r>
            <a:r>
              <a:rPr kumimoji="0" lang="zh-CN" altLang="en-US" sz="1600" b="1" i="0" u="none" strike="noStrike" cap="none" spc="0" normalizeH="0" baseline="0" dirty="0" smtClean="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树系列手挽包</a:t>
            </a:r>
            <a:endParaRPr kumimoji="0" lang="zh-CN" altLang="en-US" sz="1600" b="1"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endParaRPr>
          </a:p>
        </p:txBody>
      </p:sp>
      <p:sp>
        <p:nvSpPr>
          <p:cNvPr id="2" name="文本框 1"/>
          <p:cNvSpPr txBox="1"/>
          <p:nvPr/>
        </p:nvSpPr>
        <p:spPr>
          <a:xfrm>
            <a:off x="7517765" y="3176270"/>
            <a:ext cx="4203700" cy="5054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kumimoji="0" lang="zh-CN" altLang="en-US" sz="9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设计理念</a:t>
            </a:r>
            <a:r>
              <a:rPr kumimoji="0" lang="zh-CN" altLang="en-US" sz="9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rPr>
              <a:t>：人生是树林里的大树，我们只是穿行而过的风。设计师希冀人们在忙碌的都市生活状态中能抽离时间丛林漫步感受自然万物的馈赠，如树：一枝一叶，季节更替，生生不息，感悟万物平衡，平衡工作与生活 的压力。</a:t>
            </a:r>
            <a:endParaRPr kumimoji="0" lang="zh-CN" altLang="en-US" sz="9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Calibri" panose="020F0502020204030204"/>
            </a:endParaRPr>
          </a:p>
        </p:txBody>
      </p:sp>
      <p:pic>
        <p:nvPicPr>
          <p:cNvPr id="16" name="图片 15"/>
          <p:cNvPicPr>
            <a:picLocks noChangeAspect="1"/>
          </p:cNvPicPr>
          <p:nvPr/>
        </p:nvPicPr>
        <p:blipFill>
          <a:blip r:embed="rId7"/>
          <a:stretch>
            <a:fillRect/>
          </a:stretch>
        </p:blipFill>
        <p:spPr>
          <a:xfrm>
            <a:off x="8890" y="184150"/>
            <a:ext cx="6442710" cy="3623945"/>
          </a:xfrm>
          <a:prstGeom prst="rect">
            <a:avLst/>
          </a:prstGeom>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850" y="-1"/>
            <a:ext cx="12190149" cy="6859041"/>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light -ppt-01.jpg" descr="light -ppt-01.jpg"/>
          <p:cNvPicPr>
            <a:picLocks noChangeAspect="1"/>
          </p:cNvPicPr>
          <p:nvPr/>
        </p:nvPicPr>
        <p:blipFill>
          <a:blip r:embed="rId1"/>
          <a:stretch>
            <a:fillRect/>
          </a:stretch>
        </p:blipFill>
        <p:spPr>
          <a:xfrm>
            <a:off x="0" y="792"/>
            <a:ext cx="12192000" cy="6856416"/>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标题"/>
          <p:cNvSpPr txBox="1">
            <a:spLocks noGrp="1"/>
          </p:cNvSpPr>
          <p:nvPr>
            <p:ph type="ctrTitle"/>
          </p:nvPr>
        </p:nvSpPr>
        <p:spPr>
          <a:prstGeom prst="rect">
            <a:avLst/>
          </a:prstGeom>
        </p:spPr>
        <p:txBody>
          <a:bodyPr/>
          <a:lstStyle/>
          <a:p/>
        </p:txBody>
      </p:sp>
      <p:sp>
        <p:nvSpPr>
          <p:cNvPr id="124" name="正文"/>
          <p:cNvSpPr txBox="1">
            <a:spLocks noGrp="1"/>
          </p:cNvSpPr>
          <p:nvPr>
            <p:ph type="subTitle" sz="quarter" idx="1"/>
          </p:nvPr>
        </p:nvSpPr>
        <p:spPr>
          <a:prstGeom prst="rect">
            <a:avLst/>
          </a:prstGeom>
        </p:spPr>
        <p:txBody>
          <a:bodyPr/>
          <a:lstStyle/>
          <a:p/>
        </p:txBody>
      </p:sp>
      <p:pic>
        <p:nvPicPr>
          <p:cNvPr id="125" name="light -ppt-02.jpg" descr="light -ppt-02.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光线系列"/>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标题"/>
          <p:cNvSpPr txBox="1">
            <a:spLocks noGrp="1"/>
          </p:cNvSpPr>
          <p:nvPr>
            <p:ph type="ctrTitle"/>
          </p:nvPr>
        </p:nvSpPr>
        <p:spPr>
          <a:prstGeom prst="rect">
            <a:avLst/>
          </a:prstGeom>
        </p:spPr>
        <p:txBody>
          <a:bodyPr/>
          <a:lstStyle/>
          <a:p/>
        </p:txBody>
      </p:sp>
      <p:sp>
        <p:nvSpPr>
          <p:cNvPr id="136" name="正文"/>
          <p:cNvSpPr txBox="1">
            <a:spLocks noGrp="1"/>
          </p:cNvSpPr>
          <p:nvPr>
            <p:ph type="subTitle" sz="quarter" idx="1"/>
          </p:nvPr>
        </p:nvSpPr>
        <p:spPr>
          <a:prstGeom prst="rect">
            <a:avLst/>
          </a:prstGeom>
        </p:spPr>
        <p:txBody>
          <a:bodyPr/>
          <a:lstStyle/>
          <a:p/>
        </p:txBody>
      </p:sp>
      <p:pic>
        <p:nvPicPr>
          <p:cNvPr id="137" name="light -ppt-05.jpg" descr="light -ppt-05.jpg"/>
          <p:cNvPicPr>
            <a:picLocks noChangeAspect="1"/>
          </p:cNvPicPr>
          <p:nvPr/>
        </p:nvPicPr>
        <p:blipFill>
          <a:blip r:embed="rId1"/>
          <a:stretch>
            <a:fillRect/>
          </a:stretch>
        </p:blipFill>
        <p:spPr>
          <a:xfrm>
            <a:off x="0" y="792"/>
            <a:ext cx="12192000" cy="6856416"/>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3"/>
          <p:cNvPicPr>
            <a:picLocks noChangeAspect="1"/>
          </p:cNvPicPr>
          <p:nvPr>
            <p:ph idx="1"/>
          </p:nvPr>
        </p:nvPicPr>
        <p:blipFill>
          <a:blip r:embed="rId1"/>
          <a:stretch>
            <a:fillRect/>
          </a:stretch>
        </p:blipFill>
        <p:spPr>
          <a:xfrm>
            <a:off x="0" y="0"/>
            <a:ext cx="12192000" cy="685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6"/>
          <p:cNvPicPr>
            <a:picLocks noChangeAspect="1"/>
          </p:cNvPicPr>
          <p:nvPr>
            <p:ph idx="1"/>
          </p:nvPr>
        </p:nvPicPr>
        <p:blipFill>
          <a:blip r:embed="rId1"/>
          <a:stretch>
            <a:fillRect/>
          </a:stretch>
        </p:blipFill>
        <p:spPr>
          <a:xfrm>
            <a:off x="224155" y="1607185"/>
            <a:ext cx="5852160" cy="3291840"/>
          </a:xfrm>
          <a:prstGeom prst="rect">
            <a:avLst/>
          </a:prstGeom>
        </p:spPr>
      </p:pic>
      <p:pic>
        <p:nvPicPr>
          <p:cNvPr id="5" name="图片 4" descr="10"/>
          <p:cNvPicPr>
            <a:picLocks noChangeAspect="1"/>
          </p:cNvPicPr>
          <p:nvPr/>
        </p:nvPicPr>
        <p:blipFill>
          <a:blip r:embed="rId2"/>
          <a:stretch>
            <a:fillRect/>
          </a:stretch>
        </p:blipFill>
        <p:spPr>
          <a:xfrm>
            <a:off x="6176645" y="1607185"/>
            <a:ext cx="5852160" cy="329184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标题"/>
          <p:cNvSpPr txBox="1">
            <a:spLocks noGrp="1"/>
          </p:cNvSpPr>
          <p:nvPr>
            <p:ph type="ctrTitle"/>
          </p:nvPr>
        </p:nvSpPr>
        <p:spPr>
          <a:prstGeom prst="rect">
            <a:avLst/>
          </a:prstGeom>
        </p:spPr>
        <p:txBody>
          <a:bodyPr/>
          <a:lstStyle/>
          <a:p/>
        </p:txBody>
      </p:sp>
      <p:sp>
        <p:nvSpPr>
          <p:cNvPr id="140" name="正文"/>
          <p:cNvSpPr txBox="1">
            <a:spLocks noGrp="1"/>
          </p:cNvSpPr>
          <p:nvPr>
            <p:ph type="subTitle" sz="quarter" idx="1"/>
          </p:nvPr>
        </p:nvSpPr>
        <p:spPr>
          <a:prstGeom prst="rect">
            <a:avLst/>
          </a:prstGeom>
        </p:spPr>
        <p:txBody>
          <a:bodyPr/>
          <a:lstStyle/>
          <a:p/>
        </p:txBody>
      </p:sp>
      <p:pic>
        <p:nvPicPr>
          <p:cNvPr id="141" name="light -ppt-06.jpg" descr="light -ppt-06.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幻灯片标题"/>
          <p:cNvSpPr txBox="1"/>
          <p:nvPr>
            <p:ph type="title"/>
          </p:nvPr>
        </p:nvSpPr>
        <p:spPr>
          <a:xfrm>
            <a:off x="603250" y="539750"/>
            <a:ext cx="10985500" cy="716583"/>
          </a:xfrm>
          <a:prstGeom prst="rect">
            <a:avLst/>
          </a:prstGeom>
        </p:spPr>
        <p:txBody>
          <a:bodyPr>
            <a:normAutofit fontScale="90000"/>
          </a:bodyPr>
          <a:lstStyle/>
          <a:p>
            <a:pPr defTabSz="2145665">
              <a:defRPr sz="7400" spc="-149"/>
            </a:pPr>
          </a:p>
        </p:txBody>
      </p:sp>
      <p:sp>
        <p:nvSpPr>
          <p:cNvPr id="192" name="幻灯片副标题"/>
          <p:cNvSpPr txBox="1"/>
          <p:nvPr>
            <p:ph type="body" sz="quarter" idx="1"/>
          </p:nvPr>
        </p:nvSpPr>
        <p:spPr>
          <a:xfrm>
            <a:off x="603250" y="1186480"/>
            <a:ext cx="10985500" cy="467390"/>
          </a:xfrm>
          <a:prstGeom prst="rect">
            <a:avLst/>
          </a:prstGeom>
        </p:spPr>
        <p:txBody>
          <a:bodyPr/>
          <a:lstStyle/>
          <a:p/>
        </p:txBody>
      </p:sp>
      <p:sp>
        <p:nvSpPr>
          <p:cNvPr id="193" name="幻灯片项目符号文本"/>
          <p:cNvSpPr txBox="1"/>
          <p:nvPr>
            <p:ph type="body" idx="13"/>
          </p:nvPr>
        </p:nvSpPr>
        <p:spPr>
          <a:prstGeom prst="rect">
            <a:avLst/>
          </a:prstGeom>
        </p:spPr>
        <p:txBody>
          <a:bodyPr/>
          <a:lstStyle/>
          <a:p/>
        </p:txBody>
      </p:sp>
      <p:pic>
        <p:nvPicPr>
          <p:cNvPr id="194" name="树充气颈枕-09.jpg" descr="树充气颈枕-09.jpg"/>
          <p:cNvPicPr>
            <a:picLocks noChangeAspect="1"/>
          </p:cNvPicPr>
          <p:nvPr/>
        </p:nvPicPr>
        <p:blipFill>
          <a:blip r:embed="rId1"/>
          <a:stretch>
            <a:fillRect/>
          </a:stretch>
        </p:blipFill>
        <p:spPr>
          <a:xfrm>
            <a:off x="3175" y="0"/>
            <a:ext cx="12185650" cy="6858000"/>
          </a:xfrm>
          <a:prstGeom prst="rect">
            <a:avLst/>
          </a:prstGeom>
          <a:ln w="12700">
            <a:miter lim="400000"/>
            <a:headEnd/>
            <a:tailEnd/>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标题"/>
          <p:cNvSpPr txBox="1">
            <a:spLocks noGrp="1"/>
          </p:cNvSpPr>
          <p:nvPr>
            <p:ph type="ctrTitle"/>
          </p:nvPr>
        </p:nvSpPr>
        <p:spPr>
          <a:prstGeom prst="rect">
            <a:avLst/>
          </a:prstGeom>
        </p:spPr>
        <p:txBody>
          <a:bodyPr/>
          <a:lstStyle/>
          <a:p/>
        </p:txBody>
      </p:sp>
      <p:sp>
        <p:nvSpPr>
          <p:cNvPr id="152" name="正文"/>
          <p:cNvSpPr txBox="1">
            <a:spLocks noGrp="1"/>
          </p:cNvSpPr>
          <p:nvPr>
            <p:ph type="subTitle" sz="quarter" idx="1"/>
          </p:nvPr>
        </p:nvSpPr>
        <p:spPr>
          <a:prstGeom prst="rect">
            <a:avLst/>
          </a:prstGeom>
        </p:spPr>
        <p:txBody>
          <a:bodyPr/>
          <a:lstStyle/>
          <a:p/>
        </p:txBody>
      </p:sp>
      <p:pic>
        <p:nvPicPr>
          <p:cNvPr id="153" name="light -ppt-09.jpg" descr="light -ppt-09.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标题"/>
          <p:cNvSpPr txBox="1">
            <a:spLocks noGrp="1"/>
          </p:cNvSpPr>
          <p:nvPr>
            <p:ph type="ctrTitle"/>
          </p:nvPr>
        </p:nvSpPr>
        <p:spPr>
          <a:prstGeom prst="rect">
            <a:avLst/>
          </a:prstGeom>
        </p:spPr>
        <p:txBody>
          <a:bodyPr/>
          <a:lstStyle/>
          <a:p/>
        </p:txBody>
      </p:sp>
      <p:sp>
        <p:nvSpPr>
          <p:cNvPr id="160" name="正文"/>
          <p:cNvSpPr txBox="1">
            <a:spLocks noGrp="1"/>
          </p:cNvSpPr>
          <p:nvPr>
            <p:ph type="subTitle" sz="quarter" idx="1"/>
          </p:nvPr>
        </p:nvSpPr>
        <p:spPr>
          <a:prstGeom prst="rect">
            <a:avLst/>
          </a:prstGeom>
        </p:spPr>
        <p:txBody>
          <a:bodyPr/>
          <a:lstStyle/>
          <a:p/>
        </p:txBody>
      </p:sp>
      <p:pic>
        <p:nvPicPr>
          <p:cNvPr id="161" name="light -ppt-11.jpg" descr="light -ppt-11.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标题"/>
          <p:cNvSpPr txBox="1">
            <a:spLocks noGrp="1"/>
          </p:cNvSpPr>
          <p:nvPr>
            <p:ph type="ctrTitle"/>
          </p:nvPr>
        </p:nvSpPr>
        <p:spPr>
          <a:prstGeom prst="rect">
            <a:avLst/>
          </a:prstGeom>
        </p:spPr>
        <p:txBody>
          <a:bodyPr/>
          <a:lstStyle/>
          <a:p/>
        </p:txBody>
      </p:sp>
      <p:sp>
        <p:nvSpPr>
          <p:cNvPr id="168" name="正文"/>
          <p:cNvSpPr txBox="1">
            <a:spLocks noGrp="1"/>
          </p:cNvSpPr>
          <p:nvPr>
            <p:ph type="subTitle" sz="quarter" idx="1"/>
          </p:nvPr>
        </p:nvSpPr>
        <p:spPr>
          <a:prstGeom prst="rect">
            <a:avLst/>
          </a:prstGeom>
        </p:spPr>
        <p:txBody>
          <a:bodyPr/>
          <a:lstStyle/>
          <a:p/>
        </p:txBody>
      </p:sp>
      <p:pic>
        <p:nvPicPr>
          <p:cNvPr id="169" name="light -ppt-13.jpg" descr="light -ppt-13.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标题"/>
          <p:cNvSpPr txBox="1">
            <a:spLocks noGrp="1"/>
          </p:cNvSpPr>
          <p:nvPr>
            <p:ph type="ctrTitle"/>
          </p:nvPr>
        </p:nvSpPr>
        <p:spPr>
          <a:prstGeom prst="rect">
            <a:avLst/>
          </a:prstGeom>
        </p:spPr>
        <p:txBody>
          <a:bodyPr/>
          <a:lstStyle/>
          <a:p/>
        </p:txBody>
      </p:sp>
      <p:sp>
        <p:nvSpPr>
          <p:cNvPr id="180" name="正文"/>
          <p:cNvSpPr txBox="1">
            <a:spLocks noGrp="1"/>
          </p:cNvSpPr>
          <p:nvPr>
            <p:ph type="subTitle" sz="quarter" idx="1"/>
          </p:nvPr>
        </p:nvSpPr>
        <p:spPr>
          <a:prstGeom prst="rect">
            <a:avLst/>
          </a:prstGeom>
        </p:spPr>
        <p:txBody>
          <a:bodyPr/>
          <a:lstStyle/>
          <a:p/>
        </p:txBody>
      </p:sp>
      <p:pic>
        <p:nvPicPr>
          <p:cNvPr id="181" name="light -ppt-16.jpg" descr="light -ppt-16.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标题"/>
          <p:cNvSpPr txBox="1">
            <a:spLocks noGrp="1"/>
          </p:cNvSpPr>
          <p:nvPr>
            <p:ph type="ctrTitle"/>
          </p:nvPr>
        </p:nvSpPr>
        <p:spPr>
          <a:prstGeom prst="rect">
            <a:avLst/>
          </a:prstGeom>
        </p:spPr>
        <p:txBody>
          <a:bodyPr/>
          <a:lstStyle/>
          <a:p/>
        </p:txBody>
      </p:sp>
      <p:sp>
        <p:nvSpPr>
          <p:cNvPr id="184" name="正文"/>
          <p:cNvSpPr txBox="1">
            <a:spLocks noGrp="1"/>
          </p:cNvSpPr>
          <p:nvPr>
            <p:ph type="subTitle" sz="quarter" idx="1"/>
          </p:nvPr>
        </p:nvSpPr>
        <p:spPr>
          <a:prstGeom prst="rect">
            <a:avLst/>
          </a:prstGeom>
        </p:spPr>
        <p:txBody>
          <a:bodyPr/>
          <a:lstStyle/>
          <a:p/>
        </p:txBody>
      </p:sp>
      <p:pic>
        <p:nvPicPr>
          <p:cNvPr id="185" name="light -ppt-17.jpg" descr="light -ppt-17.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标题"/>
          <p:cNvSpPr txBox="1">
            <a:spLocks noGrp="1"/>
          </p:cNvSpPr>
          <p:nvPr>
            <p:ph type="ctrTitle"/>
          </p:nvPr>
        </p:nvSpPr>
        <p:spPr>
          <a:prstGeom prst="rect">
            <a:avLst/>
          </a:prstGeom>
        </p:spPr>
        <p:txBody>
          <a:bodyPr/>
          <a:lstStyle/>
          <a:p/>
        </p:txBody>
      </p:sp>
      <p:sp>
        <p:nvSpPr>
          <p:cNvPr id="188" name="正文"/>
          <p:cNvSpPr txBox="1">
            <a:spLocks noGrp="1"/>
          </p:cNvSpPr>
          <p:nvPr>
            <p:ph type="subTitle" sz="quarter" idx="1"/>
          </p:nvPr>
        </p:nvSpPr>
        <p:spPr>
          <a:prstGeom prst="rect">
            <a:avLst/>
          </a:prstGeom>
        </p:spPr>
        <p:txBody>
          <a:bodyPr/>
          <a:lstStyle/>
          <a:p/>
        </p:txBody>
      </p:sp>
      <p:pic>
        <p:nvPicPr>
          <p:cNvPr id="189" name="light -ppt-18.jpg" descr="light -ppt-18.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标题"/>
          <p:cNvSpPr txBox="1">
            <a:spLocks noGrp="1"/>
          </p:cNvSpPr>
          <p:nvPr>
            <p:ph type="ctrTitle"/>
          </p:nvPr>
        </p:nvSpPr>
        <p:spPr>
          <a:prstGeom prst="rect">
            <a:avLst/>
          </a:prstGeom>
        </p:spPr>
        <p:txBody>
          <a:bodyPr/>
          <a:lstStyle/>
          <a:p/>
        </p:txBody>
      </p:sp>
      <p:sp>
        <p:nvSpPr>
          <p:cNvPr id="196" name="正文"/>
          <p:cNvSpPr txBox="1">
            <a:spLocks noGrp="1"/>
          </p:cNvSpPr>
          <p:nvPr>
            <p:ph type="subTitle" sz="quarter" idx="1"/>
          </p:nvPr>
        </p:nvSpPr>
        <p:spPr>
          <a:prstGeom prst="rect">
            <a:avLst/>
          </a:prstGeom>
        </p:spPr>
        <p:txBody>
          <a:bodyPr/>
          <a:lstStyle/>
          <a:p/>
        </p:txBody>
      </p:sp>
      <p:pic>
        <p:nvPicPr>
          <p:cNvPr id="197" name="light -ppt-20.jpg" descr="light -ppt-20.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p:cNvSpPr txBox="1">
            <a:spLocks noGrp="1"/>
          </p:cNvSpPr>
          <p:nvPr>
            <p:ph type="ctrTitle"/>
          </p:nvPr>
        </p:nvSpPr>
        <p:spPr>
          <a:prstGeom prst="rect">
            <a:avLst/>
          </a:prstGeom>
        </p:spPr>
        <p:txBody>
          <a:bodyPr/>
          <a:lstStyle/>
          <a:p/>
        </p:txBody>
      </p:sp>
      <p:sp>
        <p:nvSpPr>
          <p:cNvPr id="200" name="正文"/>
          <p:cNvSpPr txBox="1">
            <a:spLocks noGrp="1"/>
          </p:cNvSpPr>
          <p:nvPr>
            <p:ph type="subTitle" sz="quarter" idx="1"/>
          </p:nvPr>
        </p:nvSpPr>
        <p:spPr>
          <a:prstGeom prst="rect">
            <a:avLst/>
          </a:prstGeom>
        </p:spPr>
        <p:txBody>
          <a:bodyPr/>
          <a:lstStyle/>
          <a:p/>
        </p:txBody>
      </p:sp>
      <p:pic>
        <p:nvPicPr>
          <p:cNvPr id="201" name="light -ppt-21.jpg" descr="light -ppt-21.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标题"/>
          <p:cNvSpPr txBox="1">
            <a:spLocks noGrp="1"/>
          </p:cNvSpPr>
          <p:nvPr>
            <p:ph type="ctrTitle"/>
          </p:nvPr>
        </p:nvSpPr>
        <p:spPr>
          <a:prstGeom prst="rect">
            <a:avLst/>
          </a:prstGeom>
        </p:spPr>
        <p:txBody>
          <a:bodyPr/>
          <a:lstStyle/>
          <a:p/>
        </p:txBody>
      </p:sp>
      <p:sp>
        <p:nvSpPr>
          <p:cNvPr id="220" name="正文"/>
          <p:cNvSpPr txBox="1">
            <a:spLocks noGrp="1"/>
          </p:cNvSpPr>
          <p:nvPr>
            <p:ph type="subTitle" sz="quarter" idx="1"/>
          </p:nvPr>
        </p:nvSpPr>
        <p:spPr>
          <a:prstGeom prst="rect">
            <a:avLst/>
          </a:prstGeom>
        </p:spPr>
        <p:txBody>
          <a:bodyPr/>
          <a:lstStyle/>
          <a:p/>
        </p:txBody>
      </p:sp>
      <p:pic>
        <p:nvPicPr>
          <p:cNvPr id="221" name="light -ppt-26.jpg" descr="light -ppt-26.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标题"/>
          <p:cNvSpPr txBox="1">
            <a:spLocks noGrp="1"/>
          </p:cNvSpPr>
          <p:nvPr>
            <p:ph type="ctrTitle"/>
          </p:nvPr>
        </p:nvSpPr>
        <p:spPr>
          <a:prstGeom prst="rect">
            <a:avLst/>
          </a:prstGeom>
        </p:spPr>
        <p:txBody>
          <a:bodyPr/>
          <a:lstStyle/>
          <a:p/>
        </p:txBody>
      </p:sp>
      <p:sp>
        <p:nvSpPr>
          <p:cNvPr id="228" name="正文"/>
          <p:cNvSpPr txBox="1">
            <a:spLocks noGrp="1"/>
          </p:cNvSpPr>
          <p:nvPr>
            <p:ph type="subTitle" sz="quarter" idx="1"/>
          </p:nvPr>
        </p:nvSpPr>
        <p:spPr>
          <a:prstGeom prst="rect">
            <a:avLst/>
          </a:prstGeom>
        </p:spPr>
        <p:txBody>
          <a:bodyPr/>
          <a:lstStyle/>
          <a:p/>
        </p:txBody>
      </p:sp>
      <p:pic>
        <p:nvPicPr>
          <p:cNvPr id="229" name="light -ppt-28.jpg" descr="light -ppt-28.jpg"/>
          <p:cNvPicPr>
            <a:picLocks noChangeAspect="1"/>
          </p:cNvPicPr>
          <p:nvPr/>
        </p:nvPicPr>
        <p:blipFill>
          <a:blip r:embed="rId1"/>
          <a:stretch>
            <a:fillRect/>
          </a:stretch>
        </p:blipFill>
        <p:spPr>
          <a:xfrm>
            <a:off x="0" y="396"/>
            <a:ext cx="12192000" cy="685720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ags/tag1.xml><?xml version="1.0" encoding="utf-8"?>
<p:tagLst xmlns:p="http://schemas.openxmlformats.org/presentationml/2006/main">
  <p:tag name="KSO_WM_UNIT_PLACING_PICTURE_USER_VIEWPORT" val="{&quot;height&quot;:2990.2299212598423,&quot;width&quot;:5314.3527559055119}"/>
</p:tagLst>
</file>

<file path=ppt/tags/tag2.xml><?xml version="1.0" encoding="utf-8"?>
<p:tagLst xmlns:p="http://schemas.openxmlformats.org/presentationml/2006/main">
  <p:tag name="KSO_WM_UNIT_PLACING_PICTURE_USER_VIEWPORT" val="{&quot;height&quot;:5124.5622047244096,&quot;width&quot;:9107.5669291338581}"/>
</p:tagLst>
</file>

<file path=ppt/tags/tag3.xml><?xml version="1.0" encoding="utf-8"?>
<p:tagLst xmlns:p="http://schemas.openxmlformats.org/presentationml/2006/main">
  <p:tag name="REFSHAPE" val="547499844"/>
  <p:tag name="KSO_WM_UNIT_PLACING_PICTURE_USER_VIEWPORT" val="{&quot;height&quot;:2005,&quot;width&quot;:3025}"/>
</p:tagLst>
</file>

<file path=ppt/tags/tag4.xml><?xml version="1.0" encoding="utf-8"?>
<p:tagLst xmlns:p="http://schemas.openxmlformats.org/presentationml/2006/main">
  <p:tag name="REFSHAPE" val="733093996"/>
  <p:tag name="KSO_WM_UNIT_PLACING_PICTURE_USER_VIEWPORT" val="{&quot;height&quot;:9915,&quot;width&quot;:20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20438</Words>
  <Application>WPS 演示</Application>
  <PresentationFormat>宽屏</PresentationFormat>
  <Paragraphs>972</Paragraphs>
  <Slides>292</Slides>
  <Notes>6</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292</vt:i4>
      </vt:variant>
    </vt:vector>
  </HeadingPairs>
  <TitlesOfParts>
    <vt:vector size="316" baseType="lpstr">
      <vt:lpstr>Arial</vt:lpstr>
      <vt:lpstr>宋体</vt:lpstr>
      <vt:lpstr>Wingdings</vt:lpstr>
      <vt:lpstr>Helvetica Neue Medium</vt:lpstr>
      <vt:lpstr>Helvetica Neue</vt:lpstr>
      <vt:lpstr>Helvetica Neue Light</vt:lpstr>
      <vt:lpstr>微软雅黑</vt:lpstr>
      <vt:lpstr>Arial Unicode MS</vt:lpstr>
      <vt:lpstr>等线 Light</vt:lpstr>
      <vt:lpstr>等线</vt:lpstr>
      <vt:lpstr>Avenir Roman</vt:lpstr>
      <vt:lpstr>Segoe Print</vt:lpstr>
      <vt:lpstr>Times New Roman</vt:lpstr>
      <vt:lpstr>Cambria</vt:lpstr>
      <vt:lpstr>Calibri</vt:lpstr>
      <vt:lpstr>冬青黑体简体中文 W3</vt:lpstr>
      <vt:lpstr>华文行楷</vt:lpstr>
      <vt:lpstr>Helvetica</vt:lpstr>
      <vt:lpstr>黑体</vt:lpstr>
      <vt:lpstr>Calibri</vt:lpstr>
      <vt:lpstr>思源黑体 CN Light</vt:lpstr>
      <vt:lpstr>Lantinghei SC Demibold</vt:lpstr>
      <vt:lpstr>Helvetica Neue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仙人掌洗漱收纳包-华为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Yomiko Liu</dc:creator>
  <cp:lastModifiedBy>Administrator</cp:lastModifiedBy>
  <cp:revision>266</cp:revision>
  <dcterms:created xsi:type="dcterms:W3CDTF">2017-12-05T15:08:00Z</dcterms:created>
  <dcterms:modified xsi:type="dcterms:W3CDTF">2020-10-29T20:24:53Z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2052-11.1.0.9662</vt:lpwstr>
  </property>
</Properties>
</file>